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337" r:id="rId4"/>
    <p:sldId id="266" r:id="rId5"/>
    <p:sldId id="267" r:id="rId6"/>
    <p:sldId id="339" r:id="rId7"/>
    <p:sldId id="268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34" r:id="rId23"/>
    <p:sldId id="335" r:id="rId24"/>
    <p:sldId id="3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BF0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1"/>
    <p:restoredTop sz="91935"/>
  </p:normalViewPr>
  <p:slideViewPr>
    <p:cSldViewPr snapToGrid="0" snapToObjects="1">
      <p:cViewPr varScale="1">
        <p:scale>
          <a:sx n="87" d="100"/>
          <a:sy n="87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8349-A455-D94C-9F13-6A4C4E89882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EC7B-9666-004A-A584-8130B237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0_Tjkvkoi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chemicalsafety/testing/good-laboratory-practiceglp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chemicalsafety/testing/good-laboratory-practiceglp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data.fda.gov/scripts/cdrh/cfdocs/cfcfr/CFRSearch.cfm?CFRPart=5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https://www.youtube.com/watch?v=y0_TjkvkoiI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http://www.oecd.org/chemicalsafety/testing/good-laboratory-practiceglp.htm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http://www.oecd.org/chemicalsafety/testing/good-laboratory-practiceglp.htm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  <a:hlinkClick r:id="rId3"/>
              </a:rPr>
              <a:t>https://www.accessdata.fda.gov/scripts/cdrh/cfdocs/cfcfr/CFRSearch.cfm?CFRPart=58</a:t>
            </a: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AA1D-9C90-1D4A-8F52-8E4FE782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0777F-67B0-BE47-88B5-C19B4FFE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060E-6C51-9146-988F-D5E9D08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73368-7BF0-CA48-BAC8-55AC8D13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B30BC-4270-F84E-8D26-E0ABB1F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FEBA-68FA-3341-944A-C86A33A0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E994B-AA4F-C046-93C0-618A79334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89A4-A5A6-2D42-970F-8ACDB5D1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E117-7212-5E4D-9444-4FE1C103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3F95-0610-DC4D-9058-270AC04F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E870A-FCB7-5D4E-9F00-6789756CD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78D41-B94C-F845-A1C6-13F956C3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1B06-8125-7540-BE0F-F996C3F3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AB83-94EB-6F4B-8B7D-ECC5A870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6866-86B3-814E-8AB3-DC6951F9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75C2-2B20-AD46-A1C9-D08C6F5C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F1C2-EA48-D04C-A143-04596C10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7DB0-E233-DE42-A7BA-FC6A2F67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CBF0-B48B-DB48-A10C-4110830D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8CCCE-D3D2-324E-8536-5DD76F5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ADC-46AC-E941-94F9-BF21C733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38704-82FC-F14E-ADEE-542CD0D1C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55BB-0481-CF43-989A-4C881206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4AE1-0148-5E48-BBCF-10272BB8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887C-3169-DC4C-8EAE-902B1581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23B9-54E4-DE43-BC46-6758D326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F0BA-15EA-2742-909B-7DE68AA0D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6BD78-BA0A-AD4D-BB04-3E4042E0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A34A-34D1-8840-A028-2507CB0D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D88AC-A749-AE47-871A-A777AE98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5F42-BB2F-C04D-B695-EA2F23A5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427A-7CA4-C34A-AA15-4C8D95A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74DE-F0A9-4547-B451-C004BC4C6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95C07-78B1-4744-854D-53D2F076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2791A-5D0B-A144-AFE3-80588B637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C441-65D2-A243-9F35-8614239B6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0200A-0A7A-234A-B799-A30F8A48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F96C4-767F-E24B-A267-544ECE1E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EE2BE-D710-9E4A-9F99-EBE2621E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E1D6-9925-394E-8CF9-9D8050C6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8DCD6-6ABF-AD41-BD24-73124205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D6B9-DF8F-0048-A631-55B09003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9CDBC-C2E0-D14E-9A6C-0491B1B3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FC5A-9416-494A-9EAC-416A4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ABB4F-C2DE-EC40-9B59-B2C7BF1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4AB88-17AB-8B43-9782-772B3F0B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C4D3-711B-7A49-8FFC-AE701816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B6A82-3772-4A45-A33B-6C19100D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E480-6551-3F4E-BC93-18EB6FA23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DA42-5761-0B4A-BB3A-2F1FEFA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EE5E-7FF0-6A49-ABDA-1A9BE766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9E6C-15AE-034A-B85B-2CEBFFCE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1B41-F474-D54A-9E95-75CCE5C2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6A0B4-AD52-5F48-9547-48835253A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45A6-37D2-C04C-BA40-B85C87BE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7258-3ECC-AD47-B236-65E2C878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A8CBA-B311-F043-A688-9CB497B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C9BDD-BD87-014D-B16E-802FF72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E8CD4-F2C8-AC44-AA7E-0326622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D556C-54B6-7840-9E24-98EC78D6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BC05-BC19-3947-A7FD-867F74FF9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B54C-BA9E-7445-962B-B002F2777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EED85-AABE-3A45-BB38-B43D7003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0_TjkvkoiI?feature=oembe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y0_Tjkvkoi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cessdata.fda.gov/scripts/cdrh/cfdocs/cfcfr/CFRSearch.cfm?CFRPart=5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chemicalsafety/testing/good-laboratory-practiceglp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41942-7121-9B4A-8FBA-87FFE5879BA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5" t="44710" r="342" b="25676"/>
          <a:stretch/>
        </p:blipFill>
        <p:spPr bwMode="auto">
          <a:xfrm>
            <a:off x="1927710" y="273600"/>
            <a:ext cx="8336581" cy="63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E2F601C-A508-8C49-AFF4-D8E262F5503B}"/>
              </a:ext>
            </a:extLst>
          </p:cNvPr>
          <p:cNvSpPr/>
          <p:nvPr/>
        </p:nvSpPr>
        <p:spPr>
          <a:xfrm>
            <a:off x="4316278" y="1889585"/>
            <a:ext cx="3559444" cy="30788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Good</a:t>
            </a:r>
          </a:p>
          <a:p>
            <a:pPr algn="ctr"/>
            <a:r>
              <a:rPr lang="en-US" sz="4000" b="1" dirty="0"/>
              <a:t>Laboratory</a:t>
            </a:r>
          </a:p>
          <a:p>
            <a:pPr algn="ctr"/>
            <a:r>
              <a:rPr lang="en-US" sz="4000" b="1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0282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42C0F-F052-C54C-A5AF-A5DC56B6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7B8BA-351C-6B4A-A9A1-5B7E5C6D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84" y="275526"/>
            <a:ext cx="8451031" cy="63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6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170B0C-23BF-2348-9F10-34AAF8AC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4" y="278086"/>
            <a:ext cx="8444171" cy="6301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2204EE-317E-BA4A-8A56-5E33B3AE82D1}"/>
              </a:ext>
            </a:extLst>
          </p:cNvPr>
          <p:cNvSpPr txBox="1"/>
          <p:nvPr/>
        </p:nvSpPr>
        <p:spPr>
          <a:xfrm>
            <a:off x="2305878" y="5252640"/>
            <a:ext cx="801220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Improper maintenance and calibration or calibration done by uncertified personnel can lead to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invalid data and potentially big financial losses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the pharmaceutical company.</a:t>
            </a:r>
          </a:p>
        </p:txBody>
      </p:sp>
    </p:spTree>
    <p:extLst>
      <p:ext uri="{BB962C8B-B14F-4D97-AF65-F5344CB8AC3E}">
        <p14:creationId xmlns:p14="http://schemas.microsoft.com/office/powerpoint/2010/main" val="423391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CCCE3553-CD8F-FE45-8F80-C7B89548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4" y="278086"/>
            <a:ext cx="8444171" cy="63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1F604C2-55FF-754C-AD34-1A7B2CB5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98" y="274119"/>
            <a:ext cx="8454803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8444BF1-EEEE-4F47-A455-3B69AE3E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5" y="278086"/>
            <a:ext cx="8444171" cy="63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5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 of a person&#10;&#10;Description automatically generated">
            <a:extLst>
              <a:ext uri="{FF2B5EF4-FFF2-40B4-BE49-F238E27FC236}">
                <a16:creationId xmlns:a16="http://schemas.microsoft.com/office/drawing/2014/main" id="{B60DCCBD-3B37-8647-B048-A814D739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99" y="274119"/>
            <a:ext cx="8454803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7D033-EFB7-6F42-A391-3925DEC5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99" y="274119"/>
            <a:ext cx="8454803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FF1715-7871-2C41-BF14-B8D1802A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1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2AD582-BE31-754D-AE84-883E6713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5" y="278086"/>
            <a:ext cx="8444171" cy="63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786DFA-CAC8-A24D-9952-68B88DE7F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99" y="274119"/>
            <a:ext cx="8454803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1D471E-D428-A646-9195-447EBF4D780C}"/>
              </a:ext>
            </a:extLst>
          </p:cNvPr>
          <p:cNvSpPr/>
          <p:nvPr/>
        </p:nvSpPr>
        <p:spPr>
          <a:xfrm>
            <a:off x="3745003" y="5899145"/>
            <a:ext cx="470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4"/>
              </a:rPr>
              <a:t>https://www.youtube.com/watch?v=y0_TjkvkoiI</a:t>
            </a:r>
            <a:endParaRPr lang="en-US" dirty="0"/>
          </a:p>
        </p:txBody>
      </p:sp>
      <p:pic>
        <p:nvPicPr>
          <p:cNvPr id="6" name="Online Media 5" descr="Good Laboratory Practice">
            <a:hlinkClick r:id="" action="ppaction://media"/>
            <a:extLst>
              <a:ext uri="{FF2B5EF4-FFF2-40B4-BE49-F238E27FC236}">
                <a16:creationId xmlns:a16="http://schemas.microsoft.com/office/drawing/2014/main" id="{5CFCE97A-438D-0E4A-B43F-D11AE5B1EE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68418" y="672880"/>
            <a:ext cx="9055162" cy="50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308106-B2E9-0F44-A12D-9D0EEEF5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5" y="278086"/>
            <a:ext cx="8444171" cy="63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earded person in a suit and tie&#10;&#10;Description automatically generated">
            <a:extLst>
              <a:ext uri="{FF2B5EF4-FFF2-40B4-BE49-F238E27FC236}">
                <a16:creationId xmlns:a16="http://schemas.microsoft.com/office/drawing/2014/main" id="{622A4BAF-8FD4-3640-89D7-C43DA038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5" y="278086"/>
            <a:ext cx="8444171" cy="63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8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6D109C-A79E-2A47-A21B-F072BFE1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99" y="274119"/>
            <a:ext cx="8454802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1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E447AC-6715-4548-92B6-CA74674B7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0"/>
          <a:stretch/>
        </p:blipFill>
        <p:spPr>
          <a:xfrm>
            <a:off x="1868600" y="274120"/>
            <a:ext cx="8454801" cy="63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6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D8CA8B2-AD71-0746-91C1-6AC7F5524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2"/>
          <a:stretch/>
        </p:blipFill>
        <p:spPr>
          <a:xfrm>
            <a:off x="1868600" y="274120"/>
            <a:ext cx="8454801" cy="6309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C29F7-C2ED-DD40-BCC4-BAD9CFEA43E1}"/>
              </a:ext>
            </a:extLst>
          </p:cNvPr>
          <p:cNvSpPr txBox="1"/>
          <p:nvPr/>
        </p:nvSpPr>
        <p:spPr>
          <a:xfrm>
            <a:off x="2061603" y="1965812"/>
            <a:ext cx="81690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Arial" panose="020B0604020202020204" pitchFamily="34" charset="0"/>
                <a:hlinkClick r:id="rId4"/>
              </a:rPr>
              <a:t>https://www.accessdata.fda.gov/scripts/cdrh/cfdocs/cfcfr/CFRSearch.cfm?CFRPart=58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17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0D2AE7-AB86-EE4D-BFB8-BE827B04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08" y="278380"/>
            <a:ext cx="8443383" cy="6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C46FFE-BC2B-7E4F-927A-D95857C7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09" y="278380"/>
            <a:ext cx="8443383" cy="6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99A2CD-5D7F-0548-9C75-E8194773D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85" y="275527"/>
            <a:ext cx="8451031" cy="6306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FE85BD-1630-DE4F-8FE3-71B32A19C45B}"/>
              </a:ext>
            </a:extLst>
          </p:cNvPr>
          <p:cNvSpPr txBox="1"/>
          <p:nvPr/>
        </p:nvSpPr>
        <p:spPr>
          <a:xfrm>
            <a:off x="2599666" y="4968523"/>
            <a:ext cx="3024957" cy="523220"/>
          </a:xfrm>
          <a:custGeom>
            <a:avLst/>
            <a:gdLst>
              <a:gd name="connsiteX0" fmla="*/ 0 w 3025091"/>
              <a:gd name="connsiteY0" fmla="*/ 0 h 523220"/>
              <a:gd name="connsiteX1" fmla="*/ 3025091 w 3025091"/>
              <a:gd name="connsiteY1" fmla="*/ 0 h 523220"/>
              <a:gd name="connsiteX2" fmla="*/ 3025091 w 3025091"/>
              <a:gd name="connsiteY2" fmla="*/ 523220 h 523220"/>
              <a:gd name="connsiteX3" fmla="*/ 0 w 3025091"/>
              <a:gd name="connsiteY3" fmla="*/ 523220 h 523220"/>
              <a:gd name="connsiteX4" fmla="*/ 0 w 3025091"/>
              <a:gd name="connsiteY4" fmla="*/ 0 h 523220"/>
              <a:gd name="connsiteX0" fmla="*/ 0 w 3025091"/>
              <a:gd name="connsiteY0" fmla="*/ 0 h 523220"/>
              <a:gd name="connsiteX1" fmla="*/ 3025091 w 3025091"/>
              <a:gd name="connsiteY1" fmla="*/ 0 h 523220"/>
              <a:gd name="connsiteX2" fmla="*/ 3025091 w 3025091"/>
              <a:gd name="connsiteY2" fmla="*/ 523220 h 523220"/>
              <a:gd name="connsiteX3" fmla="*/ 50800 w 3025091"/>
              <a:gd name="connsiteY3" fmla="*/ 506287 h 523220"/>
              <a:gd name="connsiteX4" fmla="*/ 0 w 3025091"/>
              <a:gd name="connsiteY4" fmla="*/ 0 h 523220"/>
              <a:gd name="connsiteX0" fmla="*/ 0 w 3025091"/>
              <a:gd name="connsiteY0" fmla="*/ 0 h 506287"/>
              <a:gd name="connsiteX1" fmla="*/ 3025091 w 3025091"/>
              <a:gd name="connsiteY1" fmla="*/ 0 h 506287"/>
              <a:gd name="connsiteX2" fmla="*/ 2974291 w 3025091"/>
              <a:gd name="connsiteY2" fmla="*/ 480886 h 506287"/>
              <a:gd name="connsiteX3" fmla="*/ 50800 w 3025091"/>
              <a:gd name="connsiteY3" fmla="*/ 506287 h 506287"/>
              <a:gd name="connsiteX4" fmla="*/ 0 w 3025091"/>
              <a:gd name="connsiteY4" fmla="*/ 0 h 506287"/>
              <a:gd name="connsiteX0" fmla="*/ 0 w 3025091"/>
              <a:gd name="connsiteY0" fmla="*/ 0 h 480886"/>
              <a:gd name="connsiteX1" fmla="*/ 3025091 w 3025091"/>
              <a:gd name="connsiteY1" fmla="*/ 0 h 480886"/>
              <a:gd name="connsiteX2" fmla="*/ 2974291 w 3025091"/>
              <a:gd name="connsiteY2" fmla="*/ 480886 h 480886"/>
              <a:gd name="connsiteX3" fmla="*/ 61951 w 3025091"/>
              <a:gd name="connsiteY3" fmla="*/ 478409 h 480886"/>
              <a:gd name="connsiteX4" fmla="*/ 0 w 3025091"/>
              <a:gd name="connsiteY4" fmla="*/ 0 h 480886"/>
              <a:gd name="connsiteX0" fmla="*/ 0 w 3025091"/>
              <a:gd name="connsiteY0" fmla="*/ 0 h 478409"/>
              <a:gd name="connsiteX1" fmla="*/ 3025091 w 3025091"/>
              <a:gd name="connsiteY1" fmla="*/ 0 h 478409"/>
              <a:gd name="connsiteX2" fmla="*/ 2907383 w 3025091"/>
              <a:gd name="connsiteY2" fmla="*/ 475311 h 478409"/>
              <a:gd name="connsiteX3" fmla="*/ 61951 w 3025091"/>
              <a:gd name="connsiteY3" fmla="*/ 478409 h 478409"/>
              <a:gd name="connsiteX4" fmla="*/ 0 w 3025091"/>
              <a:gd name="connsiteY4" fmla="*/ 0 h 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091" h="478409">
                <a:moveTo>
                  <a:pt x="0" y="0"/>
                </a:moveTo>
                <a:lnTo>
                  <a:pt x="3025091" y="0"/>
                </a:lnTo>
                <a:lnTo>
                  <a:pt x="2907383" y="475311"/>
                </a:lnTo>
                <a:lnTo>
                  <a:pt x="61951" y="478409"/>
                </a:lnTo>
                <a:lnTo>
                  <a:pt x="0" y="0"/>
                </a:lnTo>
                <a:close/>
              </a:path>
            </a:pathLst>
          </a:custGeom>
          <a:solidFill>
            <a:srgbClr val="CAEBF0"/>
          </a:solidFill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+mj-lt"/>
                <a:hlinkClick r:id="rId4"/>
              </a:rPr>
              <a:t>http://www.oecd.org/chemicalsafety/testing/good-laboratory-practiceglp.htm</a:t>
            </a:r>
            <a:r>
              <a:rPr lang="en-US" sz="1400" dirty="0">
                <a:latin typeface="+mj-lt"/>
              </a:rPr>
              <a:t> </a:t>
            </a:r>
            <a:endParaRPr lang="en-CA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0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699CA8-83EF-8D41-B3DA-AB7F69D4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584" y="288329"/>
            <a:ext cx="8472833" cy="62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9A0E2D-D868-8142-A6F9-D005C1B1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85" y="275527"/>
            <a:ext cx="8451031" cy="63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6F85F9-3F17-D74A-9E9F-4A3EB4AA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84" y="275526"/>
            <a:ext cx="8451031" cy="6306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1246B8-418D-FE46-A424-3A4B0003ABD9}"/>
              </a:ext>
            </a:extLst>
          </p:cNvPr>
          <p:cNvSpPr txBox="1"/>
          <p:nvPr/>
        </p:nvSpPr>
        <p:spPr>
          <a:xfrm>
            <a:off x="2279904" y="4333182"/>
            <a:ext cx="51816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Improper environmental conditions can have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serious consequences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including invalidation of all data generated during the period when conditions were abnormal.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F890E-66AC-9D4E-B034-782B3D3026E1}"/>
              </a:ext>
            </a:extLst>
          </p:cNvPr>
          <p:cNvSpPr txBox="1"/>
          <p:nvPr/>
        </p:nvSpPr>
        <p:spPr>
          <a:xfrm>
            <a:off x="2279904" y="5185692"/>
            <a:ext cx="51816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Lab Design and Environmental Monitoring are built into your environment. Although you will not change these on a daily basis, you should be aware of their importance.</a:t>
            </a:r>
          </a:p>
        </p:txBody>
      </p:sp>
    </p:spTree>
    <p:extLst>
      <p:ext uri="{BB962C8B-B14F-4D97-AF65-F5344CB8AC3E}">
        <p14:creationId xmlns:p14="http://schemas.microsoft.com/office/powerpoint/2010/main" val="8272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1C150D-9AA5-3640-8257-D381CB1B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84" y="275526"/>
            <a:ext cx="8451031" cy="63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216</Words>
  <Application>Microsoft Macintosh PowerPoint</Application>
  <PresentationFormat>Widescreen</PresentationFormat>
  <Paragraphs>20</Paragraphs>
  <Slides>24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quk</dc:creator>
  <cp:lastModifiedBy>Veronica Chiang</cp:lastModifiedBy>
  <cp:revision>30</cp:revision>
  <dcterms:created xsi:type="dcterms:W3CDTF">2020-06-02T15:32:58Z</dcterms:created>
  <dcterms:modified xsi:type="dcterms:W3CDTF">2020-06-23T22:31:44Z</dcterms:modified>
</cp:coreProperties>
</file>