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57" r:id="rId3"/>
    <p:sldId id="337" r:id="rId4"/>
    <p:sldId id="266" r:id="rId5"/>
    <p:sldId id="267" r:id="rId6"/>
    <p:sldId id="339" r:id="rId7"/>
    <p:sldId id="268" r:id="rId8"/>
    <p:sldId id="270" r:id="rId9"/>
    <p:sldId id="271" r:id="rId10"/>
    <p:sldId id="272" r:id="rId11"/>
    <p:sldId id="275" r:id="rId12"/>
    <p:sldId id="276" r:id="rId13"/>
    <p:sldId id="277" r:id="rId14"/>
    <p:sldId id="27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34" r:id="rId23"/>
    <p:sldId id="335" r:id="rId24"/>
    <p:sldId id="3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549"/>
    <p:restoredTop sz="81810"/>
  </p:normalViewPr>
  <p:slideViewPr>
    <p:cSldViewPr snapToGrid="0" snapToObjects="1">
      <p:cViewPr varScale="1">
        <p:scale>
          <a:sx n="77" d="100"/>
          <a:sy n="77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68349-A455-D94C-9F13-6A4C4E898826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EEC7B-9666-004A-A584-8130B2374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LlKDQFXgAo&amp;feature=emb_titl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h.org/products/guidelines/quality/article/quality-guidelines.html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h.org/products/guidelines/quality/article/quality-guidelin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health-canada/services/drugs-health-products/compliance-enforcement/good-manufacturing-practices/guidance-documents/gmp-guidelines-0001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https://www.youtube.com/watch?v=BLlKDQFXgAo&amp;feature=emb_title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73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https://www.ich.org/products/guidelines/quality/article/quality-guidelines.html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7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https://www.ich.org/products/guidelines/quality/article/quality-guidelines.html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8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 Add video link here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for the video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1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https://www.canada.ca/en/health-canada/services/drugs-health-products/compliance-enforcement/good-manufacturing-practices/guidance-documents/gmp-guidelines-0001.html</a:t>
            </a:r>
            <a:endParaRPr lang="en-US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EEC7B-9666-004A-A584-8130B23749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BAA1D-9C90-1D4A-8F52-8E4FE7827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A0777F-67B0-BE47-88B5-C19B4FFEE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1060E-6C51-9146-988F-D5E9D08C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73368-7BF0-CA48-BAC8-55AC8D13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B30BC-4270-F84E-8D26-E0ABB1F0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FEBA-68FA-3341-944A-C86A33A04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DE994B-AA4F-C046-93C0-618A79334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289A4-A5A6-2D42-970F-8ACDB5D17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E117-7212-5E4D-9444-4FE1C103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3F95-0610-DC4D-9058-270AC04F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5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E870A-FCB7-5D4E-9F00-6789756CDE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78D41-B94C-F845-A1C6-13F956C3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91B06-8125-7540-BE0F-F996C3F30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FAB83-94EB-6F4B-8B7D-ECC5A870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6866-86B3-814E-8AB3-DC6951F9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75C2-2B20-AD46-A1C9-D08C6F5C9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AF1C2-EA48-D04C-A143-04596C10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7DB0-E233-DE42-A7BA-FC6A2F679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BCBF0-B48B-DB48-A10C-4110830D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8CCCE-D3D2-324E-8536-5DD76F51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AADC-46AC-E941-94F9-BF21C733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338704-82FC-F14E-ADEE-542CD0D1C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55BB-0481-CF43-989A-4C881206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64AE1-0148-5E48-BBCF-10272BB8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C887C-3169-DC4C-8EAE-902B1581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23B9-54E4-DE43-BC46-6758D326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BF0BA-15EA-2742-909B-7DE68AA0D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6BD78-BA0A-AD4D-BB04-3E4042E09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9A34A-34D1-8840-A028-2507CB0D7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D88AC-A749-AE47-871A-A777AE98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75F42-BB2F-C04D-B695-EA2F23A5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54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427A-7CA4-C34A-AA15-4C8D95AC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974DE-F0A9-4547-B451-C004BC4C6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95C07-78B1-4744-854D-53D2F076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92791A-5D0B-A144-AFE3-80588B637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1C441-65D2-A243-9F35-8614239B6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C0200A-0A7A-234A-B799-A30F8A48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BF96C4-767F-E24B-A267-544ECE1E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BEE2BE-D710-9E4A-9F99-EBE2621E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E1D6-9925-394E-8CF9-9D8050C67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8DCD6-6ABF-AD41-BD24-73124205E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3D6B9-DF8F-0048-A631-55B09003F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D9CDBC-C2E0-D14E-9A6C-0491B1B3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2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4FC5A-9416-494A-9EAC-416A41A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ABB4F-C2DE-EC40-9B59-B2C7BF1B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4AB88-17AB-8B43-9782-772B3F0B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0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C4D3-711B-7A49-8FFC-AE701816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B6A82-3772-4A45-A33B-6C19100D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D9E480-6551-3F4E-BC93-18EB6FA23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DA42-5761-0B4A-BB3A-2F1FEFA4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9EE5E-7FF0-6A49-ABDA-1A9BE766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E9E6C-15AE-034A-B85B-2CEBFFCE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81B41-F474-D54A-9E95-75CCE5C2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6A0B4-AD52-5F48-9547-48835253A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B45A6-37D2-C04C-BA40-B85C87BEA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7258-3ECC-AD47-B236-65E2C878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A8CBA-B311-F043-A688-9CB497BDC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C9BDD-BD87-014D-B16E-802FF72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6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E8CD4-F2C8-AC44-AA7E-0326622E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D556C-54B6-7840-9E24-98EC78D63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EBC05-BC19-3947-A7FD-867F74FF9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53335-96CB-0142-8545-E3EAB4F81ED2}" type="datetimeFigureOut">
              <a:rPr lang="en-US" smtClean="0"/>
              <a:t>6/23/20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B54C-BA9E-7445-962B-B002F2777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EED85-AABE-3A45-BB38-B43D7003D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AFB03-6385-1345-81E8-8C590325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1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LlKDQFXgAo?feature=oembed" TargetMode="External"/><Relationship Id="rId5" Type="http://schemas.openxmlformats.org/officeDocument/2006/relationships/hyperlink" Target="https://www.youtube.com/watch?v=BLlKDQFXgAo&amp;feature=emb_title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ada.ca/en/health-canada/services/drugs-health-products/compliance-enforcement/good-manufacturing-practices/guidance-documents/gmp-guidelines-0001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h.org/products/guidelines/quality/article/quality-guidelin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21ECEF-A2DF-AB42-834B-F9E310A5A89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5" t="44710" r="342" b="25676"/>
          <a:stretch/>
        </p:blipFill>
        <p:spPr bwMode="auto">
          <a:xfrm>
            <a:off x="1927710" y="273600"/>
            <a:ext cx="8336581" cy="631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9AB122-B3D7-E74E-8881-2C01B61937B3}"/>
              </a:ext>
            </a:extLst>
          </p:cNvPr>
          <p:cNvSpPr/>
          <p:nvPr/>
        </p:nvSpPr>
        <p:spPr>
          <a:xfrm>
            <a:off x="3724151" y="1889585"/>
            <a:ext cx="4743697" cy="30788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Good</a:t>
            </a:r>
          </a:p>
          <a:p>
            <a:pPr algn="ctr"/>
            <a:r>
              <a:rPr lang="en-US" sz="4000" b="1" dirty="0"/>
              <a:t>Manufacturing</a:t>
            </a:r>
          </a:p>
          <a:p>
            <a:pPr algn="ctr"/>
            <a:r>
              <a:rPr lang="en-US" sz="4000" b="1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028249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740E5B-8909-244F-B569-8D3050BFF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6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B1CCC3F-F1F3-B949-8805-E0442321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1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BC6C40-4707-E64B-B737-89C6FA98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9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707158-A0C2-AF4F-8580-C97483DE4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D93C3C9-FB76-774B-BF3E-7375A684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5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B8A10C4-3F34-E34E-AC0A-9FECAB278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4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person&#10;&#10;Description automatically generated">
            <a:extLst>
              <a:ext uri="{FF2B5EF4-FFF2-40B4-BE49-F238E27FC236}">
                <a16:creationId xmlns:a16="http://schemas.microsoft.com/office/drawing/2014/main" id="{87802BB9-E7C9-E64A-889A-CFFABA5DB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93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F002D10E-9A6C-C845-AC22-07D2F197D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FA7BFD9-FCB1-5C46-93DF-C5884CD3D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91F12EA5-002D-1A40-BF11-F6360A9AC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GMP Introduction Video">
            <a:hlinkClick r:id="" action="ppaction://media"/>
            <a:extLst>
              <a:ext uri="{FF2B5EF4-FFF2-40B4-BE49-F238E27FC236}">
                <a16:creationId xmlns:a16="http://schemas.microsoft.com/office/drawing/2014/main" id="{687F86D7-B84E-6D4B-921F-D0EF52BAD3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2271" y="308396"/>
            <a:ext cx="7787457" cy="58363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42833BA-E0F1-5340-B9A8-ECB6D00F5015}"/>
              </a:ext>
            </a:extLst>
          </p:cNvPr>
          <p:cNvSpPr/>
          <p:nvPr/>
        </p:nvSpPr>
        <p:spPr>
          <a:xfrm>
            <a:off x="2625134" y="6258062"/>
            <a:ext cx="69417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hlinkClick r:id="rId5"/>
              </a:rPr>
              <a:t>https://www.youtube.com/watch?v=BLlKDQFXgAo&amp;feature=emb_title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43F7A10-DFBC-0B4A-966D-0D6CE6AA2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70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00FADF-789D-764F-AE5B-1978D61DD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1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38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171C75-57B2-8342-833C-DDE082A7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598" y="274119"/>
            <a:ext cx="8454803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21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text&#10;&#10;Description automatically generated">
            <a:extLst>
              <a:ext uri="{FF2B5EF4-FFF2-40B4-BE49-F238E27FC236}">
                <a16:creationId xmlns:a16="http://schemas.microsoft.com/office/drawing/2014/main" id="{537FEE1B-12D8-2F45-8C9B-4CAC9E2F3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0"/>
          <a:stretch/>
        </p:blipFill>
        <p:spPr>
          <a:xfrm>
            <a:off x="1868600" y="274119"/>
            <a:ext cx="8454801" cy="63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6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45ECE3D-CAC9-7F4C-9B22-D08AFC0B83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82"/>
          <a:stretch/>
        </p:blipFill>
        <p:spPr>
          <a:xfrm>
            <a:off x="1868599" y="281302"/>
            <a:ext cx="8454802" cy="62953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48665F-42C8-184A-86EC-7A590EB0DFF6}"/>
              </a:ext>
            </a:extLst>
          </p:cNvPr>
          <p:cNvSpPr txBox="1"/>
          <p:nvPr/>
        </p:nvSpPr>
        <p:spPr>
          <a:xfrm>
            <a:off x="2170111" y="1775643"/>
            <a:ext cx="79205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  <a:hlinkClick r:id="rId4"/>
              </a:rPr>
              <a:t>https://www.canada.ca/en/health-canada/services/drugs-health-products/compliance-enforcement/good-manufacturing-practices/guidance-documents/gmp-guidelines-0001.html</a:t>
            </a:r>
            <a:r>
              <a:rPr lang="en-US" sz="1600" dirty="0">
                <a:latin typeface="+mj-lt"/>
              </a:rPr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34512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1EA7905-4C45-4E40-A10C-2CB9F18D6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341" y="279151"/>
            <a:ext cx="8441318" cy="62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7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0D6D3F-60DE-7147-BCF5-D837D399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00" y="291807"/>
            <a:ext cx="8407400" cy="62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6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FA671A-6828-554A-B826-EA6E6ECC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5118CF-DD27-3747-9591-6656E6D6ACF3}"/>
              </a:ext>
            </a:extLst>
          </p:cNvPr>
          <p:cNvSpPr txBox="1"/>
          <p:nvPr/>
        </p:nvSpPr>
        <p:spPr>
          <a:xfrm>
            <a:off x="2543850" y="5588706"/>
            <a:ext cx="3094764" cy="474812"/>
          </a:xfrm>
          <a:custGeom>
            <a:avLst/>
            <a:gdLst>
              <a:gd name="connsiteX0" fmla="*/ 0 w 3148553"/>
              <a:gd name="connsiteY0" fmla="*/ 0 h 523220"/>
              <a:gd name="connsiteX1" fmla="*/ 3148553 w 3148553"/>
              <a:gd name="connsiteY1" fmla="*/ 0 h 523220"/>
              <a:gd name="connsiteX2" fmla="*/ 3148553 w 3148553"/>
              <a:gd name="connsiteY2" fmla="*/ 523220 h 523220"/>
              <a:gd name="connsiteX3" fmla="*/ 0 w 3148553"/>
              <a:gd name="connsiteY3" fmla="*/ 523220 h 523220"/>
              <a:gd name="connsiteX4" fmla="*/ 0 w 3148553"/>
              <a:gd name="connsiteY4" fmla="*/ 0 h 523220"/>
              <a:gd name="connsiteX0" fmla="*/ 0 w 3148553"/>
              <a:gd name="connsiteY0" fmla="*/ 0 h 523220"/>
              <a:gd name="connsiteX1" fmla="*/ 3148553 w 3148553"/>
              <a:gd name="connsiteY1" fmla="*/ 0 h 523220"/>
              <a:gd name="connsiteX2" fmla="*/ 3148553 w 3148553"/>
              <a:gd name="connsiteY2" fmla="*/ 523220 h 523220"/>
              <a:gd name="connsiteX3" fmla="*/ 134470 w 3148553"/>
              <a:gd name="connsiteY3" fmla="*/ 490947 h 523220"/>
              <a:gd name="connsiteX4" fmla="*/ 0 w 3148553"/>
              <a:gd name="connsiteY4" fmla="*/ 0 h 523220"/>
              <a:gd name="connsiteX0" fmla="*/ 0 w 3094765"/>
              <a:gd name="connsiteY0" fmla="*/ 32272 h 523220"/>
              <a:gd name="connsiteX1" fmla="*/ 3094765 w 3094765"/>
              <a:gd name="connsiteY1" fmla="*/ 0 h 523220"/>
              <a:gd name="connsiteX2" fmla="*/ 3094765 w 3094765"/>
              <a:gd name="connsiteY2" fmla="*/ 523220 h 523220"/>
              <a:gd name="connsiteX3" fmla="*/ 80682 w 3094765"/>
              <a:gd name="connsiteY3" fmla="*/ 490947 h 523220"/>
              <a:gd name="connsiteX4" fmla="*/ 0 w 3094765"/>
              <a:gd name="connsiteY4" fmla="*/ 32272 h 523220"/>
              <a:gd name="connsiteX0" fmla="*/ 0 w 3094765"/>
              <a:gd name="connsiteY0" fmla="*/ 0 h 490948"/>
              <a:gd name="connsiteX1" fmla="*/ 3019461 w 3094765"/>
              <a:gd name="connsiteY1" fmla="*/ 16137 h 490948"/>
              <a:gd name="connsiteX2" fmla="*/ 3094765 w 3094765"/>
              <a:gd name="connsiteY2" fmla="*/ 490948 h 490948"/>
              <a:gd name="connsiteX3" fmla="*/ 80682 w 3094765"/>
              <a:gd name="connsiteY3" fmla="*/ 458675 h 490948"/>
              <a:gd name="connsiteX4" fmla="*/ 0 w 3094765"/>
              <a:gd name="connsiteY4" fmla="*/ 0 h 490948"/>
              <a:gd name="connsiteX0" fmla="*/ 0 w 3019461"/>
              <a:gd name="connsiteY0" fmla="*/ 0 h 496327"/>
              <a:gd name="connsiteX1" fmla="*/ 3019461 w 3019461"/>
              <a:gd name="connsiteY1" fmla="*/ 16137 h 496327"/>
              <a:gd name="connsiteX2" fmla="*/ 2997947 w 3019461"/>
              <a:gd name="connsiteY2" fmla="*/ 496327 h 496327"/>
              <a:gd name="connsiteX3" fmla="*/ 80682 w 3019461"/>
              <a:gd name="connsiteY3" fmla="*/ 458675 h 496327"/>
              <a:gd name="connsiteX4" fmla="*/ 0 w 3019461"/>
              <a:gd name="connsiteY4" fmla="*/ 0 h 496327"/>
              <a:gd name="connsiteX0" fmla="*/ 0 w 3040977"/>
              <a:gd name="connsiteY0" fmla="*/ 0 h 474812"/>
              <a:gd name="connsiteX1" fmla="*/ 3019461 w 3040977"/>
              <a:gd name="connsiteY1" fmla="*/ 16137 h 474812"/>
              <a:gd name="connsiteX2" fmla="*/ 3040977 w 3040977"/>
              <a:gd name="connsiteY2" fmla="*/ 474812 h 474812"/>
              <a:gd name="connsiteX3" fmla="*/ 80682 w 3040977"/>
              <a:gd name="connsiteY3" fmla="*/ 458675 h 474812"/>
              <a:gd name="connsiteX4" fmla="*/ 0 w 3040977"/>
              <a:gd name="connsiteY4" fmla="*/ 0 h 474812"/>
              <a:gd name="connsiteX0" fmla="*/ 0 w 3094764"/>
              <a:gd name="connsiteY0" fmla="*/ 0 h 474812"/>
              <a:gd name="connsiteX1" fmla="*/ 3094764 w 3094764"/>
              <a:gd name="connsiteY1" fmla="*/ 21516 h 474812"/>
              <a:gd name="connsiteX2" fmla="*/ 3040977 w 3094764"/>
              <a:gd name="connsiteY2" fmla="*/ 474812 h 474812"/>
              <a:gd name="connsiteX3" fmla="*/ 80682 w 3094764"/>
              <a:gd name="connsiteY3" fmla="*/ 458675 h 474812"/>
              <a:gd name="connsiteX4" fmla="*/ 0 w 3094764"/>
              <a:gd name="connsiteY4" fmla="*/ 0 h 474812"/>
              <a:gd name="connsiteX0" fmla="*/ 0 w 3094764"/>
              <a:gd name="connsiteY0" fmla="*/ 0 h 474812"/>
              <a:gd name="connsiteX1" fmla="*/ 3094764 w 3094764"/>
              <a:gd name="connsiteY1" fmla="*/ 21516 h 474812"/>
              <a:gd name="connsiteX2" fmla="*/ 2976431 w 3094764"/>
              <a:gd name="connsiteY2" fmla="*/ 474812 h 474812"/>
              <a:gd name="connsiteX3" fmla="*/ 80682 w 3094764"/>
              <a:gd name="connsiteY3" fmla="*/ 458675 h 474812"/>
              <a:gd name="connsiteX4" fmla="*/ 0 w 3094764"/>
              <a:gd name="connsiteY4" fmla="*/ 0 h 474812"/>
              <a:gd name="connsiteX0" fmla="*/ 0 w 3094764"/>
              <a:gd name="connsiteY0" fmla="*/ 0 h 474812"/>
              <a:gd name="connsiteX1" fmla="*/ 3094764 w 3094764"/>
              <a:gd name="connsiteY1" fmla="*/ 21516 h 474812"/>
              <a:gd name="connsiteX2" fmla="*/ 2976431 w 3094764"/>
              <a:gd name="connsiteY2" fmla="*/ 474812 h 474812"/>
              <a:gd name="connsiteX3" fmla="*/ 80682 w 3094764"/>
              <a:gd name="connsiteY3" fmla="*/ 458675 h 474812"/>
              <a:gd name="connsiteX4" fmla="*/ 0 w 3094764"/>
              <a:gd name="connsiteY4" fmla="*/ 0 h 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764" h="474812">
                <a:moveTo>
                  <a:pt x="0" y="0"/>
                </a:moveTo>
                <a:lnTo>
                  <a:pt x="3094764" y="21516"/>
                </a:lnTo>
                <a:cubicBezTo>
                  <a:pt x="3055320" y="172615"/>
                  <a:pt x="3064285" y="334471"/>
                  <a:pt x="2976431" y="474812"/>
                </a:cubicBezTo>
                <a:lnTo>
                  <a:pt x="80682" y="458675"/>
                </a:lnTo>
                <a:lnTo>
                  <a:pt x="0" y="0"/>
                </a:lnTo>
                <a:close/>
              </a:path>
            </a:pathLst>
          </a:custGeom>
          <a:solidFill>
            <a:srgbClr val="CAEB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latin typeface="+mj-lt"/>
                <a:hlinkClick r:id="rId4"/>
              </a:rPr>
              <a:t>https://www.ich.org/products/guidelines/quality/article/quality-guidelines.html</a:t>
            </a:r>
            <a:endParaRPr lang="en-CA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03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07162B-91E8-3E4C-BEB9-52B9720F8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83" y="285750"/>
            <a:ext cx="847979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4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283334-5933-2541-B917-389658A5A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3C3204-537B-5040-8371-064993C1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277590"/>
            <a:ext cx="8445500" cy="630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0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2027693-F4F6-C14D-AA35-35AA6F77E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420" y="276225"/>
            <a:ext cx="8449159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9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166</Words>
  <Application>Microsoft Macintosh PowerPoint</Application>
  <PresentationFormat>Widescreen</PresentationFormat>
  <Paragraphs>18</Paragraphs>
  <Slides>24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quk</dc:creator>
  <cp:lastModifiedBy>Veronica Chiang</cp:lastModifiedBy>
  <cp:revision>22</cp:revision>
  <dcterms:created xsi:type="dcterms:W3CDTF">2020-06-02T15:32:58Z</dcterms:created>
  <dcterms:modified xsi:type="dcterms:W3CDTF">2020-06-23T22:32:38Z</dcterms:modified>
</cp:coreProperties>
</file>