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21.xml" ContentType="application/vnd.openxmlformats-officedocument.presentationml.notesSlide+xml"/>
  <Override PartName="/ppt/tags/tag25.xml" ContentType="application/vnd.openxmlformats-officedocument.presentationml.tags+xml"/>
  <Override PartName="/ppt/notesSlides/notesSlide22.xml" ContentType="application/vnd.openxmlformats-officedocument.presentationml.notesSlide+xml"/>
  <Override PartName="/ppt/tags/tag26.xml" ContentType="application/vnd.openxmlformats-officedocument.presentationml.tags+xml"/>
  <Override PartName="/ppt/notesSlides/notesSlide23.xml" ContentType="application/vnd.openxmlformats-officedocument.presentationml.notesSlide+xml"/>
  <Override PartName="/ppt/tags/tag27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8" r:id="rId4"/>
  </p:sldMasterIdLst>
  <p:notesMasterIdLst>
    <p:notesMasterId r:id="rId31"/>
  </p:notesMasterIdLst>
  <p:sldIdLst>
    <p:sldId id="632" r:id="rId5"/>
    <p:sldId id="633" r:id="rId6"/>
    <p:sldId id="634" r:id="rId7"/>
    <p:sldId id="635" r:id="rId8"/>
    <p:sldId id="664" r:id="rId9"/>
    <p:sldId id="637" r:id="rId10"/>
    <p:sldId id="638" r:id="rId11"/>
    <p:sldId id="639" r:id="rId12"/>
    <p:sldId id="640" r:id="rId13"/>
    <p:sldId id="641" r:id="rId14"/>
    <p:sldId id="642" r:id="rId15"/>
    <p:sldId id="643" r:id="rId16"/>
    <p:sldId id="660" r:id="rId17"/>
    <p:sldId id="661" r:id="rId18"/>
    <p:sldId id="662" r:id="rId19"/>
    <p:sldId id="648" r:id="rId20"/>
    <p:sldId id="647" r:id="rId21"/>
    <p:sldId id="649" r:id="rId22"/>
    <p:sldId id="650" r:id="rId23"/>
    <p:sldId id="663" r:id="rId24"/>
    <p:sldId id="652" r:id="rId25"/>
    <p:sldId id="653" r:id="rId26"/>
    <p:sldId id="654" r:id="rId27"/>
    <p:sldId id="655" r:id="rId28"/>
    <p:sldId id="656" r:id="rId29"/>
    <p:sldId id="630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63" userDrawn="1">
          <p15:clr>
            <a:srgbClr val="A4A3A4"/>
          </p15:clr>
        </p15:guide>
        <p15:guide id="3" orient="horz" pos="1616" userDrawn="1">
          <p15:clr>
            <a:srgbClr val="A4A3A4"/>
          </p15:clr>
        </p15:guide>
        <p15:guide id="5" orient="horz" pos="21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ifer Esmail" initials="JE" lastIdx="2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FA3"/>
    <a:srgbClr val="007DA0"/>
    <a:srgbClr val="167CB3"/>
    <a:srgbClr val="0CA5B3"/>
    <a:srgbClr val="1590CE"/>
    <a:srgbClr val="002554"/>
    <a:srgbClr val="089BB3"/>
    <a:srgbClr val="013477"/>
    <a:srgbClr val="157BB1"/>
    <a:srgbClr val="1473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340C33-16BE-4176-A12E-222834397B18}" v="5" dt="2019-09-13T18:43:20.9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874" autoAdjust="0"/>
  </p:normalViewPr>
  <p:slideViewPr>
    <p:cSldViewPr snapToGrid="0">
      <p:cViewPr varScale="1">
        <p:scale>
          <a:sx n="68" d="100"/>
          <a:sy n="68" d="100"/>
        </p:scale>
        <p:origin x="1234" y="53"/>
      </p:cViewPr>
      <p:guideLst>
        <p:guide pos="3863"/>
        <p:guide orient="horz" pos="1616"/>
        <p:guide orient="horz" pos="21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gs" Target="tags/tag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iam Heikoop" userId="S::will.heikoop@utoronto.ca::1f03d2dc-a599-4eab-9c6f-ff5d93b71a69" providerId="AD" clId="Web-{1A340C33-16BE-4176-A12E-222834397B18}"/>
    <pc:docChg chg="modSld">
      <pc:chgData name="William Heikoop" userId="S::will.heikoop@utoronto.ca::1f03d2dc-a599-4eab-9c6f-ff5d93b71a69" providerId="AD" clId="Web-{1A340C33-16BE-4176-A12E-222834397B18}" dt="2019-09-13T18:43:12.604" v="3" actId="20577"/>
      <pc:docMkLst>
        <pc:docMk/>
      </pc:docMkLst>
      <pc:sldChg chg="modSp">
        <pc:chgData name="William Heikoop" userId="S::will.heikoop@utoronto.ca::1f03d2dc-a599-4eab-9c6f-ff5d93b71a69" providerId="AD" clId="Web-{1A340C33-16BE-4176-A12E-222834397B18}" dt="2019-09-13T18:43:12.604" v="2" actId="20577"/>
        <pc:sldMkLst>
          <pc:docMk/>
          <pc:sldMk cId="3581560326" sldId="655"/>
        </pc:sldMkLst>
        <pc:spChg chg="mod">
          <ac:chgData name="William Heikoop" userId="S::will.heikoop@utoronto.ca::1f03d2dc-a599-4eab-9c6f-ff5d93b71a69" providerId="AD" clId="Web-{1A340C33-16BE-4176-A12E-222834397B18}" dt="2019-09-13T18:43:12.604" v="2" actId="20577"/>
          <ac:spMkLst>
            <pc:docMk/>
            <pc:sldMk cId="3581560326" sldId="655"/>
            <ac:spMk id="17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BD317-29DC-9349-9889-8508D3691199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174289-CC04-1B48-BB07-8F3D44253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550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encrypted-tbn0.gstatic.com/images?q=tbn:ANd9GcRbg4NgP2KaGb-S3j7mJp6jVsgkcia_XJmECRlPEMzxKlbUrjy6Cw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IlzsSfMyVw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utodesk.com/products/fusion-360/blog/wp-content/uploads/2019/03/brainstorming.jpg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.pxhere.com/photos/75/9f/workplace_team_business_meeting_business_people_business_teamwork_office_people-559565.jpg!d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Image: https://</a:t>
            </a:r>
            <a:r>
              <a:rPr lang="en-US" err="1"/>
              <a:t>c.pxhere.com</a:t>
            </a:r>
            <a:r>
              <a:rPr lang="en-US"/>
              <a:t>/photos/b4/dc/student_typing_keyboard_text_woman_startup_business_people-710504.jpg!d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535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7556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2186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FE4E2B-D972-0E41-9E25-9E87939FF035}" type="slidenum">
              <a:rPr lang="en-US" sz="1200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9126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FE4E2B-D972-0E41-9E25-9E87939FF035}" type="slidenum">
              <a:rPr lang="en-US" sz="1200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2337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FE4E2B-D972-0E41-9E25-9E87939FF035}" type="slidenum">
              <a:rPr lang="en-US" sz="1200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8366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FE4E2B-D972-0E41-9E25-9E87939FF035}" type="slidenum">
              <a:rPr lang="en-US" sz="1200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4069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289-CC04-1B48-BB07-8F3D442533BC}" type="slidenum">
              <a:rPr lang="en-US" sz="1200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1628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Image </a:t>
            </a:r>
            <a:r>
              <a:rPr lang="en-US">
                <a:hlinkClick r:id="rId3"/>
              </a:rPr>
              <a:t>https://encrypted-tbn0.gstatic.com/images?q=tbn:ANd9GcRbg4NgP2KaGb-S3j7mJp6jVsgkcia_XJmECRlPEMzxKlbUrjy6Cw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422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auto" latinLnBrk="0" hangingPunct="1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289-CC04-1B48-BB07-8F3D442533BC}" type="slidenum">
              <a:rPr lang="en-US" sz="1200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0046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FE4E2B-D972-0E41-9E25-9E87939FF035}" type="slidenum">
              <a:rPr lang="en-US" sz="1200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38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2526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393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289-CC04-1B48-BB07-8F3D442533BC}" type="slidenum">
              <a:rPr lang="en-US" sz="1200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1454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0720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FE4E2B-D972-0E41-9E25-9E87939FF0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224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cs typeface="Calibri"/>
            </a:endParaRPr>
          </a:p>
          <a:p>
            <a:r>
              <a:rPr lang="en-CA">
                <a:hlinkClick r:id="rId3"/>
              </a:rPr>
              <a:t>https://www.youtube.com/watch?v=pIlzsSfMyVw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174289-CC04-1B48-BB07-8F3D442533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262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Image: </a:t>
            </a:r>
            <a:r>
              <a:rPr lang="en-US">
                <a:hlinkClick r:id="rId3"/>
              </a:rPr>
              <a:t>https://www.autodesk.com/products/fusion-360/blog/wp-content/uploads/2019/03/brainstorming.jpg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7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289-CC04-1B48-BB07-8F3D442533BC}" type="slidenum">
              <a:rPr lang="en-US" sz="1200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444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981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071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Image: </a:t>
            </a:r>
            <a:r>
              <a:rPr lang="en-US">
                <a:hlinkClick r:id="rId3"/>
              </a:rPr>
              <a:t>https://c.pxhere.com/photos/75/9f/workplace_team_business_meeting_business_people_business_teamwork_office_people-559565.jpg!d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674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E4E2B-D972-0E41-9E25-9E87939FF03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399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649953"/>
            <a:ext cx="9144000" cy="2387600"/>
          </a:xfrm>
        </p:spPr>
        <p:txBody>
          <a:bodyPr anchor="b">
            <a:normAutofit/>
          </a:bodyPr>
          <a:lstStyle>
            <a:lvl1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CA" sz="6000" b="1" kern="12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33AD01-81E7-544C-B64D-3B56EBF2BE7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5103813"/>
            <a:ext cx="9144000" cy="1655762"/>
          </a:xfrm>
        </p:spPr>
        <p:txBody>
          <a:bodyPr/>
          <a:lstStyle>
            <a:lvl1pPr marL="0" indent="0" algn="r">
              <a:buNone/>
              <a:defRPr sz="2400" b="1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5209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3733" y="2595563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5514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1812" y="263289"/>
            <a:ext cx="11512507" cy="371992"/>
          </a:xfrm>
        </p:spPr>
        <p:txBody>
          <a:bodyPr>
            <a:noAutofit/>
          </a:bodyPr>
          <a:lstStyle>
            <a:lvl1pPr>
              <a:defRPr sz="2800" b="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23889"/>
            <a:ext cx="10515600" cy="4726745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60D19-1E1D-4C67-ADA4-066D2D528487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2022-01-19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E608F-8E79-4585-AAF2-BC275CFAAE7D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-30480" y="855359"/>
            <a:ext cx="12252960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0617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3733" y="2595563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3354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4EB16-40D9-9648-A943-FED84061E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3EAF9F-EF66-9443-8C67-CB3E70DCC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3EC6-0004-B240-816B-97F1BD839EBB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CD2FD9-A86E-CD4C-BB5F-20A31C68E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E28B7-C51E-7D46-80F0-3568CBF0F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44CE8-C927-554C-AFD5-C02316CD3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91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_Title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1812" y="263289"/>
            <a:ext cx="11512507" cy="371992"/>
          </a:xfrm>
        </p:spPr>
        <p:txBody>
          <a:bodyPr>
            <a:noAutofit/>
          </a:bodyPr>
          <a:lstStyle>
            <a:lvl1pPr>
              <a:defRPr sz="2800" b="0">
                <a:solidFill>
                  <a:schemeClr val="bg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-30480" y="855359"/>
            <a:ext cx="12252960" cy="0"/>
          </a:xfrm>
          <a:prstGeom prst="line">
            <a:avLst/>
          </a:prstGeom>
          <a:ln>
            <a:solidFill>
              <a:srgbClr val="0059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838200" y="1219200"/>
            <a:ext cx="10515600" cy="4593852"/>
          </a:xfrm>
        </p:spPr>
        <p:txBody>
          <a:bodyPr>
            <a:normAutofit/>
          </a:bodyPr>
          <a:lstStyle>
            <a:lvl1pPr marL="0" indent="0">
              <a:buClr>
                <a:schemeClr val="accent3">
                  <a:lumMod val="50000"/>
                </a:schemeClr>
              </a:buClr>
              <a:buFontTx/>
              <a:buNone/>
              <a:defRPr sz="2400">
                <a:solidFill>
                  <a:schemeClr val="tx1"/>
                </a:solidFill>
              </a:defRPr>
            </a:lvl1pPr>
            <a:lvl2pPr marL="228600" indent="0">
              <a:buClr>
                <a:schemeClr val="accent3">
                  <a:lumMod val="50000"/>
                </a:schemeClr>
              </a:buClr>
              <a:buFontTx/>
              <a:buNone/>
              <a:defRPr sz="2400">
                <a:solidFill>
                  <a:schemeClr val="tx1"/>
                </a:solidFill>
              </a:defRPr>
            </a:lvl2pPr>
            <a:lvl3pPr marL="685800" indent="0">
              <a:buClr>
                <a:schemeClr val="accent3">
                  <a:lumMod val="50000"/>
                </a:schemeClr>
              </a:buClr>
              <a:buFontTx/>
              <a:buNone/>
              <a:defRPr sz="2400">
                <a:solidFill>
                  <a:schemeClr val="tx1"/>
                </a:solidFill>
              </a:defRPr>
            </a:lvl3pPr>
            <a:lvl4pPr marL="1143000" indent="0">
              <a:buClr>
                <a:schemeClr val="accent3">
                  <a:lumMod val="50000"/>
                </a:schemeClr>
              </a:buClr>
              <a:buFontTx/>
              <a:buNone/>
              <a:defRPr sz="2400">
                <a:solidFill>
                  <a:schemeClr val="tx1"/>
                </a:solidFill>
              </a:defRPr>
            </a:lvl4pPr>
            <a:lvl5pPr marL="1600200" indent="0">
              <a:buClr>
                <a:schemeClr val="accent3">
                  <a:lumMod val="50000"/>
                </a:schemeClr>
              </a:buClr>
              <a:buFontTx/>
              <a:buNone/>
              <a:defRPr sz="2400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838200" y="5999092"/>
            <a:ext cx="10515600" cy="355600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rgbClr val="4D4D4D"/>
                </a:solidFill>
              </a:defRPr>
            </a:lvl1pPr>
            <a:lvl2pPr marL="228600" indent="0">
              <a:buNone/>
              <a:defRPr sz="1000">
                <a:solidFill>
                  <a:srgbClr val="4D4D4D"/>
                </a:solidFill>
              </a:defRPr>
            </a:lvl2pPr>
            <a:lvl3pPr marL="685800" indent="0">
              <a:buNone/>
              <a:defRPr sz="1000">
                <a:solidFill>
                  <a:srgbClr val="4D4D4D"/>
                </a:solidFill>
              </a:defRPr>
            </a:lvl3pPr>
            <a:lvl4pPr marL="1143000" indent="0">
              <a:buNone/>
              <a:defRPr sz="1000">
                <a:solidFill>
                  <a:srgbClr val="4D4D4D"/>
                </a:solidFill>
              </a:defRPr>
            </a:lvl4pPr>
            <a:lvl5pPr marL="1600200" indent="0">
              <a:buNone/>
              <a:defRPr sz="1000">
                <a:solidFill>
                  <a:srgbClr val="4D4D4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4254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_Title_SubTitle_One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1812" y="263289"/>
            <a:ext cx="11512507" cy="371992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CA" sz="2800" b="0" kern="1200" dirty="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EB604B-F0ED-7046-AA30-C27CE5722FA1}"/>
              </a:ext>
            </a:extLst>
          </p:cNvPr>
          <p:cNvCxnSpPr/>
          <p:nvPr userDrawn="1"/>
        </p:nvCxnSpPr>
        <p:spPr>
          <a:xfrm>
            <a:off x="-30480" y="855359"/>
            <a:ext cx="12252960" cy="0"/>
          </a:xfrm>
          <a:prstGeom prst="line">
            <a:avLst/>
          </a:prstGeom>
          <a:ln>
            <a:solidFill>
              <a:srgbClr val="0059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855359"/>
            <a:ext cx="10515600" cy="115988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2400" b="1" baseline="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here to edit subtitle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34894"/>
            <a:ext cx="10515600" cy="370546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28600" indent="0">
              <a:lnSpc>
                <a:spcPct val="100000"/>
              </a:lnSpc>
              <a:buNone/>
              <a:defRPr sz="24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685800" indent="0">
              <a:lnSpc>
                <a:spcPct val="100000"/>
              </a:lnSpc>
              <a:buNone/>
              <a:defRPr sz="24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143000" indent="0">
              <a:lnSpc>
                <a:spcPct val="100000"/>
              </a:lnSpc>
              <a:buNone/>
              <a:defRPr sz="24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600200" indent="0">
              <a:lnSpc>
                <a:spcPct val="100000"/>
              </a:lnSpc>
              <a:buNone/>
              <a:defRPr sz="24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838200" y="5999092"/>
            <a:ext cx="10515600" cy="355600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rgbClr val="4D4D4D"/>
                </a:solidFill>
              </a:defRPr>
            </a:lvl1pPr>
            <a:lvl2pPr marL="228600" indent="0">
              <a:buNone/>
              <a:defRPr sz="1000">
                <a:solidFill>
                  <a:srgbClr val="4D4D4D"/>
                </a:solidFill>
              </a:defRPr>
            </a:lvl2pPr>
            <a:lvl3pPr marL="685800" indent="0">
              <a:buNone/>
              <a:defRPr sz="1000">
                <a:solidFill>
                  <a:srgbClr val="4D4D4D"/>
                </a:solidFill>
              </a:defRPr>
            </a:lvl3pPr>
            <a:lvl4pPr marL="1143000" indent="0">
              <a:buNone/>
              <a:defRPr sz="1000">
                <a:solidFill>
                  <a:srgbClr val="4D4D4D"/>
                </a:solidFill>
              </a:defRPr>
            </a:lvl4pPr>
            <a:lvl5pPr marL="1600200" indent="0">
              <a:buNone/>
              <a:defRPr sz="1000">
                <a:solidFill>
                  <a:srgbClr val="4D4D4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429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_Title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1812" y="263289"/>
            <a:ext cx="11512507" cy="371992"/>
          </a:xfrm>
        </p:spPr>
        <p:txBody>
          <a:bodyPr>
            <a:noAutofit/>
          </a:bodyPr>
          <a:lstStyle>
            <a:lvl1pPr>
              <a:defRPr sz="2800" b="0">
                <a:solidFill>
                  <a:schemeClr val="bg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-30480" y="855359"/>
            <a:ext cx="12252960" cy="0"/>
          </a:xfrm>
          <a:prstGeom prst="line">
            <a:avLst/>
          </a:prstGeom>
          <a:ln>
            <a:solidFill>
              <a:srgbClr val="0059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848298" y="1219200"/>
            <a:ext cx="5080000" cy="45259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  <a:lvl2pPr marL="228600" indent="0">
              <a:buFontTx/>
              <a:buNone/>
              <a:defRPr sz="2400"/>
            </a:lvl2pPr>
            <a:lvl3pPr marL="685800" indent="0">
              <a:buFontTx/>
              <a:buNone/>
              <a:defRPr sz="2400"/>
            </a:lvl3pPr>
            <a:lvl4pPr marL="1143000" indent="0">
              <a:buFontTx/>
              <a:buNone/>
              <a:defRPr sz="2400"/>
            </a:lvl4pPr>
            <a:lvl5pPr marL="1600200" indent="0">
              <a:buFontTx/>
              <a:buNone/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/>
          </p:nvPr>
        </p:nvSpPr>
        <p:spPr>
          <a:xfrm>
            <a:off x="6131498" y="1219200"/>
            <a:ext cx="5080000" cy="45259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  <a:lvl2pPr marL="228600" indent="0">
              <a:buFontTx/>
              <a:buNone/>
              <a:defRPr sz="2400"/>
            </a:lvl2pPr>
            <a:lvl3pPr marL="685800" indent="0">
              <a:buFontTx/>
              <a:buNone/>
              <a:defRPr sz="2400"/>
            </a:lvl3pPr>
            <a:lvl4pPr marL="1143000" indent="0">
              <a:buFontTx/>
              <a:buNone/>
              <a:defRPr sz="2400"/>
            </a:lvl4pPr>
            <a:lvl5pPr marL="1600200" indent="0">
              <a:buFontTx/>
              <a:buNone/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838200" y="5999092"/>
            <a:ext cx="10515600" cy="355600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rgbClr val="4D4D4D"/>
                </a:solidFill>
              </a:defRPr>
            </a:lvl1pPr>
            <a:lvl2pPr marL="228600" indent="0">
              <a:buNone/>
              <a:defRPr sz="1000">
                <a:solidFill>
                  <a:srgbClr val="4D4D4D"/>
                </a:solidFill>
              </a:defRPr>
            </a:lvl2pPr>
            <a:lvl3pPr marL="685800" indent="0">
              <a:buNone/>
              <a:defRPr sz="1000">
                <a:solidFill>
                  <a:srgbClr val="4D4D4D"/>
                </a:solidFill>
              </a:defRPr>
            </a:lvl3pPr>
            <a:lvl4pPr marL="1143000" indent="0">
              <a:buNone/>
              <a:defRPr sz="1000">
                <a:solidFill>
                  <a:srgbClr val="4D4D4D"/>
                </a:solidFill>
              </a:defRPr>
            </a:lvl4pPr>
            <a:lvl5pPr marL="1600200" indent="0">
              <a:buNone/>
              <a:defRPr sz="1000">
                <a:solidFill>
                  <a:srgbClr val="4D4D4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88168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u_Title_Subtitle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1812" y="263289"/>
            <a:ext cx="11512507" cy="371992"/>
          </a:xfrm>
        </p:spPr>
        <p:txBody>
          <a:bodyPr>
            <a:noAutofit/>
          </a:bodyPr>
          <a:lstStyle>
            <a:lvl1pPr>
              <a:defRPr lang="en-CA" sz="2800" b="0" kern="1200" dirty="0">
                <a:solidFill>
                  <a:schemeClr val="accent6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-30480" y="855359"/>
            <a:ext cx="1225296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855359"/>
            <a:ext cx="10515600" cy="115988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lang="en-US" sz="2400" b="1" kern="1200" baseline="0" dirty="0">
                <a:solidFill>
                  <a:schemeClr val="accent5">
                    <a:lumMod val="75000"/>
                  </a:schemeClr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None/>
            </a:pPr>
            <a:r>
              <a:rPr lang="en-US"/>
              <a:t>Click here to edit subtitle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848298" y="2164392"/>
            <a:ext cx="5080000" cy="398052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  <a:lvl2pPr marL="228600" indent="0">
              <a:buFontTx/>
              <a:buNone/>
              <a:defRPr sz="2400"/>
            </a:lvl2pPr>
            <a:lvl3pPr marL="685800" indent="0">
              <a:buFontTx/>
              <a:buNone/>
              <a:defRPr sz="2400"/>
            </a:lvl3pPr>
            <a:lvl4pPr marL="1143000" indent="0">
              <a:buFontTx/>
              <a:buNone/>
              <a:defRPr sz="2400"/>
            </a:lvl4pPr>
            <a:lvl5pPr marL="1600200" indent="0">
              <a:buFontTx/>
              <a:buNone/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/>
          </p:nvPr>
        </p:nvSpPr>
        <p:spPr>
          <a:xfrm>
            <a:off x="6278983" y="2164392"/>
            <a:ext cx="5080000" cy="398052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  <a:lvl2pPr marL="228600" indent="0">
              <a:buFontTx/>
              <a:buNone/>
              <a:defRPr sz="2400"/>
            </a:lvl2pPr>
            <a:lvl3pPr marL="685800" indent="0">
              <a:buFontTx/>
              <a:buNone/>
              <a:defRPr sz="2400"/>
            </a:lvl3pPr>
            <a:lvl4pPr marL="1143000" indent="0">
              <a:buFontTx/>
              <a:buNone/>
              <a:defRPr sz="2400"/>
            </a:lvl4pPr>
            <a:lvl5pPr marL="1600200" indent="0">
              <a:buFontTx/>
              <a:buNone/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838200" y="5999092"/>
            <a:ext cx="10515600" cy="355600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rgbClr val="4D4D4D"/>
                </a:solidFill>
              </a:defRPr>
            </a:lvl1pPr>
            <a:lvl2pPr marL="228600" indent="0">
              <a:buNone/>
              <a:defRPr sz="1000">
                <a:solidFill>
                  <a:srgbClr val="4D4D4D"/>
                </a:solidFill>
              </a:defRPr>
            </a:lvl2pPr>
            <a:lvl3pPr marL="685800" indent="0">
              <a:buNone/>
              <a:defRPr sz="1000">
                <a:solidFill>
                  <a:srgbClr val="4D4D4D"/>
                </a:solidFill>
              </a:defRPr>
            </a:lvl3pPr>
            <a:lvl4pPr marL="1143000" indent="0">
              <a:buNone/>
              <a:defRPr sz="1000">
                <a:solidFill>
                  <a:srgbClr val="4D4D4D"/>
                </a:solidFill>
              </a:defRPr>
            </a:lvl4pPr>
            <a:lvl5pPr marL="1600200" indent="0">
              <a:buNone/>
              <a:defRPr sz="1000">
                <a:solidFill>
                  <a:srgbClr val="4D4D4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0066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_Title_Quota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1812" y="263289"/>
            <a:ext cx="11512507" cy="371992"/>
          </a:xfrm>
        </p:spPr>
        <p:txBody>
          <a:bodyPr>
            <a:noAutofit/>
          </a:bodyPr>
          <a:lstStyle>
            <a:lvl1pPr>
              <a:defRPr sz="2800" b="0">
                <a:solidFill>
                  <a:schemeClr val="bg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-30480" y="855359"/>
            <a:ext cx="12252960" cy="0"/>
          </a:xfrm>
          <a:prstGeom prst="line">
            <a:avLst/>
          </a:prstGeom>
          <a:ln>
            <a:solidFill>
              <a:srgbClr val="0059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2673096" y="1230014"/>
            <a:ext cx="6845808" cy="4531603"/>
          </a:xfrm>
        </p:spPr>
        <p:txBody>
          <a:bodyPr>
            <a:noAutofit/>
          </a:bodyPr>
          <a:lstStyle>
            <a:lvl1pPr marL="0" indent="0">
              <a:buClr>
                <a:schemeClr val="accent2">
                  <a:lumMod val="50000"/>
                </a:schemeClr>
              </a:buClr>
              <a:buFontTx/>
              <a:buNone/>
              <a:defRPr sz="3200"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  <a:lvl2pPr marL="0" indent="0">
              <a:buClr>
                <a:schemeClr val="accent2">
                  <a:lumMod val="50000"/>
                </a:schemeClr>
              </a:buClr>
              <a:buFontTx/>
              <a:buNone/>
              <a:defRPr sz="3200">
                <a:solidFill>
                  <a:schemeClr val="tx2">
                    <a:lumMod val="50000"/>
                  </a:schemeClr>
                </a:solidFill>
                <a:latin typeface="+mn-lt"/>
              </a:defRPr>
            </a:lvl2pPr>
            <a:lvl3pPr marL="152396" indent="0">
              <a:buClr>
                <a:schemeClr val="accent2">
                  <a:lumMod val="50000"/>
                </a:schemeClr>
              </a:buClr>
              <a:buFontTx/>
              <a:buNone/>
              <a:defRPr sz="3200">
                <a:solidFill>
                  <a:schemeClr val="tx2">
                    <a:lumMod val="50000"/>
                  </a:schemeClr>
                </a:solidFill>
                <a:latin typeface="+mn-lt"/>
              </a:defRPr>
            </a:lvl3pPr>
            <a:lvl4pPr marL="304793" indent="0">
              <a:buClr>
                <a:schemeClr val="accent2">
                  <a:lumMod val="50000"/>
                </a:schemeClr>
              </a:buClr>
              <a:buFontTx/>
              <a:buNone/>
              <a:defRPr sz="3200">
                <a:solidFill>
                  <a:schemeClr val="tx2">
                    <a:lumMod val="50000"/>
                  </a:schemeClr>
                </a:solidFill>
                <a:latin typeface="+mn-lt"/>
              </a:defRPr>
            </a:lvl4pPr>
            <a:lvl5pPr marL="533387" indent="0">
              <a:buClr>
                <a:schemeClr val="accent2">
                  <a:lumMod val="50000"/>
                </a:schemeClr>
              </a:buClr>
              <a:buFontTx/>
              <a:buNone/>
              <a:defRPr sz="3200">
                <a:solidFill>
                  <a:schemeClr val="tx2">
                    <a:lumMod val="5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838200" y="5999092"/>
            <a:ext cx="10515600" cy="355600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28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685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1430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600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4471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_Team_B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1812" y="263289"/>
            <a:ext cx="11512507" cy="371992"/>
          </a:xfrm>
        </p:spPr>
        <p:txBody>
          <a:bodyPr>
            <a:noAutofit/>
          </a:bodyPr>
          <a:lstStyle>
            <a:lvl1pPr>
              <a:defRPr sz="2800" b="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1CB15C1-1C6F-6E4D-91E9-F222F28980EB}"/>
              </a:ext>
            </a:extLst>
          </p:cNvPr>
          <p:cNvCxnSpPr/>
          <p:nvPr userDrawn="1"/>
        </p:nvCxnSpPr>
        <p:spPr>
          <a:xfrm>
            <a:off x="-30480" y="855359"/>
            <a:ext cx="12252960" cy="0"/>
          </a:xfrm>
          <a:prstGeom prst="line">
            <a:avLst/>
          </a:prstGeom>
          <a:ln>
            <a:solidFill>
              <a:srgbClr val="0059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855359"/>
            <a:ext cx="10515600" cy="115988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lang="en-US" sz="2400" b="1" kern="1200" baseline="0" dirty="0">
                <a:solidFill>
                  <a:schemeClr val="accent5">
                    <a:lumMod val="75000"/>
                  </a:schemeClr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None/>
            </a:pPr>
            <a:r>
              <a:rPr lang="en-US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564225" y="2275327"/>
            <a:ext cx="1399260" cy="1976169"/>
          </a:xfrm>
          <a:prstGeom prst="rect">
            <a:avLst/>
          </a:prstGeom>
          <a:noFill/>
          <a:ln w="3175">
            <a:noFill/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349162" y="2275328"/>
            <a:ext cx="1399260" cy="1976168"/>
          </a:xfrm>
          <a:prstGeom prst="rect">
            <a:avLst/>
          </a:prstGeom>
          <a:noFill/>
          <a:ln w="3175">
            <a:noFill/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24" hasCustomPrompt="1"/>
          </p:nvPr>
        </p:nvSpPr>
        <p:spPr>
          <a:xfrm>
            <a:off x="9134100" y="2275328"/>
            <a:ext cx="1399260" cy="1976168"/>
          </a:xfrm>
          <a:prstGeom prst="rect">
            <a:avLst/>
          </a:prstGeom>
          <a:noFill/>
          <a:ln w="3175">
            <a:noFill/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en-US" err="1"/>
              <a:t>ùùùù</a:t>
            </a: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4579610"/>
            <a:ext cx="3376937" cy="177674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1"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>
                <a:latin typeface="+mj-lt"/>
              </a:defRPr>
            </a:lvl2pPr>
            <a:lvl3pPr marL="0" indent="0" algn="ctr">
              <a:buNone/>
              <a:defRPr sz="1400" b="1">
                <a:latin typeface="+mj-lt"/>
              </a:defRPr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4579610"/>
            <a:ext cx="3376937" cy="177674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1"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>
                <a:latin typeface="+mj-lt"/>
              </a:defRPr>
            </a:lvl2pPr>
            <a:lvl3pPr marL="0" indent="0" algn="ctr">
              <a:buNone/>
              <a:defRPr sz="1400" b="1">
                <a:latin typeface="+mj-lt"/>
              </a:defRPr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4579610"/>
            <a:ext cx="3376937" cy="177674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 b="1"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>
                <a:latin typeface="+mj-lt"/>
              </a:defRPr>
            </a:lvl2pPr>
            <a:lvl3pPr marL="0" indent="0" algn="ctr">
              <a:buNone/>
              <a:defRPr sz="1400" b="1">
                <a:latin typeface="+mj-lt"/>
              </a:defRPr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4982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_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1812" y="263289"/>
            <a:ext cx="11512507" cy="371992"/>
          </a:xfrm>
        </p:spPr>
        <p:txBody>
          <a:bodyPr>
            <a:noAutofit/>
          </a:bodyPr>
          <a:lstStyle>
            <a:lvl1pPr>
              <a:defRPr sz="2800" b="0">
                <a:solidFill>
                  <a:schemeClr val="bg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-30480" y="855359"/>
            <a:ext cx="12252960" cy="0"/>
          </a:xfrm>
          <a:prstGeom prst="line">
            <a:avLst/>
          </a:prstGeom>
          <a:ln>
            <a:solidFill>
              <a:srgbClr val="0059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23889"/>
            <a:ext cx="10515600" cy="459031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Aft>
                <a:spcPts val="12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28600" indent="0">
              <a:lnSpc>
                <a:spcPct val="100000"/>
              </a:lnSpc>
              <a:spcAft>
                <a:spcPts val="12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685800" indent="0">
              <a:lnSpc>
                <a:spcPct val="100000"/>
              </a:lnSpc>
              <a:spcAft>
                <a:spcPts val="12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143000" indent="0">
              <a:lnSpc>
                <a:spcPct val="100000"/>
              </a:lnSpc>
              <a:spcAft>
                <a:spcPts val="12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600200" indent="0">
              <a:lnSpc>
                <a:spcPct val="100000"/>
              </a:lnSpc>
              <a:spcAft>
                <a:spcPts val="1200"/>
              </a:spcAft>
              <a:buClr>
                <a:schemeClr val="accent3">
                  <a:lumMod val="75000"/>
                </a:schemeClr>
              </a:buClr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365215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32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849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79460D19-1E1D-4C67-ADA4-066D2D528487}" type="datetimeFigureOut">
              <a:rPr lang="en-CA" smtClean="0"/>
              <a:pPr/>
              <a:t>2022-01-19</a:t>
            </a:fld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944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007E608F-8E79-4585-AAF2-BC275CFAAE7D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A174842-A55C-D940-9980-CB201038F1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88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831" r:id="rId2"/>
    <p:sldLayoutId id="2147483700" r:id="rId3"/>
    <p:sldLayoutId id="2147483701" r:id="rId4"/>
    <p:sldLayoutId id="2147483702" r:id="rId5"/>
    <p:sldLayoutId id="2147483777" r:id="rId6"/>
    <p:sldLayoutId id="2147483703" r:id="rId7"/>
    <p:sldLayoutId id="2147483705" r:id="rId8"/>
    <p:sldLayoutId id="2147483706" r:id="rId9"/>
    <p:sldLayoutId id="2147483832" r:id="rId10"/>
    <p:sldLayoutId id="2147483833" r:id="rId11"/>
    <p:sldLayoutId id="2147483835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400" kern="1200" dirty="0">
          <a:solidFill>
            <a:schemeClr val="bg2">
              <a:lumMod val="90000"/>
              <a:lumOff val="10000"/>
            </a:schemeClr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spcAft>
          <a:spcPts val="900"/>
        </a:spcAft>
        <a:buClr>
          <a:schemeClr val="accent3">
            <a:lumMod val="75000"/>
          </a:schemeClr>
        </a:buClr>
        <a:buFontTx/>
        <a:buNone/>
        <a:defRPr sz="2400" kern="1200">
          <a:solidFill>
            <a:schemeClr val="tx1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1pPr>
      <a:lvl2pPr marL="22860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900"/>
        </a:spcAft>
        <a:buClr>
          <a:schemeClr val="accent3">
            <a:lumMod val="75000"/>
          </a:schemeClr>
        </a:buClr>
        <a:buFontTx/>
        <a:buNone/>
        <a:defRPr sz="2400" kern="1200">
          <a:solidFill>
            <a:schemeClr val="tx1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2pPr>
      <a:lvl3pPr marL="68580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900"/>
        </a:spcAft>
        <a:buClr>
          <a:schemeClr val="accent3">
            <a:lumMod val="75000"/>
          </a:schemeClr>
        </a:buClr>
        <a:buFontTx/>
        <a:buNone/>
        <a:defRPr sz="2400" kern="1200">
          <a:solidFill>
            <a:schemeClr val="tx1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3pPr>
      <a:lvl4pPr marL="114300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900"/>
        </a:spcAft>
        <a:buClr>
          <a:schemeClr val="accent3">
            <a:lumMod val="75000"/>
          </a:schemeClr>
        </a:buClr>
        <a:buFontTx/>
        <a:buNone/>
        <a:defRPr sz="2400" kern="1200">
          <a:solidFill>
            <a:schemeClr val="tx1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4pPr>
      <a:lvl5pPr marL="160020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900"/>
        </a:spcAft>
        <a:buClr>
          <a:schemeClr val="accent3">
            <a:lumMod val="75000"/>
          </a:schemeClr>
        </a:buClr>
        <a:buFontTx/>
        <a:buNone/>
        <a:defRPr sz="2400" kern="1200">
          <a:solidFill>
            <a:schemeClr val="tx1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Relationship Id="rId5" Type="http://schemas.openxmlformats.org/officeDocument/2006/relationships/image" Target="../media/image9.png"/><Relationship Id="rId4" Type="http://schemas.openxmlformats.org/officeDocument/2006/relationships/hyperlink" Target="https://www.utm.utoronto.ca/utm-engage/sites/files/utm-engage/public/shared/pdfs/Competency%20Charts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0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4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5.xml"/><Relationship Id="rId5" Type="http://schemas.openxmlformats.org/officeDocument/2006/relationships/image" Target="../media/image6.png"/><Relationship Id="rId4" Type="http://schemas.openxmlformats.org/officeDocument/2006/relationships/hyperlink" Target="http://experientialmodules.utoronto.ca/wp-content/uploads/2019/09/Mid-Point-Reflection-on-Your-Personal-Learning-Plan-for-Competency-Development-.doc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6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https://www.youtube.com/embed/pIlzsSfMyVw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5" Type="http://schemas.openxmlformats.org/officeDocument/2006/relationships/hyperlink" Target="https://www.utm.utoronto.ca/utm-engage/sites/files/utm-engage/public/shared/pdfs/Competency%20Charts.pdf" TargetMode="Externa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erson sitting at a table using a computer&#10;&#10;Description generated with very high confidence">
            <a:extLst>
              <a:ext uri="{FF2B5EF4-FFF2-40B4-BE49-F238E27FC236}">
                <a16:creationId xmlns:a16="http://schemas.microsoft.com/office/drawing/2014/main" id="{BD6129E0-F8A4-481F-909C-1D76A5BB35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111"/>
          <a:stretch/>
        </p:blipFill>
        <p:spPr>
          <a:xfrm>
            <a:off x="-35626" y="-58387"/>
            <a:ext cx="12312732" cy="729941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1E96F4E-F1EE-B94C-B25B-E520986BB072}"/>
              </a:ext>
            </a:extLst>
          </p:cNvPr>
          <p:cNvSpPr/>
          <p:nvPr/>
        </p:nvSpPr>
        <p:spPr>
          <a:xfrm>
            <a:off x="-86138" y="-53663"/>
            <a:ext cx="12409713" cy="7299415"/>
          </a:xfrm>
          <a:prstGeom prst="rect">
            <a:avLst/>
          </a:prstGeom>
          <a:gradFill flip="none" rotWithShape="1">
            <a:gsLst>
              <a:gs pos="0">
                <a:schemeClr val="accent4">
                  <a:alpha val="30000"/>
                </a:schemeClr>
              </a:gs>
              <a:gs pos="72000">
                <a:schemeClr val="accent5">
                  <a:alpha val="73000"/>
                </a:schemeClr>
              </a:gs>
              <a:gs pos="38000">
                <a:schemeClr val="accent3">
                  <a:lumMod val="75000"/>
                  <a:alpha val="7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0" y="253120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>
                <a:ea typeface="Verdana"/>
              </a:rPr>
              <a:t>Developing a Personal Learning Plan for Competency Development</a:t>
            </a:r>
            <a:endParaRPr lang="en-CA">
              <a:ea typeface="Verdana"/>
            </a:endParaRPr>
          </a:p>
        </p:txBody>
      </p:sp>
      <p:sp>
        <p:nvSpPr>
          <p:cNvPr id="14" name="Subtitle 1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LEARNING THROUGH EXPERIENCE</a:t>
            </a:r>
          </a:p>
          <a:p>
            <a:endParaRPr lang="en-C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2970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3CC0E-0E00-3541-A35B-ECCB73697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YOUR TURN: YOUR LONG-TERM CAREER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D895B-4898-D546-BF77-E28179E7613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219200"/>
            <a:ext cx="10515600" cy="1066800"/>
          </a:xfrm>
        </p:spPr>
        <p:txBody>
          <a:bodyPr>
            <a:normAutofit/>
          </a:bodyPr>
          <a:lstStyle/>
          <a:p>
            <a:pPr algn="ctr"/>
            <a:r>
              <a:rPr lang="en-US"/>
              <a:t>Take a few minutes to think or write about what your </a:t>
            </a:r>
            <a:br>
              <a:rPr lang="en-US"/>
            </a:br>
            <a:r>
              <a:rPr lang="en-US" b="1"/>
              <a:t>long-term career goals </a:t>
            </a:r>
            <a:r>
              <a:rPr lang="en-US"/>
              <a:t>are at present.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0CDDED-A43F-F645-8565-43881EFCBF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510" y="105852"/>
            <a:ext cx="649617" cy="649617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23C8A85-3C27-A742-BF5A-682D47295F29}"/>
              </a:ext>
            </a:extLst>
          </p:cNvPr>
          <p:cNvSpPr txBox="1">
            <a:spLocks/>
          </p:cNvSpPr>
          <p:nvPr/>
        </p:nvSpPr>
        <p:spPr>
          <a:xfrm>
            <a:off x="838200" y="2430709"/>
            <a:ext cx="3235174" cy="2098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143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600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>
                <a:solidFill>
                  <a:schemeClr val="accent2">
                    <a:lumMod val="75000"/>
                  </a:schemeClr>
                </a:solidFill>
              </a:rPr>
              <a:t>What kinds </a:t>
            </a:r>
            <a:br>
              <a:rPr lang="en-US" sz="280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2800">
                <a:solidFill>
                  <a:schemeClr val="accent2">
                    <a:lumMod val="75000"/>
                  </a:schemeClr>
                </a:solidFill>
              </a:rPr>
              <a:t>of </a:t>
            </a:r>
            <a:r>
              <a:rPr lang="en-US" sz="2800" b="1">
                <a:solidFill>
                  <a:schemeClr val="accent2">
                    <a:lumMod val="75000"/>
                  </a:schemeClr>
                </a:solidFill>
              </a:rPr>
              <a:t>work</a:t>
            </a:r>
            <a:r>
              <a:rPr lang="en-US" sz="2800">
                <a:solidFill>
                  <a:schemeClr val="accent2">
                    <a:lumMod val="75000"/>
                  </a:schemeClr>
                </a:solidFill>
              </a:rPr>
              <a:t> are you interested in?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A8F076D-B81E-0946-BC53-E6B3DEBE18C6}"/>
              </a:ext>
            </a:extLst>
          </p:cNvPr>
          <p:cNvSpPr txBox="1">
            <a:spLocks/>
          </p:cNvSpPr>
          <p:nvPr/>
        </p:nvSpPr>
        <p:spPr>
          <a:xfrm>
            <a:off x="4478413" y="2430709"/>
            <a:ext cx="3235174" cy="20988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143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600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>
                <a:solidFill>
                  <a:schemeClr val="accent5">
                    <a:lumMod val="75000"/>
                  </a:schemeClr>
                </a:solidFill>
              </a:rPr>
              <a:t>What would you like to </a:t>
            </a:r>
            <a:r>
              <a:rPr lang="en-US" sz="2800" b="1">
                <a:solidFill>
                  <a:schemeClr val="accent5">
                    <a:lumMod val="75000"/>
                  </a:schemeClr>
                </a:solidFill>
              </a:rPr>
              <a:t>accomplish</a:t>
            </a:r>
            <a:r>
              <a:rPr lang="en-US" sz="2800">
                <a:solidFill>
                  <a:schemeClr val="accent5">
                    <a:lumMod val="75000"/>
                  </a:schemeClr>
                </a:solidFill>
              </a:rPr>
              <a:t> in your career?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EE4DEA-5E69-BC46-ACF2-10504E0AA914}"/>
              </a:ext>
            </a:extLst>
          </p:cNvPr>
          <p:cNvSpPr txBox="1">
            <a:spLocks/>
          </p:cNvSpPr>
          <p:nvPr/>
        </p:nvSpPr>
        <p:spPr>
          <a:xfrm>
            <a:off x="8118628" y="2430709"/>
            <a:ext cx="2992716" cy="17008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143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600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>
                <a:solidFill>
                  <a:schemeClr val="accent6">
                    <a:lumMod val="75000"/>
                  </a:schemeClr>
                </a:solidFill>
              </a:rPr>
              <a:t>What kinds of </a:t>
            </a:r>
            <a:r>
              <a:rPr lang="en-US" sz="2800" b="1">
                <a:solidFill>
                  <a:schemeClr val="accent6">
                    <a:lumMod val="75000"/>
                  </a:schemeClr>
                </a:solidFill>
              </a:rPr>
              <a:t>competencies</a:t>
            </a:r>
            <a:r>
              <a:rPr lang="en-US" sz="2800">
                <a:solidFill>
                  <a:schemeClr val="accent6">
                    <a:lumMod val="75000"/>
                  </a:schemeClr>
                </a:solidFill>
              </a:rPr>
              <a:t> will this work require?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2909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C800EF9B-B18D-134B-8C30-46401821DA32}"/>
              </a:ext>
            </a:extLst>
          </p:cNvPr>
          <p:cNvGrpSpPr/>
          <p:nvPr/>
        </p:nvGrpSpPr>
        <p:grpSpPr>
          <a:xfrm>
            <a:off x="6108700" y="1065626"/>
            <a:ext cx="5856288" cy="5289066"/>
            <a:chOff x="6108700" y="1065626"/>
            <a:chExt cx="5856288" cy="528906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2E5103A-C2AD-2349-9C4E-828878D6846A}"/>
                </a:ext>
              </a:extLst>
            </p:cNvPr>
            <p:cNvSpPr/>
            <p:nvPr/>
          </p:nvSpPr>
          <p:spPr>
            <a:xfrm>
              <a:off x="6108700" y="1065626"/>
              <a:ext cx="5856288" cy="5289066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26" name="Group 4">
              <a:extLst>
                <a:ext uri="{FF2B5EF4-FFF2-40B4-BE49-F238E27FC236}">
                  <a16:creationId xmlns:a16="http://schemas.microsoft.com/office/drawing/2014/main" id="{B5439A57-A257-3F4B-BF6F-83F7D1F85AC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343400" y="1187229"/>
              <a:ext cx="330296" cy="537692"/>
              <a:chOff x="820" y="1044"/>
              <a:chExt cx="344" cy="560"/>
            </a:xfrm>
            <a:solidFill>
              <a:schemeClr val="accent1"/>
            </a:solidFill>
          </p:grpSpPr>
          <p:sp>
            <p:nvSpPr>
              <p:cNvPr id="27" name="Freeform 5">
                <a:extLst>
                  <a:ext uri="{FF2B5EF4-FFF2-40B4-BE49-F238E27FC236}">
                    <a16:creationId xmlns:a16="http://schemas.microsoft.com/office/drawing/2014/main" id="{F40996DD-BC20-7C4E-A066-717E4AF8986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0" y="1487"/>
                <a:ext cx="164" cy="50"/>
              </a:xfrm>
              <a:custGeom>
                <a:avLst/>
                <a:gdLst>
                  <a:gd name="T0" fmla="*/ 185 w 219"/>
                  <a:gd name="T1" fmla="*/ 67 h 67"/>
                  <a:gd name="T2" fmla="*/ 34 w 219"/>
                  <a:gd name="T3" fmla="*/ 67 h 67"/>
                  <a:gd name="T4" fmla="*/ 0 w 219"/>
                  <a:gd name="T5" fmla="*/ 33 h 67"/>
                  <a:gd name="T6" fmla="*/ 34 w 219"/>
                  <a:gd name="T7" fmla="*/ 0 h 67"/>
                  <a:gd name="T8" fmla="*/ 185 w 219"/>
                  <a:gd name="T9" fmla="*/ 0 h 67"/>
                  <a:gd name="T10" fmla="*/ 219 w 219"/>
                  <a:gd name="T11" fmla="*/ 33 h 67"/>
                  <a:gd name="T12" fmla="*/ 185 w 219"/>
                  <a:gd name="T13" fmla="*/ 67 h 67"/>
                  <a:gd name="T14" fmla="*/ 34 w 219"/>
                  <a:gd name="T15" fmla="*/ 14 h 67"/>
                  <a:gd name="T16" fmla="*/ 14 w 219"/>
                  <a:gd name="T17" fmla="*/ 33 h 67"/>
                  <a:gd name="T18" fmla="*/ 34 w 219"/>
                  <a:gd name="T19" fmla="*/ 53 h 67"/>
                  <a:gd name="T20" fmla="*/ 185 w 219"/>
                  <a:gd name="T21" fmla="*/ 53 h 67"/>
                  <a:gd name="T22" fmla="*/ 205 w 219"/>
                  <a:gd name="T23" fmla="*/ 33 h 67"/>
                  <a:gd name="T24" fmla="*/ 185 w 219"/>
                  <a:gd name="T25" fmla="*/ 14 h 67"/>
                  <a:gd name="T26" fmla="*/ 34 w 219"/>
                  <a:gd name="T27" fmla="*/ 14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9" h="67">
                    <a:moveTo>
                      <a:pt x="185" y="67"/>
                    </a:moveTo>
                    <a:cubicBezTo>
                      <a:pt x="34" y="67"/>
                      <a:pt x="34" y="67"/>
                      <a:pt x="34" y="67"/>
                    </a:cubicBezTo>
                    <a:cubicBezTo>
                      <a:pt x="16" y="67"/>
                      <a:pt x="0" y="52"/>
                      <a:pt x="0" y="33"/>
                    </a:cubicBezTo>
                    <a:cubicBezTo>
                      <a:pt x="0" y="15"/>
                      <a:pt x="16" y="0"/>
                      <a:pt x="34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203" y="0"/>
                      <a:pt x="219" y="15"/>
                      <a:pt x="219" y="33"/>
                    </a:cubicBezTo>
                    <a:cubicBezTo>
                      <a:pt x="219" y="52"/>
                      <a:pt x="203" y="67"/>
                      <a:pt x="185" y="67"/>
                    </a:cubicBezTo>
                    <a:close/>
                    <a:moveTo>
                      <a:pt x="34" y="14"/>
                    </a:moveTo>
                    <a:cubicBezTo>
                      <a:pt x="23" y="14"/>
                      <a:pt x="14" y="23"/>
                      <a:pt x="14" y="33"/>
                    </a:cubicBezTo>
                    <a:cubicBezTo>
                      <a:pt x="14" y="44"/>
                      <a:pt x="23" y="53"/>
                      <a:pt x="34" y="53"/>
                    </a:cubicBezTo>
                    <a:cubicBezTo>
                      <a:pt x="185" y="53"/>
                      <a:pt x="185" y="53"/>
                      <a:pt x="185" y="53"/>
                    </a:cubicBezTo>
                    <a:cubicBezTo>
                      <a:pt x="196" y="53"/>
                      <a:pt x="205" y="44"/>
                      <a:pt x="205" y="33"/>
                    </a:cubicBezTo>
                    <a:cubicBezTo>
                      <a:pt x="205" y="23"/>
                      <a:pt x="196" y="14"/>
                      <a:pt x="185" y="14"/>
                    </a:cubicBezTo>
                    <a:lnTo>
                      <a:pt x="34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8" name="Freeform 6">
                <a:extLst>
                  <a:ext uri="{FF2B5EF4-FFF2-40B4-BE49-F238E27FC236}">
                    <a16:creationId xmlns:a16="http://schemas.microsoft.com/office/drawing/2014/main" id="{3B849A78-3353-C04E-AED0-0400CD84B3A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0" y="1527"/>
                <a:ext cx="164" cy="51"/>
              </a:xfrm>
              <a:custGeom>
                <a:avLst/>
                <a:gdLst>
                  <a:gd name="T0" fmla="*/ 185 w 219"/>
                  <a:gd name="T1" fmla="*/ 68 h 68"/>
                  <a:gd name="T2" fmla="*/ 34 w 219"/>
                  <a:gd name="T3" fmla="*/ 68 h 68"/>
                  <a:gd name="T4" fmla="*/ 0 w 219"/>
                  <a:gd name="T5" fmla="*/ 34 h 68"/>
                  <a:gd name="T6" fmla="*/ 34 w 219"/>
                  <a:gd name="T7" fmla="*/ 0 h 68"/>
                  <a:gd name="T8" fmla="*/ 185 w 219"/>
                  <a:gd name="T9" fmla="*/ 0 h 68"/>
                  <a:gd name="T10" fmla="*/ 219 w 219"/>
                  <a:gd name="T11" fmla="*/ 34 h 68"/>
                  <a:gd name="T12" fmla="*/ 185 w 219"/>
                  <a:gd name="T13" fmla="*/ 68 h 68"/>
                  <a:gd name="T14" fmla="*/ 34 w 219"/>
                  <a:gd name="T15" fmla="*/ 14 h 68"/>
                  <a:gd name="T16" fmla="*/ 14 w 219"/>
                  <a:gd name="T17" fmla="*/ 34 h 68"/>
                  <a:gd name="T18" fmla="*/ 34 w 219"/>
                  <a:gd name="T19" fmla="*/ 54 h 68"/>
                  <a:gd name="T20" fmla="*/ 185 w 219"/>
                  <a:gd name="T21" fmla="*/ 54 h 68"/>
                  <a:gd name="T22" fmla="*/ 205 w 219"/>
                  <a:gd name="T23" fmla="*/ 34 h 68"/>
                  <a:gd name="T24" fmla="*/ 185 w 219"/>
                  <a:gd name="T25" fmla="*/ 14 h 68"/>
                  <a:gd name="T26" fmla="*/ 34 w 219"/>
                  <a:gd name="T27" fmla="*/ 1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9" h="68">
                    <a:moveTo>
                      <a:pt x="185" y="68"/>
                    </a:moveTo>
                    <a:cubicBezTo>
                      <a:pt x="34" y="68"/>
                      <a:pt x="34" y="68"/>
                      <a:pt x="34" y="68"/>
                    </a:cubicBezTo>
                    <a:cubicBezTo>
                      <a:pt x="16" y="68"/>
                      <a:pt x="0" y="53"/>
                      <a:pt x="0" y="34"/>
                    </a:cubicBezTo>
                    <a:cubicBezTo>
                      <a:pt x="0" y="15"/>
                      <a:pt x="16" y="0"/>
                      <a:pt x="34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203" y="0"/>
                      <a:pt x="219" y="15"/>
                      <a:pt x="219" y="34"/>
                    </a:cubicBezTo>
                    <a:cubicBezTo>
                      <a:pt x="219" y="53"/>
                      <a:pt x="203" y="68"/>
                      <a:pt x="185" y="68"/>
                    </a:cubicBezTo>
                    <a:close/>
                    <a:moveTo>
                      <a:pt x="34" y="14"/>
                    </a:moveTo>
                    <a:cubicBezTo>
                      <a:pt x="23" y="14"/>
                      <a:pt x="14" y="23"/>
                      <a:pt x="14" y="34"/>
                    </a:cubicBezTo>
                    <a:cubicBezTo>
                      <a:pt x="14" y="45"/>
                      <a:pt x="23" y="54"/>
                      <a:pt x="34" y="54"/>
                    </a:cubicBezTo>
                    <a:cubicBezTo>
                      <a:pt x="185" y="54"/>
                      <a:pt x="185" y="54"/>
                      <a:pt x="185" y="54"/>
                    </a:cubicBezTo>
                    <a:cubicBezTo>
                      <a:pt x="196" y="54"/>
                      <a:pt x="205" y="45"/>
                      <a:pt x="205" y="34"/>
                    </a:cubicBezTo>
                    <a:cubicBezTo>
                      <a:pt x="205" y="23"/>
                      <a:pt x="196" y="14"/>
                      <a:pt x="185" y="14"/>
                    </a:cubicBezTo>
                    <a:lnTo>
                      <a:pt x="34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9" name="Freeform 7">
                <a:extLst>
                  <a:ext uri="{FF2B5EF4-FFF2-40B4-BE49-F238E27FC236}">
                    <a16:creationId xmlns:a16="http://schemas.microsoft.com/office/drawing/2014/main" id="{BA0D475F-887A-A34A-A8AA-6D20632103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8" y="1567"/>
                <a:ext cx="108" cy="37"/>
              </a:xfrm>
              <a:custGeom>
                <a:avLst/>
                <a:gdLst>
                  <a:gd name="T0" fmla="*/ 72 w 145"/>
                  <a:gd name="T1" fmla="*/ 49 h 49"/>
                  <a:gd name="T2" fmla="*/ 0 w 145"/>
                  <a:gd name="T3" fmla="*/ 7 h 49"/>
                  <a:gd name="T4" fmla="*/ 7 w 145"/>
                  <a:gd name="T5" fmla="*/ 0 h 49"/>
                  <a:gd name="T6" fmla="*/ 14 w 145"/>
                  <a:gd name="T7" fmla="*/ 7 h 49"/>
                  <a:gd name="T8" fmla="*/ 72 w 145"/>
                  <a:gd name="T9" fmla="*/ 35 h 49"/>
                  <a:gd name="T10" fmla="*/ 131 w 145"/>
                  <a:gd name="T11" fmla="*/ 7 h 49"/>
                  <a:gd name="T12" fmla="*/ 138 w 145"/>
                  <a:gd name="T13" fmla="*/ 0 h 49"/>
                  <a:gd name="T14" fmla="*/ 145 w 145"/>
                  <a:gd name="T15" fmla="*/ 7 h 49"/>
                  <a:gd name="T16" fmla="*/ 72 w 145"/>
                  <a:gd name="T1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5" h="49">
                    <a:moveTo>
                      <a:pt x="72" y="49"/>
                    </a:moveTo>
                    <a:cubicBezTo>
                      <a:pt x="32" y="49"/>
                      <a:pt x="0" y="30"/>
                      <a:pt x="0" y="7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11" y="0"/>
                      <a:pt x="14" y="3"/>
                      <a:pt x="14" y="7"/>
                    </a:cubicBezTo>
                    <a:cubicBezTo>
                      <a:pt x="14" y="20"/>
                      <a:pt x="38" y="35"/>
                      <a:pt x="72" y="35"/>
                    </a:cubicBezTo>
                    <a:cubicBezTo>
                      <a:pt x="107" y="35"/>
                      <a:pt x="131" y="20"/>
                      <a:pt x="131" y="7"/>
                    </a:cubicBezTo>
                    <a:cubicBezTo>
                      <a:pt x="131" y="3"/>
                      <a:pt x="135" y="0"/>
                      <a:pt x="138" y="0"/>
                    </a:cubicBezTo>
                    <a:cubicBezTo>
                      <a:pt x="142" y="0"/>
                      <a:pt x="145" y="3"/>
                      <a:pt x="145" y="7"/>
                    </a:cubicBezTo>
                    <a:cubicBezTo>
                      <a:pt x="145" y="30"/>
                      <a:pt x="113" y="49"/>
                      <a:pt x="72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0" name="Freeform 8">
                <a:extLst>
                  <a:ext uri="{FF2B5EF4-FFF2-40B4-BE49-F238E27FC236}">
                    <a16:creationId xmlns:a16="http://schemas.microsoft.com/office/drawing/2014/main" id="{908F49F4-6C82-A049-942E-149DB15FFC6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0" y="1044"/>
                <a:ext cx="344" cy="413"/>
              </a:xfrm>
              <a:custGeom>
                <a:avLst/>
                <a:gdLst>
                  <a:gd name="T0" fmla="*/ 303 w 461"/>
                  <a:gd name="T1" fmla="*/ 554 h 554"/>
                  <a:gd name="T2" fmla="*/ 158 w 461"/>
                  <a:gd name="T3" fmla="*/ 554 h 554"/>
                  <a:gd name="T4" fmla="*/ 95 w 461"/>
                  <a:gd name="T5" fmla="*/ 491 h 554"/>
                  <a:gd name="T6" fmla="*/ 95 w 461"/>
                  <a:gd name="T7" fmla="*/ 448 h 554"/>
                  <a:gd name="T8" fmla="*/ 65 w 461"/>
                  <a:gd name="T9" fmla="*/ 391 h 554"/>
                  <a:gd name="T10" fmla="*/ 0 w 461"/>
                  <a:gd name="T11" fmla="*/ 231 h 554"/>
                  <a:gd name="T12" fmla="*/ 231 w 461"/>
                  <a:gd name="T13" fmla="*/ 0 h 554"/>
                  <a:gd name="T14" fmla="*/ 461 w 461"/>
                  <a:gd name="T15" fmla="*/ 231 h 554"/>
                  <a:gd name="T16" fmla="*/ 396 w 461"/>
                  <a:gd name="T17" fmla="*/ 391 h 554"/>
                  <a:gd name="T18" fmla="*/ 366 w 461"/>
                  <a:gd name="T19" fmla="*/ 448 h 554"/>
                  <a:gd name="T20" fmla="*/ 366 w 461"/>
                  <a:gd name="T21" fmla="*/ 491 h 554"/>
                  <a:gd name="T22" fmla="*/ 303 w 461"/>
                  <a:gd name="T23" fmla="*/ 554 h 554"/>
                  <a:gd name="T24" fmla="*/ 231 w 461"/>
                  <a:gd name="T25" fmla="*/ 14 h 554"/>
                  <a:gd name="T26" fmla="*/ 14 w 461"/>
                  <a:gd name="T27" fmla="*/ 231 h 554"/>
                  <a:gd name="T28" fmla="*/ 75 w 461"/>
                  <a:gd name="T29" fmla="*/ 381 h 554"/>
                  <a:gd name="T30" fmla="*/ 109 w 461"/>
                  <a:gd name="T31" fmla="*/ 448 h 554"/>
                  <a:gd name="T32" fmla="*/ 109 w 461"/>
                  <a:gd name="T33" fmla="*/ 491 h 554"/>
                  <a:gd name="T34" fmla="*/ 158 w 461"/>
                  <a:gd name="T35" fmla="*/ 540 h 554"/>
                  <a:gd name="T36" fmla="*/ 303 w 461"/>
                  <a:gd name="T37" fmla="*/ 540 h 554"/>
                  <a:gd name="T38" fmla="*/ 352 w 461"/>
                  <a:gd name="T39" fmla="*/ 491 h 554"/>
                  <a:gd name="T40" fmla="*/ 352 w 461"/>
                  <a:gd name="T41" fmla="*/ 448 h 554"/>
                  <a:gd name="T42" fmla="*/ 386 w 461"/>
                  <a:gd name="T43" fmla="*/ 381 h 554"/>
                  <a:gd name="T44" fmla="*/ 447 w 461"/>
                  <a:gd name="T45" fmla="*/ 231 h 554"/>
                  <a:gd name="T46" fmla="*/ 231 w 461"/>
                  <a:gd name="T47" fmla="*/ 14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61" h="554">
                    <a:moveTo>
                      <a:pt x="303" y="554"/>
                    </a:moveTo>
                    <a:cubicBezTo>
                      <a:pt x="158" y="554"/>
                      <a:pt x="158" y="554"/>
                      <a:pt x="158" y="554"/>
                    </a:cubicBezTo>
                    <a:cubicBezTo>
                      <a:pt x="123" y="554"/>
                      <a:pt x="95" y="526"/>
                      <a:pt x="95" y="491"/>
                    </a:cubicBezTo>
                    <a:cubicBezTo>
                      <a:pt x="95" y="448"/>
                      <a:pt x="95" y="448"/>
                      <a:pt x="95" y="448"/>
                    </a:cubicBezTo>
                    <a:cubicBezTo>
                      <a:pt x="95" y="424"/>
                      <a:pt x="85" y="410"/>
                      <a:pt x="65" y="391"/>
                    </a:cubicBezTo>
                    <a:cubicBezTo>
                      <a:pt x="24" y="350"/>
                      <a:pt x="0" y="292"/>
                      <a:pt x="0" y="231"/>
                    </a:cubicBezTo>
                    <a:cubicBezTo>
                      <a:pt x="0" y="104"/>
                      <a:pt x="104" y="0"/>
                      <a:pt x="231" y="0"/>
                    </a:cubicBezTo>
                    <a:cubicBezTo>
                      <a:pt x="358" y="0"/>
                      <a:pt x="461" y="104"/>
                      <a:pt x="461" y="231"/>
                    </a:cubicBezTo>
                    <a:cubicBezTo>
                      <a:pt x="461" y="292"/>
                      <a:pt x="437" y="350"/>
                      <a:pt x="396" y="391"/>
                    </a:cubicBezTo>
                    <a:cubicBezTo>
                      <a:pt x="376" y="410"/>
                      <a:pt x="366" y="424"/>
                      <a:pt x="366" y="448"/>
                    </a:cubicBezTo>
                    <a:cubicBezTo>
                      <a:pt x="366" y="491"/>
                      <a:pt x="366" y="491"/>
                      <a:pt x="366" y="491"/>
                    </a:cubicBezTo>
                    <a:cubicBezTo>
                      <a:pt x="366" y="526"/>
                      <a:pt x="338" y="554"/>
                      <a:pt x="303" y="554"/>
                    </a:cubicBezTo>
                    <a:close/>
                    <a:moveTo>
                      <a:pt x="231" y="14"/>
                    </a:moveTo>
                    <a:cubicBezTo>
                      <a:pt x="111" y="14"/>
                      <a:pt x="14" y="111"/>
                      <a:pt x="14" y="231"/>
                    </a:cubicBezTo>
                    <a:cubicBezTo>
                      <a:pt x="14" y="288"/>
                      <a:pt x="36" y="343"/>
                      <a:pt x="75" y="381"/>
                    </a:cubicBezTo>
                    <a:cubicBezTo>
                      <a:pt x="96" y="402"/>
                      <a:pt x="109" y="420"/>
                      <a:pt x="109" y="448"/>
                    </a:cubicBezTo>
                    <a:cubicBezTo>
                      <a:pt x="109" y="491"/>
                      <a:pt x="109" y="491"/>
                      <a:pt x="109" y="491"/>
                    </a:cubicBezTo>
                    <a:cubicBezTo>
                      <a:pt x="109" y="518"/>
                      <a:pt x="131" y="540"/>
                      <a:pt x="158" y="540"/>
                    </a:cubicBezTo>
                    <a:cubicBezTo>
                      <a:pt x="303" y="540"/>
                      <a:pt x="303" y="540"/>
                      <a:pt x="303" y="540"/>
                    </a:cubicBezTo>
                    <a:cubicBezTo>
                      <a:pt x="330" y="540"/>
                      <a:pt x="352" y="518"/>
                      <a:pt x="352" y="491"/>
                    </a:cubicBezTo>
                    <a:cubicBezTo>
                      <a:pt x="352" y="448"/>
                      <a:pt x="352" y="448"/>
                      <a:pt x="352" y="448"/>
                    </a:cubicBezTo>
                    <a:cubicBezTo>
                      <a:pt x="352" y="420"/>
                      <a:pt x="365" y="402"/>
                      <a:pt x="386" y="381"/>
                    </a:cubicBezTo>
                    <a:cubicBezTo>
                      <a:pt x="425" y="343"/>
                      <a:pt x="447" y="288"/>
                      <a:pt x="447" y="231"/>
                    </a:cubicBezTo>
                    <a:cubicBezTo>
                      <a:pt x="447" y="111"/>
                      <a:pt x="350" y="14"/>
                      <a:pt x="231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1" name="Freeform 9">
                <a:extLst>
                  <a:ext uri="{FF2B5EF4-FFF2-40B4-BE49-F238E27FC236}">
                    <a16:creationId xmlns:a16="http://schemas.microsoft.com/office/drawing/2014/main" id="{96DD775E-91D1-1740-B916-5FA36792D96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0" y="1447"/>
                <a:ext cx="164" cy="51"/>
              </a:xfrm>
              <a:custGeom>
                <a:avLst/>
                <a:gdLst>
                  <a:gd name="T0" fmla="*/ 185 w 219"/>
                  <a:gd name="T1" fmla="*/ 68 h 68"/>
                  <a:gd name="T2" fmla="*/ 34 w 219"/>
                  <a:gd name="T3" fmla="*/ 68 h 68"/>
                  <a:gd name="T4" fmla="*/ 0 w 219"/>
                  <a:gd name="T5" fmla="*/ 34 h 68"/>
                  <a:gd name="T6" fmla="*/ 34 w 219"/>
                  <a:gd name="T7" fmla="*/ 0 h 68"/>
                  <a:gd name="T8" fmla="*/ 185 w 219"/>
                  <a:gd name="T9" fmla="*/ 0 h 68"/>
                  <a:gd name="T10" fmla="*/ 219 w 219"/>
                  <a:gd name="T11" fmla="*/ 34 h 68"/>
                  <a:gd name="T12" fmla="*/ 185 w 219"/>
                  <a:gd name="T13" fmla="*/ 68 h 68"/>
                  <a:gd name="T14" fmla="*/ 34 w 219"/>
                  <a:gd name="T15" fmla="*/ 14 h 68"/>
                  <a:gd name="T16" fmla="*/ 14 w 219"/>
                  <a:gd name="T17" fmla="*/ 34 h 68"/>
                  <a:gd name="T18" fmla="*/ 34 w 219"/>
                  <a:gd name="T19" fmla="*/ 54 h 68"/>
                  <a:gd name="T20" fmla="*/ 185 w 219"/>
                  <a:gd name="T21" fmla="*/ 54 h 68"/>
                  <a:gd name="T22" fmla="*/ 205 w 219"/>
                  <a:gd name="T23" fmla="*/ 34 h 68"/>
                  <a:gd name="T24" fmla="*/ 185 w 219"/>
                  <a:gd name="T25" fmla="*/ 14 h 68"/>
                  <a:gd name="T26" fmla="*/ 34 w 219"/>
                  <a:gd name="T27" fmla="*/ 1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9" h="68">
                    <a:moveTo>
                      <a:pt x="185" y="68"/>
                    </a:moveTo>
                    <a:cubicBezTo>
                      <a:pt x="34" y="68"/>
                      <a:pt x="34" y="68"/>
                      <a:pt x="34" y="68"/>
                    </a:cubicBezTo>
                    <a:cubicBezTo>
                      <a:pt x="16" y="68"/>
                      <a:pt x="0" y="52"/>
                      <a:pt x="0" y="34"/>
                    </a:cubicBezTo>
                    <a:cubicBezTo>
                      <a:pt x="0" y="15"/>
                      <a:pt x="16" y="0"/>
                      <a:pt x="34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203" y="0"/>
                      <a:pt x="219" y="15"/>
                      <a:pt x="219" y="34"/>
                    </a:cubicBezTo>
                    <a:cubicBezTo>
                      <a:pt x="219" y="52"/>
                      <a:pt x="203" y="68"/>
                      <a:pt x="185" y="68"/>
                    </a:cubicBezTo>
                    <a:close/>
                    <a:moveTo>
                      <a:pt x="34" y="14"/>
                    </a:moveTo>
                    <a:cubicBezTo>
                      <a:pt x="23" y="14"/>
                      <a:pt x="14" y="23"/>
                      <a:pt x="14" y="34"/>
                    </a:cubicBezTo>
                    <a:cubicBezTo>
                      <a:pt x="14" y="45"/>
                      <a:pt x="23" y="54"/>
                      <a:pt x="34" y="54"/>
                    </a:cubicBezTo>
                    <a:cubicBezTo>
                      <a:pt x="185" y="54"/>
                      <a:pt x="185" y="54"/>
                      <a:pt x="185" y="54"/>
                    </a:cubicBezTo>
                    <a:cubicBezTo>
                      <a:pt x="196" y="54"/>
                      <a:pt x="205" y="45"/>
                      <a:pt x="205" y="34"/>
                    </a:cubicBezTo>
                    <a:cubicBezTo>
                      <a:pt x="205" y="23"/>
                      <a:pt x="196" y="14"/>
                      <a:pt x="185" y="14"/>
                    </a:cubicBezTo>
                    <a:lnTo>
                      <a:pt x="34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7E0D0EC-8DC1-A743-BB66-EA075ECE0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YOUR TURN: COMPETENCIES FOR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595D7-9412-5647-AB79-4DC397FD6A5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Verdana"/>
                <a:cs typeface="Arial"/>
              </a:rPr>
              <a:t>With your </a:t>
            </a:r>
            <a:r>
              <a:rPr lang="en-US" b="1">
                <a:ea typeface="Verdana"/>
                <a:cs typeface="Arial"/>
              </a:rPr>
              <a:t>long-term goals </a:t>
            </a:r>
            <a:r>
              <a:rPr lang="en-US">
                <a:ea typeface="Verdana"/>
                <a:cs typeface="Arial"/>
              </a:rPr>
              <a:t>in mind, select </a:t>
            </a:r>
            <a:r>
              <a:rPr lang="en-US" b="1">
                <a:ea typeface="Verdana"/>
                <a:cs typeface="Arial"/>
              </a:rPr>
              <a:t>three competencies </a:t>
            </a:r>
            <a:r>
              <a:rPr lang="en-US">
                <a:ea typeface="Verdana"/>
                <a:cs typeface="Arial"/>
              </a:rPr>
              <a:t>you would like to develop in your experiential learning role. </a:t>
            </a:r>
            <a:endParaRPr lang="en-US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4C82B9CF-2E6C-FC4B-981C-4CEBAA91FDBF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pPr lvl="2">
              <a:lnSpc>
                <a:spcPct val="80000"/>
              </a:lnSpc>
            </a:pPr>
            <a:r>
              <a:rPr lang="en-US" b="1">
                <a:solidFill>
                  <a:srgbClr val="005F7A"/>
                </a:solidFill>
              </a:rPr>
              <a:t>Strategies for success: </a:t>
            </a:r>
          </a:p>
          <a:p>
            <a:pPr lvl="2"/>
            <a:r>
              <a:rPr lang="en-US"/>
              <a:t>It may be helpful to refer the </a:t>
            </a:r>
            <a:r>
              <a:rPr lang="en-US" b="1"/>
              <a:t>Co-Curricular Competencies Framework </a:t>
            </a:r>
            <a:r>
              <a:rPr lang="en-US"/>
              <a:t>for ideas.</a:t>
            </a:r>
          </a:p>
          <a:p>
            <a:pPr lvl="2"/>
            <a:r>
              <a:rPr lang="en-US" sz="2000" b="1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SEE THE FRAMEWORK</a:t>
            </a:r>
            <a:endParaRPr lang="en-US" b="1">
              <a:solidFill>
                <a:schemeClr val="accent5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B57645-1A4B-5546-A231-5C32031AF4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510" y="105852"/>
            <a:ext cx="649617" cy="6496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0509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DD83EB9-FD9A-044B-BFED-478055B75D39}"/>
              </a:ext>
            </a:extLst>
          </p:cNvPr>
          <p:cNvGrpSpPr/>
          <p:nvPr/>
        </p:nvGrpSpPr>
        <p:grpSpPr>
          <a:xfrm>
            <a:off x="6108700" y="1065626"/>
            <a:ext cx="5856288" cy="5289066"/>
            <a:chOff x="6108700" y="1065626"/>
            <a:chExt cx="5856288" cy="528906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332A1AE-78BF-684F-BD8D-5053F016724D}"/>
                </a:ext>
              </a:extLst>
            </p:cNvPr>
            <p:cNvSpPr/>
            <p:nvPr/>
          </p:nvSpPr>
          <p:spPr>
            <a:xfrm>
              <a:off x="6108700" y="1065626"/>
              <a:ext cx="5856288" cy="5289066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10" name="Group 4">
              <a:extLst>
                <a:ext uri="{FF2B5EF4-FFF2-40B4-BE49-F238E27FC236}">
                  <a16:creationId xmlns:a16="http://schemas.microsoft.com/office/drawing/2014/main" id="{853D7583-F4AE-3A49-B757-E556429F565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343400" y="1187229"/>
              <a:ext cx="330296" cy="537692"/>
              <a:chOff x="820" y="1044"/>
              <a:chExt cx="344" cy="560"/>
            </a:xfrm>
            <a:solidFill>
              <a:schemeClr val="accent1"/>
            </a:solidFill>
          </p:grpSpPr>
          <p:sp>
            <p:nvSpPr>
              <p:cNvPr id="11" name="Freeform 5">
                <a:extLst>
                  <a:ext uri="{FF2B5EF4-FFF2-40B4-BE49-F238E27FC236}">
                    <a16:creationId xmlns:a16="http://schemas.microsoft.com/office/drawing/2014/main" id="{F5BD26B3-DED5-AA43-BCAF-10C708AA3D8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0" y="1487"/>
                <a:ext cx="164" cy="50"/>
              </a:xfrm>
              <a:custGeom>
                <a:avLst/>
                <a:gdLst>
                  <a:gd name="T0" fmla="*/ 185 w 219"/>
                  <a:gd name="T1" fmla="*/ 67 h 67"/>
                  <a:gd name="T2" fmla="*/ 34 w 219"/>
                  <a:gd name="T3" fmla="*/ 67 h 67"/>
                  <a:gd name="T4" fmla="*/ 0 w 219"/>
                  <a:gd name="T5" fmla="*/ 33 h 67"/>
                  <a:gd name="T6" fmla="*/ 34 w 219"/>
                  <a:gd name="T7" fmla="*/ 0 h 67"/>
                  <a:gd name="T8" fmla="*/ 185 w 219"/>
                  <a:gd name="T9" fmla="*/ 0 h 67"/>
                  <a:gd name="T10" fmla="*/ 219 w 219"/>
                  <a:gd name="T11" fmla="*/ 33 h 67"/>
                  <a:gd name="T12" fmla="*/ 185 w 219"/>
                  <a:gd name="T13" fmla="*/ 67 h 67"/>
                  <a:gd name="T14" fmla="*/ 34 w 219"/>
                  <a:gd name="T15" fmla="*/ 14 h 67"/>
                  <a:gd name="T16" fmla="*/ 14 w 219"/>
                  <a:gd name="T17" fmla="*/ 33 h 67"/>
                  <a:gd name="T18" fmla="*/ 34 w 219"/>
                  <a:gd name="T19" fmla="*/ 53 h 67"/>
                  <a:gd name="T20" fmla="*/ 185 w 219"/>
                  <a:gd name="T21" fmla="*/ 53 h 67"/>
                  <a:gd name="T22" fmla="*/ 205 w 219"/>
                  <a:gd name="T23" fmla="*/ 33 h 67"/>
                  <a:gd name="T24" fmla="*/ 185 w 219"/>
                  <a:gd name="T25" fmla="*/ 14 h 67"/>
                  <a:gd name="T26" fmla="*/ 34 w 219"/>
                  <a:gd name="T27" fmla="*/ 14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9" h="67">
                    <a:moveTo>
                      <a:pt x="185" y="67"/>
                    </a:moveTo>
                    <a:cubicBezTo>
                      <a:pt x="34" y="67"/>
                      <a:pt x="34" y="67"/>
                      <a:pt x="34" y="67"/>
                    </a:cubicBezTo>
                    <a:cubicBezTo>
                      <a:pt x="16" y="67"/>
                      <a:pt x="0" y="52"/>
                      <a:pt x="0" y="33"/>
                    </a:cubicBezTo>
                    <a:cubicBezTo>
                      <a:pt x="0" y="15"/>
                      <a:pt x="16" y="0"/>
                      <a:pt x="34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203" y="0"/>
                      <a:pt x="219" y="15"/>
                      <a:pt x="219" y="33"/>
                    </a:cubicBezTo>
                    <a:cubicBezTo>
                      <a:pt x="219" y="52"/>
                      <a:pt x="203" y="67"/>
                      <a:pt x="185" y="67"/>
                    </a:cubicBezTo>
                    <a:close/>
                    <a:moveTo>
                      <a:pt x="34" y="14"/>
                    </a:moveTo>
                    <a:cubicBezTo>
                      <a:pt x="23" y="14"/>
                      <a:pt x="14" y="23"/>
                      <a:pt x="14" y="33"/>
                    </a:cubicBezTo>
                    <a:cubicBezTo>
                      <a:pt x="14" y="44"/>
                      <a:pt x="23" y="53"/>
                      <a:pt x="34" y="53"/>
                    </a:cubicBezTo>
                    <a:cubicBezTo>
                      <a:pt x="185" y="53"/>
                      <a:pt x="185" y="53"/>
                      <a:pt x="185" y="53"/>
                    </a:cubicBezTo>
                    <a:cubicBezTo>
                      <a:pt x="196" y="53"/>
                      <a:pt x="205" y="44"/>
                      <a:pt x="205" y="33"/>
                    </a:cubicBezTo>
                    <a:cubicBezTo>
                      <a:pt x="205" y="23"/>
                      <a:pt x="196" y="14"/>
                      <a:pt x="185" y="14"/>
                    </a:cubicBezTo>
                    <a:lnTo>
                      <a:pt x="34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2" name="Freeform 6">
                <a:extLst>
                  <a:ext uri="{FF2B5EF4-FFF2-40B4-BE49-F238E27FC236}">
                    <a16:creationId xmlns:a16="http://schemas.microsoft.com/office/drawing/2014/main" id="{6E801583-B6AB-1149-8D0E-86EA19335B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0" y="1527"/>
                <a:ext cx="164" cy="51"/>
              </a:xfrm>
              <a:custGeom>
                <a:avLst/>
                <a:gdLst>
                  <a:gd name="T0" fmla="*/ 185 w 219"/>
                  <a:gd name="T1" fmla="*/ 68 h 68"/>
                  <a:gd name="T2" fmla="*/ 34 w 219"/>
                  <a:gd name="T3" fmla="*/ 68 h 68"/>
                  <a:gd name="T4" fmla="*/ 0 w 219"/>
                  <a:gd name="T5" fmla="*/ 34 h 68"/>
                  <a:gd name="T6" fmla="*/ 34 w 219"/>
                  <a:gd name="T7" fmla="*/ 0 h 68"/>
                  <a:gd name="T8" fmla="*/ 185 w 219"/>
                  <a:gd name="T9" fmla="*/ 0 h 68"/>
                  <a:gd name="T10" fmla="*/ 219 w 219"/>
                  <a:gd name="T11" fmla="*/ 34 h 68"/>
                  <a:gd name="T12" fmla="*/ 185 w 219"/>
                  <a:gd name="T13" fmla="*/ 68 h 68"/>
                  <a:gd name="T14" fmla="*/ 34 w 219"/>
                  <a:gd name="T15" fmla="*/ 14 h 68"/>
                  <a:gd name="T16" fmla="*/ 14 w 219"/>
                  <a:gd name="T17" fmla="*/ 34 h 68"/>
                  <a:gd name="T18" fmla="*/ 34 w 219"/>
                  <a:gd name="T19" fmla="*/ 54 h 68"/>
                  <a:gd name="T20" fmla="*/ 185 w 219"/>
                  <a:gd name="T21" fmla="*/ 54 h 68"/>
                  <a:gd name="T22" fmla="*/ 205 w 219"/>
                  <a:gd name="T23" fmla="*/ 34 h 68"/>
                  <a:gd name="T24" fmla="*/ 185 w 219"/>
                  <a:gd name="T25" fmla="*/ 14 h 68"/>
                  <a:gd name="T26" fmla="*/ 34 w 219"/>
                  <a:gd name="T27" fmla="*/ 1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9" h="68">
                    <a:moveTo>
                      <a:pt x="185" y="68"/>
                    </a:moveTo>
                    <a:cubicBezTo>
                      <a:pt x="34" y="68"/>
                      <a:pt x="34" y="68"/>
                      <a:pt x="34" y="68"/>
                    </a:cubicBezTo>
                    <a:cubicBezTo>
                      <a:pt x="16" y="68"/>
                      <a:pt x="0" y="53"/>
                      <a:pt x="0" y="34"/>
                    </a:cubicBezTo>
                    <a:cubicBezTo>
                      <a:pt x="0" y="15"/>
                      <a:pt x="16" y="0"/>
                      <a:pt x="34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203" y="0"/>
                      <a:pt x="219" y="15"/>
                      <a:pt x="219" y="34"/>
                    </a:cubicBezTo>
                    <a:cubicBezTo>
                      <a:pt x="219" y="53"/>
                      <a:pt x="203" y="68"/>
                      <a:pt x="185" y="68"/>
                    </a:cubicBezTo>
                    <a:close/>
                    <a:moveTo>
                      <a:pt x="34" y="14"/>
                    </a:moveTo>
                    <a:cubicBezTo>
                      <a:pt x="23" y="14"/>
                      <a:pt x="14" y="23"/>
                      <a:pt x="14" y="34"/>
                    </a:cubicBezTo>
                    <a:cubicBezTo>
                      <a:pt x="14" y="45"/>
                      <a:pt x="23" y="54"/>
                      <a:pt x="34" y="54"/>
                    </a:cubicBezTo>
                    <a:cubicBezTo>
                      <a:pt x="185" y="54"/>
                      <a:pt x="185" y="54"/>
                      <a:pt x="185" y="54"/>
                    </a:cubicBezTo>
                    <a:cubicBezTo>
                      <a:pt x="196" y="54"/>
                      <a:pt x="205" y="45"/>
                      <a:pt x="205" y="34"/>
                    </a:cubicBezTo>
                    <a:cubicBezTo>
                      <a:pt x="205" y="23"/>
                      <a:pt x="196" y="14"/>
                      <a:pt x="185" y="14"/>
                    </a:cubicBezTo>
                    <a:lnTo>
                      <a:pt x="34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3E119814-944A-694B-9790-E6845475C5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8" y="1567"/>
                <a:ext cx="108" cy="37"/>
              </a:xfrm>
              <a:custGeom>
                <a:avLst/>
                <a:gdLst>
                  <a:gd name="T0" fmla="*/ 72 w 145"/>
                  <a:gd name="T1" fmla="*/ 49 h 49"/>
                  <a:gd name="T2" fmla="*/ 0 w 145"/>
                  <a:gd name="T3" fmla="*/ 7 h 49"/>
                  <a:gd name="T4" fmla="*/ 7 w 145"/>
                  <a:gd name="T5" fmla="*/ 0 h 49"/>
                  <a:gd name="T6" fmla="*/ 14 w 145"/>
                  <a:gd name="T7" fmla="*/ 7 h 49"/>
                  <a:gd name="T8" fmla="*/ 72 w 145"/>
                  <a:gd name="T9" fmla="*/ 35 h 49"/>
                  <a:gd name="T10" fmla="*/ 131 w 145"/>
                  <a:gd name="T11" fmla="*/ 7 h 49"/>
                  <a:gd name="T12" fmla="*/ 138 w 145"/>
                  <a:gd name="T13" fmla="*/ 0 h 49"/>
                  <a:gd name="T14" fmla="*/ 145 w 145"/>
                  <a:gd name="T15" fmla="*/ 7 h 49"/>
                  <a:gd name="T16" fmla="*/ 72 w 145"/>
                  <a:gd name="T1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5" h="49">
                    <a:moveTo>
                      <a:pt x="72" y="49"/>
                    </a:moveTo>
                    <a:cubicBezTo>
                      <a:pt x="32" y="49"/>
                      <a:pt x="0" y="30"/>
                      <a:pt x="0" y="7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11" y="0"/>
                      <a:pt x="14" y="3"/>
                      <a:pt x="14" y="7"/>
                    </a:cubicBezTo>
                    <a:cubicBezTo>
                      <a:pt x="14" y="20"/>
                      <a:pt x="38" y="35"/>
                      <a:pt x="72" y="35"/>
                    </a:cubicBezTo>
                    <a:cubicBezTo>
                      <a:pt x="107" y="35"/>
                      <a:pt x="131" y="20"/>
                      <a:pt x="131" y="7"/>
                    </a:cubicBezTo>
                    <a:cubicBezTo>
                      <a:pt x="131" y="3"/>
                      <a:pt x="135" y="0"/>
                      <a:pt x="138" y="0"/>
                    </a:cubicBezTo>
                    <a:cubicBezTo>
                      <a:pt x="142" y="0"/>
                      <a:pt x="145" y="3"/>
                      <a:pt x="145" y="7"/>
                    </a:cubicBezTo>
                    <a:cubicBezTo>
                      <a:pt x="145" y="30"/>
                      <a:pt x="113" y="49"/>
                      <a:pt x="72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4" name="Freeform 8">
                <a:extLst>
                  <a:ext uri="{FF2B5EF4-FFF2-40B4-BE49-F238E27FC236}">
                    <a16:creationId xmlns:a16="http://schemas.microsoft.com/office/drawing/2014/main" id="{AB4A4178-2E22-114A-A541-81378BFFB1D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0" y="1044"/>
                <a:ext cx="344" cy="413"/>
              </a:xfrm>
              <a:custGeom>
                <a:avLst/>
                <a:gdLst>
                  <a:gd name="T0" fmla="*/ 303 w 461"/>
                  <a:gd name="T1" fmla="*/ 554 h 554"/>
                  <a:gd name="T2" fmla="*/ 158 w 461"/>
                  <a:gd name="T3" fmla="*/ 554 h 554"/>
                  <a:gd name="T4" fmla="*/ 95 w 461"/>
                  <a:gd name="T5" fmla="*/ 491 h 554"/>
                  <a:gd name="T6" fmla="*/ 95 w 461"/>
                  <a:gd name="T7" fmla="*/ 448 h 554"/>
                  <a:gd name="T8" fmla="*/ 65 w 461"/>
                  <a:gd name="T9" fmla="*/ 391 h 554"/>
                  <a:gd name="T10" fmla="*/ 0 w 461"/>
                  <a:gd name="T11" fmla="*/ 231 h 554"/>
                  <a:gd name="T12" fmla="*/ 231 w 461"/>
                  <a:gd name="T13" fmla="*/ 0 h 554"/>
                  <a:gd name="T14" fmla="*/ 461 w 461"/>
                  <a:gd name="T15" fmla="*/ 231 h 554"/>
                  <a:gd name="T16" fmla="*/ 396 w 461"/>
                  <a:gd name="T17" fmla="*/ 391 h 554"/>
                  <a:gd name="T18" fmla="*/ 366 w 461"/>
                  <a:gd name="T19" fmla="*/ 448 h 554"/>
                  <a:gd name="T20" fmla="*/ 366 w 461"/>
                  <a:gd name="T21" fmla="*/ 491 h 554"/>
                  <a:gd name="T22" fmla="*/ 303 w 461"/>
                  <a:gd name="T23" fmla="*/ 554 h 554"/>
                  <a:gd name="T24" fmla="*/ 231 w 461"/>
                  <a:gd name="T25" fmla="*/ 14 h 554"/>
                  <a:gd name="T26" fmla="*/ 14 w 461"/>
                  <a:gd name="T27" fmla="*/ 231 h 554"/>
                  <a:gd name="T28" fmla="*/ 75 w 461"/>
                  <a:gd name="T29" fmla="*/ 381 h 554"/>
                  <a:gd name="T30" fmla="*/ 109 w 461"/>
                  <a:gd name="T31" fmla="*/ 448 h 554"/>
                  <a:gd name="T32" fmla="*/ 109 w 461"/>
                  <a:gd name="T33" fmla="*/ 491 h 554"/>
                  <a:gd name="T34" fmla="*/ 158 w 461"/>
                  <a:gd name="T35" fmla="*/ 540 h 554"/>
                  <a:gd name="T36" fmla="*/ 303 w 461"/>
                  <a:gd name="T37" fmla="*/ 540 h 554"/>
                  <a:gd name="T38" fmla="*/ 352 w 461"/>
                  <a:gd name="T39" fmla="*/ 491 h 554"/>
                  <a:gd name="T40" fmla="*/ 352 w 461"/>
                  <a:gd name="T41" fmla="*/ 448 h 554"/>
                  <a:gd name="T42" fmla="*/ 386 w 461"/>
                  <a:gd name="T43" fmla="*/ 381 h 554"/>
                  <a:gd name="T44" fmla="*/ 447 w 461"/>
                  <a:gd name="T45" fmla="*/ 231 h 554"/>
                  <a:gd name="T46" fmla="*/ 231 w 461"/>
                  <a:gd name="T47" fmla="*/ 14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61" h="554">
                    <a:moveTo>
                      <a:pt x="303" y="554"/>
                    </a:moveTo>
                    <a:cubicBezTo>
                      <a:pt x="158" y="554"/>
                      <a:pt x="158" y="554"/>
                      <a:pt x="158" y="554"/>
                    </a:cubicBezTo>
                    <a:cubicBezTo>
                      <a:pt x="123" y="554"/>
                      <a:pt x="95" y="526"/>
                      <a:pt x="95" y="491"/>
                    </a:cubicBezTo>
                    <a:cubicBezTo>
                      <a:pt x="95" y="448"/>
                      <a:pt x="95" y="448"/>
                      <a:pt x="95" y="448"/>
                    </a:cubicBezTo>
                    <a:cubicBezTo>
                      <a:pt x="95" y="424"/>
                      <a:pt x="85" y="410"/>
                      <a:pt x="65" y="391"/>
                    </a:cubicBezTo>
                    <a:cubicBezTo>
                      <a:pt x="24" y="350"/>
                      <a:pt x="0" y="292"/>
                      <a:pt x="0" y="231"/>
                    </a:cubicBezTo>
                    <a:cubicBezTo>
                      <a:pt x="0" y="104"/>
                      <a:pt x="104" y="0"/>
                      <a:pt x="231" y="0"/>
                    </a:cubicBezTo>
                    <a:cubicBezTo>
                      <a:pt x="358" y="0"/>
                      <a:pt x="461" y="104"/>
                      <a:pt x="461" y="231"/>
                    </a:cubicBezTo>
                    <a:cubicBezTo>
                      <a:pt x="461" y="292"/>
                      <a:pt x="437" y="350"/>
                      <a:pt x="396" y="391"/>
                    </a:cubicBezTo>
                    <a:cubicBezTo>
                      <a:pt x="376" y="410"/>
                      <a:pt x="366" y="424"/>
                      <a:pt x="366" y="448"/>
                    </a:cubicBezTo>
                    <a:cubicBezTo>
                      <a:pt x="366" y="491"/>
                      <a:pt x="366" y="491"/>
                      <a:pt x="366" y="491"/>
                    </a:cubicBezTo>
                    <a:cubicBezTo>
                      <a:pt x="366" y="526"/>
                      <a:pt x="338" y="554"/>
                      <a:pt x="303" y="554"/>
                    </a:cubicBezTo>
                    <a:close/>
                    <a:moveTo>
                      <a:pt x="231" y="14"/>
                    </a:moveTo>
                    <a:cubicBezTo>
                      <a:pt x="111" y="14"/>
                      <a:pt x="14" y="111"/>
                      <a:pt x="14" y="231"/>
                    </a:cubicBezTo>
                    <a:cubicBezTo>
                      <a:pt x="14" y="288"/>
                      <a:pt x="36" y="343"/>
                      <a:pt x="75" y="381"/>
                    </a:cubicBezTo>
                    <a:cubicBezTo>
                      <a:pt x="96" y="402"/>
                      <a:pt x="109" y="420"/>
                      <a:pt x="109" y="448"/>
                    </a:cubicBezTo>
                    <a:cubicBezTo>
                      <a:pt x="109" y="491"/>
                      <a:pt x="109" y="491"/>
                      <a:pt x="109" y="491"/>
                    </a:cubicBezTo>
                    <a:cubicBezTo>
                      <a:pt x="109" y="518"/>
                      <a:pt x="131" y="540"/>
                      <a:pt x="158" y="540"/>
                    </a:cubicBezTo>
                    <a:cubicBezTo>
                      <a:pt x="303" y="540"/>
                      <a:pt x="303" y="540"/>
                      <a:pt x="303" y="540"/>
                    </a:cubicBezTo>
                    <a:cubicBezTo>
                      <a:pt x="330" y="540"/>
                      <a:pt x="352" y="518"/>
                      <a:pt x="352" y="491"/>
                    </a:cubicBezTo>
                    <a:cubicBezTo>
                      <a:pt x="352" y="448"/>
                      <a:pt x="352" y="448"/>
                      <a:pt x="352" y="448"/>
                    </a:cubicBezTo>
                    <a:cubicBezTo>
                      <a:pt x="352" y="420"/>
                      <a:pt x="365" y="402"/>
                      <a:pt x="386" y="381"/>
                    </a:cubicBezTo>
                    <a:cubicBezTo>
                      <a:pt x="425" y="343"/>
                      <a:pt x="447" y="288"/>
                      <a:pt x="447" y="231"/>
                    </a:cubicBezTo>
                    <a:cubicBezTo>
                      <a:pt x="447" y="111"/>
                      <a:pt x="350" y="14"/>
                      <a:pt x="231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5" name="Freeform 9">
                <a:extLst>
                  <a:ext uri="{FF2B5EF4-FFF2-40B4-BE49-F238E27FC236}">
                    <a16:creationId xmlns:a16="http://schemas.microsoft.com/office/drawing/2014/main" id="{89D0CBB0-79EC-E94C-89C3-94B2F76250D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0" y="1447"/>
                <a:ext cx="164" cy="51"/>
              </a:xfrm>
              <a:custGeom>
                <a:avLst/>
                <a:gdLst>
                  <a:gd name="T0" fmla="*/ 185 w 219"/>
                  <a:gd name="T1" fmla="*/ 68 h 68"/>
                  <a:gd name="T2" fmla="*/ 34 w 219"/>
                  <a:gd name="T3" fmla="*/ 68 h 68"/>
                  <a:gd name="T4" fmla="*/ 0 w 219"/>
                  <a:gd name="T5" fmla="*/ 34 h 68"/>
                  <a:gd name="T6" fmla="*/ 34 w 219"/>
                  <a:gd name="T7" fmla="*/ 0 h 68"/>
                  <a:gd name="T8" fmla="*/ 185 w 219"/>
                  <a:gd name="T9" fmla="*/ 0 h 68"/>
                  <a:gd name="T10" fmla="*/ 219 w 219"/>
                  <a:gd name="T11" fmla="*/ 34 h 68"/>
                  <a:gd name="T12" fmla="*/ 185 w 219"/>
                  <a:gd name="T13" fmla="*/ 68 h 68"/>
                  <a:gd name="T14" fmla="*/ 34 w 219"/>
                  <a:gd name="T15" fmla="*/ 14 h 68"/>
                  <a:gd name="T16" fmla="*/ 14 w 219"/>
                  <a:gd name="T17" fmla="*/ 34 h 68"/>
                  <a:gd name="T18" fmla="*/ 34 w 219"/>
                  <a:gd name="T19" fmla="*/ 54 h 68"/>
                  <a:gd name="T20" fmla="*/ 185 w 219"/>
                  <a:gd name="T21" fmla="*/ 54 h 68"/>
                  <a:gd name="T22" fmla="*/ 205 w 219"/>
                  <a:gd name="T23" fmla="*/ 34 h 68"/>
                  <a:gd name="T24" fmla="*/ 185 w 219"/>
                  <a:gd name="T25" fmla="*/ 14 h 68"/>
                  <a:gd name="T26" fmla="*/ 34 w 219"/>
                  <a:gd name="T27" fmla="*/ 1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9" h="68">
                    <a:moveTo>
                      <a:pt x="185" y="68"/>
                    </a:moveTo>
                    <a:cubicBezTo>
                      <a:pt x="34" y="68"/>
                      <a:pt x="34" y="68"/>
                      <a:pt x="34" y="68"/>
                    </a:cubicBezTo>
                    <a:cubicBezTo>
                      <a:pt x="16" y="68"/>
                      <a:pt x="0" y="52"/>
                      <a:pt x="0" y="34"/>
                    </a:cubicBezTo>
                    <a:cubicBezTo>
                      <a:pt x="0" y="15"/>
                      <a:pt x="16" y="0"/>
                      <a:pt x="34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203" y="0"/>
                      <a:pt x="219" y="15"/>
                      <a:pt x="219" y="34"/>
                    </a:cubicBezTo>
                    <a:cubicBezTo>
                      <a:pt x="219" y="52"/>
                      <a:pt x="203" y="68"/>
                      <a:pt x="185" y="68"/>
                    </a:cubicBezTo>
                    <a:close/>
                    <a:moveTo>
                      <a:pt x="34" y="14"/>
                    </a:moveTo>
                    <a:cubicBezTo>
                      <a:pt x="23" y="14"/>
                      <a:pt x="14" y="23"/>
                      <a:pt x="14" y="34"/>
                    </a:cubicBezTo>
                    <a:cubicBezTo>
                      <a:pt x="14" y="45"/>
                      <a:pt x="23" y="54"/>
                      <a:pt x="34" y="54"/>
                    </a:cubicBezTo>
                    <a:cubicBezTo>
                      <a:pt x="185" y="54"/>
                      <a:pt x="185" y="54"/>
                      <a:pt x="185" y="54"/>
                    </a:cubicBezTo>
                    <a:cubicBezTo>
                      <a:pt x="196" y="54"/>
                      <a:pt x="205" y="45"/>
                      <a:pt x="205" y="34"/>
                    </a:cubicBezTo>
                    <a:cubicBezTo>
                      <a:pt x="205" y="23"/>
                      <a:pt x="196" y="14"/>
                      <a:pt x="185" y="14"/>
                    </a:cubicBezTo>
                    <a:lnTo>
                      <a:pt x="34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58F13E7-DD21-4449-A945-E85BA480E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YOUR TURN: PREVIOUS COMPETENCY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4067D-60A4-3249-AA46-BF6318D5A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8298" y="1219200"/>
            <a:ext cx="5247702" cy="5638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Verdana"/>
                <a:cs typeface="Arial"/>
              </a:rPr>
              <a:t>In the next section, you will be asked to review the three competencies you selected and consider how you have previously demonstrated each of these competencies.</a:t>
            </a:r>
          </a:p>
          <a:p>
            <a:r>
              <a:rPr lang="en-US" b="1">
                <a:solidFill>
                  <a:srgbClr val="005F7A"/>
                </a:solidFill>
                <a:ea typeface="Verdana"/>
                <a:cs typeface="Arial"/>
              </a:rPr>
              <a:t>Student Example: </a:t>
            </a:r>
            <a:br>
              <a:rPr lang="en-US" b="1"/>
            </a:br>
            <a:r>
              <a:rPr lang="en-US" b="1">
                <a:ea typeface="Verdana"/>
                <a:cs typeface="Arial"/>
              </a:rPr>
              <a:t>Competency: Financial literacy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>
                <a:ea typeface="Verdana"/>
                <a:cs typeface="Arial"/>
              </a:rPr>
              <a:t>As the photography club treasurer, </a:t>
            </a:r>
            <a:br>
              <a:rPr lang="en-US" sz="2200"/>
            </a:br>
            <a:r>
              <a:rPr lang="en-US" sz="2200">
                <a:ea typeface="Verdana"/>
                <a:cs typeface="Arial"/>
              </a:rPr>
              <a:t>I tracked all of the expenses and revenue at our fundraising event. </a:t>
            </a:r>
            <a:endParaRPr lang="en-US" sz="22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>
                <a:ea typeface="Verdana"/>
                <a:cs typeface="Arial"/>
              </a:rPr>
              <a:t>I had to project our expenses and earnings to allocate money for the club to spend on supplies.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33D3597-25E5-A345-8EED-AF6B97554685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pPr lvl="2">
              <a:lnSpc>
                <a:spcPct val="80000"/>
              </a:lnSpc>
            </a:pPr>
            <a:r>
              <a:rPr lang="en-US" b="1">
                <a:solidFill>
                  <a:srgbClr val="005F7A"/>
                </a:solidFill>
              </a:rPr>
              <a:t>Strategies for success: </a:t>
            </a:r>
          </a:p>
          <a:p>
            <a:pPr lvl="2"/>
            <a:r>
              <a:rPr lang="en-US"/>
              <a:t>Consider all areas of </a:t>
            </a:r>
            <a:br>
              <a:rPr lang="en-US"/>
            </a:br>
            <a:r>
              <a:rPr lang="en-US"/>
              <a:t>your experience including work, education, and community engagement.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7D9CDB-28C3-9E47-B545-0D9A5B0FC3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510" y="105852"/>
            <a:ext cx="649617" cy="6496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1582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F13E7-DD21-4449-A945-E85BA480E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50"/>
              <a:t>HOW HAVE YOU ALREADY DEMONSTRATED THIS COMPETENCY?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4067D-60A4-3249-AA46-BF6318D5A7C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226192"/>
            <a:ext cx="10515600" cy="1426426"/>
          </a:xfrm>
        </p:spPr>
        <p:txBody>
          <a:bodyPr/>
          <a:lstStyle/>
          <a:p>
            <a:pPr algn="ctr"/>
            <a:r>
              <a:rPr lang="en-US" sz="3200" b="1">
                <a:solidFill>
                  <a:srgbClr val="0070C0"/>
                </a:solidFill>
              </a:rPr>
              <a:t>Competency 1:</a:t>
            </a:r>
          </a:p>
          <a:p>
            <a:pPr algn="ctr"/>
            <a:r>
              <a:rPr lang="en-US" b="1">
                <a:latin typeface="Arial" panose="020B0604020202020204" pitchFamily="34" charset="0"/>
              </a:rPr>
              <a:t>How have you already demonstrated this competency? </a:t>
            </a:r>
            <a:endParaRPr lang="en-US" b="1"/>
          </a:p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7D9CDB-28C3-9E47-B545-0D9A5B0FC3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510" y="105852"/>
            <a:ext cx="649617" cy="6496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2707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F13E7-DD21-4449-A945-E85BA480E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50"/>
              <a:t>HOW HAVE YOU ALREADY DEMONSTRATED THIS COMPETENCY?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4067D-60A4-3249-AA46-BF6318D5A7C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224800"/>
            <a:ext cx="10515600" cy="1426426"/>
          </a:xfrm>
        </p:spPr>
        <p:txBody>
          <a:bodyPr/>
          <a:lstStyle/>
          <a:p>
            <a:pPr algn="ctr"/>
            <a:r>
              <a:rPr lang="en-US" sz="3200" b="1">
                <a:solidFill>
                  <a:srgbClr val="09A1BA"/>
                </a:solidFill>
              </a:rPr>
              <a:t>Competency 2:</a:t>
            </a:r>
          </a:p>
          <a:p>
            <a:pPr algn="ctr"/>
            <a:r>
              <a:rPr lang="en-US" b="1">
                <a:latin typeface="Arial" panose="020B0604020202020204" pitchFamily="34" charset="0"/>
              </a:rPr>
              <a:t>How have you already demonstrated this competency? </a:t>
            </a:r>
            <a:endParaRPr lang="en-US" b="1"/>
          </a:p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7D9CDB-28C3-9E47-B545-0D9A5B0FC3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510" y="105852"/>
            <a:ext cx="649617" cy="6496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5859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F13E7-DD21-4449-A945-E85BA480E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50"/>
              <a:t>HOW HAVE YOU ALREADY DEMONSTRATED THIS COMPETENCY?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4067D-60A4-3249-AA46-BF6318D5A7C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226192"/>
            <a:ext cx="10515600" cy="1426426"/>
          </a:xfrm>
        </p:spPr>
        <p:txBody>
          <a:bodyPr/>
          <a:lstStyle/>
          <a:p>
            <a:pPr algn="ctr"/>
            <a:r>
              <a:rPr lang="en-US" sz="3200" b="1">
                <a:solidFill>
                  <a:srgbClr val="007FA3"/>
                </a:solidFill>
              </a:rPr>
              <a:t>Competency 3:</a:t>
            </a:r>
          </a:p>
          <a:p>
            <a:pPr algn="ctr"/>
            <a:r>
              <a:rPr lang="en-US" b="1">
                <a:latin typeface="Arial" panose="020B0604020202020204" pitchFamily="34" charset="0"/>
              </a:rPr>
              <a:t>How have you already demonstrated this competency? </a:t>
            </a:r>
            <a:endParaRPr lang="en-US" b="1"/>
          </a:p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7D9CDB-28C3-9E47-B545-0D9A5B0FC3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510" y="105852"/>
            <a:ext cx="649617" cy="6496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7915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7EE037E3-66CE-F446-810B-F1D2C863FFA7}"/>
              </a:ext>
            </a:extLst>
          </p:cNvPr>
          <p:cNvGrpSpPr/>
          <p:nvPr/>
        </p:nvGrpSpPr>
        <p:grpSpPr>
          <a:xfrm>
            <a:off x="174675" y="3885652"/>
            <a:ext cx="11803376" cy="883760"/>
            <a:chOff x="213585" y="2217956"/>
            <a:chExt cx="11803376" cy="8837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7F355B8-2656-7E49-8AA8-67D525506124}"/>
                </a:ext>
              </a:extLst>
            </p:cNvPr>
            <p:cNvGrpSpPr/>
            <p:nvPr/>
          </p:nvGrpSpPr>
          <p:grpSpPr>
            <a:xfrm>
              <a:off x="213585" y="2217956"/>
              <a:ext cx="2177142" cy="883760"/>
              <a:chOff x="213585" y="2217956"/>
              <a:chExt cx="2177142" cy="883760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D512A265-E966-1B45-A520-C82C22CFFD06}"/>
                  </a:ext>
                </a:extLst>
              </p:cNvPr>
              <p:cNvSpPr/>
              <p:nvPr/>
            </p:nvSpPr>
            <p:spPr>
              <a:xfrm>
                <a:off x="213585" y="2217956"/>
                <a:ext cx="2177142" cy="361637"/>
              </a:xfrm>
              <a:prstGeom prst="rect">
                <a:avLst/>
              </a:prstGeom>
            </p:spPr>
            <p:txBody>
              <a:bodyPr wrap="square" lIns="274320" rIns="274320" bIns="68580"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chemeClr val="bg1">
                        <a:lumMod val="65000"/>
                      </a:schemeClr>
                    </a:solidFill>
                  </a:rPr>
                  <a:t>STEP</a:t>
                </a:r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0BA9AA3B-7860-1146-AC3D-554B88BCC87C}"/>
                  </a:ext>
                </a:extLst>
              </p:cNvPr>
              <p:cNvSpPr/>
              <p:nvPr/>
            </p:nvSpPr>
            <p:spPr>
              <a:xfrm>
                <a:off x="1016189" y="2529782"/>
                <a:ext cx="571934" cy="571934"/>
              </a:xfrm>
              <a:custGeom>
                <a:avLst/>
                <a:gdLst>
                  <a:gd name="connsiteX0" fmla="*/ 0 w 1741070"/>
                  <a:gd name="connsiteY0" fmla="*/ 870535 h 1741070"/>
                  <a:gd name="connsiteX1" fmla="*/ 870535 w 1741070"/>
                  <a:gd name="connsiteY1" fmla="*/ 0 h 1741070"/>
                  <a:gd name="connsiteX2" fmla="*/ 1741070 w 1741070"/>
                  <a:gd name="connsiteY2" fmla="*/ 870535 h 1741070"/>
                  <a:gd name="connsiteX3" fmla="*/ 870535 w 1741070"/>
                  <a:gd name="connsiteY3" fmla="*/ 1741070 h 1741070"/>
                  <a:gd name="connsiteX4" fmla="*/ 0 w 1741070"/>
                  <a:gd name="connsiteY4" fmla="*/ 870535 h 1741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1070" h="1741070">
                    <a:moveTo>
                      <a:pt x="0" y="870535"/>
                    </a:moveTo>
                    <a:cubicBezTo>
                      <a:pt x="0" y="389752"/>
                      <a:pt x="389752" y="0"/>
                      <a:pt x="870535" y="0"/>
                    </a:cubicBezTo>
                    <a:cubicBezTo>
                      <a:pt x="1351318" y="0"/>
                      <a:pt x="1741070" y="389752"/>
                      <a:pt x="1741070" y="870535"/>
                    </a:cubicBezTo>
                    <a:cubicBezTo>
                      <a:pt x="1741070" y="1351318"/>
                      <a:pt x="1351318" y="1741070"/>
                      <a:pt x="870535" y="1741070"/>
                    </a:cubicBezTo>
                    <a:cubicBezTo>
                      <a:pt x="389752" y="1741070"/>
                      <a:pt x="0" y="1351318"/>
                      <a:pt x="0" y="870535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54974" tIns="254974" rIns="254974" bIns="254974" numCol="1" spcCol="1270" anchor="ctr" anchorCtr="0">
                <a:noAutofit/>
              </a:bodyPr>
              <a:lstStyle/>
              <a:p>
                <a:pPr marL="0" lvl="0" indent="0"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800" kern="1200">
                    <a:latin typeface="+mj-lt"/>
                  </a:rPr>
                  <a:t>1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21ACC0E-ADF2-B54E-A7E3-D8E48A4D9312}"/>
                </a:ext>
              </a:extLst>
            </p:cNvPr>
            <p:cNvGrpSpPr/>
            <p:nvPr/>
          </p:nvGrpSpPr>
          <p:grpSpPr>
            <a:xfrm>
              <a:off x="2620144" y="2217956"/>
              <a:ext cx="2177142" cy="883760"/>
              <a:chOff x="2620144" y="2217956"/>
              <a:chExt cx="2177142" cy="883760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299BB717-F25B-0A43-985B-37C4143AE8AA}"/>
                  </a:ext>
                </a:extLst>
              </p:cNvPr>
              <p:cNvSpPr/>
              <p:nvPr/>
            </p:nvSpPr>
            <p:spPr>
              <a:xfrm>
                <a:off x="2620144" y="2217956"/>
                <a:ext cx="2177142" cy="361637"/>
              </a:xfrm>
              <a:prstGeom prst="rect">
                <a:avLst/>
              </a:prstGeom>
            </p:spPr>
            <p:txBody>
              <a:bodyPr wrap="square" lIns="274320" rIns="274320" bIns="68580"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chemeClr val="bg1">
                        <a:lumMod val="65000"/>
                      </a:schemeClr>
                    </a:solidFill>
                  </a:rPr>
                  <a:t>STEP</a:t>
                </a: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85E169E6-E3B5-6646-AD72-D79A9CAF0D95}"/>
                  </a:ext>
                </a:extLst>
              </p:cNvPr>
              <p:cNvSpPr/>
              <p:nvPr/>
            </p:nvSpPr>
            <p:spPr>
              <a:xfrm>
                <a:off x="3422748" y="2529782"/>
                <a:ext cx="571934" cy="571934"/>
              </a:xfrm>
              <a:custGeom>
                <a:avLst/>
                <a:gdLst>
                  <a:gd name="connsiteX0" fmla="*/ 0 w 1741070"/>
                  <a:gd name="connsiteY0" fmla="*/ 870535 h 1741070"/>
                  <a:gd name="connsiteX1" fmla="*/ 870535 w 1741070"/>
                  <a:gd name="connsiteY1" fmla="*/ 0 h 1741070"/>
                  <a:gd name="connsiteX2" fmla="*/ 1741070 w 1741070"/>
                  <a:gd name="connsiteY2" fmla="*/ 870535 h 1741070"/>
                  <a:gd name="connsiteX3" fmla="*/ 870535 w 1741070"/>
                  <a:gd name="connsiteY3" fmla="*/ 1741070 h 1741070"/>
                  <a:gd name="connsiteX4" fmla="*/ 0 w 1741070"/>
                  <a:gd name="connsiteY4" fmla="*/ 870535 h 1741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1070" h="1741070">
                    <a:moveTo>
                      <a:pt x="0" y="870535"/>
                    </a:moveTo>
                    <a:cubicBezTo>
                      <a:pt x="0" y="389752"/>
                      <a:pt x="389752" y="0"/>
                      <a:pt x="870535" y="0"/>
                    </a:cubicBezTo>
                    <a:cubicBezTo>
                      <a:pt x="1351318" y="0"/>
                      <a:pt x="1741070" y="389752"/>
                      <a:pt x="1741070" y="870535"/>
                    </a:cubicBezTo>
                    <a:cubicBezTo>
                      <a:pt x="1741070" y="1351318"/>
                      <a:pt x="1351318" y="1741070"/>
                      <a:pt x="870535" y="1741070"/>
                    </a:cubicBezTo>
                    <a:cubicBezTo>
                      <a:pt x="389752" y="1741070"/>
                      <a:pt x="0" y="1351318"/>
                      <a:pt x="0" y="870535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54974" tIns="254974" rIns="254974" bIns="254974" numCol="1" spcCol="1270" anchor="ctr" anchorCtr="0">
                <a:noAutofit/>
              </a:bodyPr>
              <a:lstStyle/>
              <a:p>
                <a:pPr marL="0" lvl="0" indent="0"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800" kern="1200">
                    <a:latin typeface="+mj-lt"/>
                  </a:rPr>
                  <a:t>2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277C93B-C048-EA4E-AE27-78EF0CAFFA71}"/>
                </a:ext>
              </a:extLst>
            </p:cNvPr>
            <p:cNvGrpSpPr/>
            <p:nvPr/>
          </p:nvGrpSpPr>
          <p:grpSpPr>
            <a:xfrm>
              <a:off x="5026703" y="2217956"/>
              <a:ext cx="2177142" cy="883760"/>
              <a:chOff x="5026703" y="2217956"/>
              <a:chExt cx="2177142" cy="883760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906D91C7-037C-D84E-A5D4-B3FA07366E41}"/>
                  </a:ext>
                </a:extLst>
              </p:cNvPr>
              <p:cNvSpPr/>
              <p:nvPr/>
            </p:nvSpPr>
            <p:spPr>
              <a:xfrm>
                <a:off x="5026703" y="2217956"/>
                <a:ext cx="2177142" cy="361637"/>
              </a:xfrm>
              <a:prstGeom prst="rect">
                <a:avLst/>
              </a:prstGeom>
            </p:spPr>
            <p:txBody>
              <a:bodyPr wrap="square" lIns="274320" rIns="274320" bIns="68580"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rgbClr val="007DA0"/>
                    </a:solidFill>
                  </a:rPr>
                  <a:t>STEP</a:t>
                </a:r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B7704B3E-830A-9F43-A54F-A6EA07D59E1C}"/>
                  </a:ext>
                </a:extLst>
              </p:cNvPr>
              <p:cNvSpPr/>
              <p:nvPr/>
            </p:nvSpPr>
            <p:spPr>
              <a:xfrm>
                <a:off x="5829307" y="2529782"/>
                <a:ext cx="571934" cy="571934"/>
              </a:xfrm>
              <a:custGeom>
                <a:avLst/>
                <a:gdLst>
                  <a:gd name="connsiteX0" fmla="*/ 0 w 1741070"/>
                  <a:gd name="connsiteY0" fmla="*/ 870535 h 1741070"/>
                  <a:gd name="connsiteX1" fmla="*/ 870535 w 1741070"/>
                  <a:gd name="connsiteY1" fmla="*/ 0 h 1741070"/>
                  <a:gd name="connsiteX2" fmla="*/ 1741070 w 1741070"/>
                  <a:gd name="connsiteY2" fmla="*/ 870535 h 1741070"/>
                  <a:gd name="connsiteX3" fmla="*/ 870535 w 1741070"/>
                  <a:gd name="connsiteY3" fmla="*/ 1741070 h 1741070"/>
                  <a:gd name="connsiteX4" fmla="*/ 0 w 1741070"/>
                  <a:gd name="connsiteY4" fmla="*/ 870535 h 1741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1070" h="1741070">
                    <a:moveTo>
                      <a:pt x="0" y="870535"/>
                    </a:moveTo>
                    <a:cubicBezTo>
                      <a:pt x="0" y="389752"/>
                      <a:pt x="389752" y="0"/>
                      <a:pt x="870535" y="0"/>
                    </a:cubicBezTo>
                    <a:cubicBezTo>
                      <a:pt x="1351318" y="0"/>
                      <a:pt x="1741070" y="389752"/>
                      <a:pt x="1741070" y="870535"/>
                    </a:cubicBezTo>
                    <a:cubicBezTo>
                      <a:pt x="1741070" y="1351318"/>
                      <a:pt x="1351318" y="1741070"/>
                      <a:pt x="870535" y="1741070"/>
                    </a:cubicBezTo>
                    <a:cubicBezTo>
                      <a:pt x="389752" y="1741070"/>
                      <a:pt x="0" y="1351318"/>
                      <a:pt x="0" y="870535"/>
                    </a:cubicBezTo>
                    <a:close/>
                  </a:path>
                </a:pathLst>
              </a:custGeom>
              <a:solidFill>
                <a:srgbClr val="007DA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54974" tIns="254974" rIns="254974" bIns="254974" numCol="1" spcCol="1270" anchor="ctr" anchorCtr="0">
                <a:noAutofit/>
              </a:bodyPr>
              <a:lstStyle/>
              <a:p>
                <a:pPr marL="0" lvl="0" indent="0"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800" kern="1200">
                    <a:latin typeface="+mj-lt"/>
                  </a:rPr>
                  <a:t>3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A4484EA-1FD6-F14D-9022-D1E1AAAFBBDC}"/>
                </a:ext>
              </a:extLst>
            </p:cNvPr>
            <p:cNvGrpSpPr/>
            <p:nvPr/>
          </p:nvGrpSpPr>
          <p:grpSpPr>
            <a:xfrm>
              <a:off x="7433261" y="2217956"/>
              <a:ext cx="2177142" cy="883760"/>
              <a:chOff x="7433261" y="2217956"/>
              <a:chExt cx="2177142" cy="883760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6350185F-4544-FD45-8F5F-6A28D6AB4CA6}"/>
                  </a:ext>
                </a:extLst>
              </p:cNvPr>
              <p:cNvSpPr/>
              <p:nvPr/>
            </p:nvSpPr>
            <p:spPr>
              <a:xfrm>
                <a:off x="7433261" y="2217956"/>
                <a:ext cx="2177142" cy="361637"/>
              </a:xfrm>
              <a:prstGeom prst="rect">
                <a:avLst/>
              </a:prstGeom>
            </p:spPr>
            <p:txBody>
              <a:bodyPr wrap="square" lIns="274320" rIns="274320" bIns="68580"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rgbClr val="089BB3"/>
                    </a:solidFill>
                  </a:rPr>
                  <a:t>STEP</a:t>
                </a: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BF40AFD1-41BC-CC44-BCB2-48A3AA35A742}"/>
                  </a:ext>
                </a:extLst>
              </p:cNvPr>
              <p:cNvSpPr/>
              <p:nvPr/>
            </p:nvSpPr>
            <p:spPr>
              <a:xfrm>
                <a:off x="8235865" y="2529782"/>
                <a:ext cx="571934" cy="571934"/>
              </a:xfrm>
              <a:custGeom>
                <a:avLst/>
                <a:gdLst>
                  <a:gd name="connsiteX0" fmla="*/ 0 w 1741070"/>
                  <a:gd name="connsiteY0" fmla="*/ 870535 h 1741070"/>
                  <a:gd name="connsiteX1" fmla="*/ 870535 w 1741070"/>
                  <a:gd name="connsiteY1" fmla="*/ 0 h 1741070"/>
                  <a:gd name="connsiteX2" fmla="*/ 1741070 w 1741070"/>
                  <a:gd name="connsiteY2" fmla="*/ 870535 h 1741070"/>
                  <a:gd name="connsiteX3" fmla="*/ 870535 w 1741070"/>
                  <a:gd name="connsiteY3" fmla="*/ 1741070 h 1741070"/>
                  <a:gd name="connsiteX4" fmla="*/ 0 w 1741070"/>
                  <a:gd name="connsiteY4" fmla="*/ 870535 h 1741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1070" h="1741070">
                    <a:moveTo>
                      <a:pt x="0" y="870535"/>
                    </a:moveTo>
                    <a:cubicBezTo>
                      <a:pt x="0" y="389752"/>
                      <a:pt x="389752" y="0"/>
                      <a:pt x="870535" y="0"/>
                    </a:cubicBezTo>
                    <a:cubicBezTo>
                      <a:pt x="1351318" y="0"/>
                      <a:pt x="1741070" y="389752"/>
                      <a:pt x="1741070" y="870535"/>
                    </a:cubicBezTo>
                    <a:cubicBezTo>
                      <a:pt x="1741070" y="1351318"/>
                      <a:pt x="1351318" y="1741070"/>
                      <a:pt x="870535" y="1741070"/>
                    </a:cubicBezTo>
                    <a:cubicBezTo>
                      <a:pt x="389752" y="1741070"/>
                      <a:pt x="0" y="1351318"/>
                      <a:pt x="0" y="870535"/>
                    </a:cubicBezTo>
                    <a:close/>
                  </a:path>
                </a:pathLst>
              </a:custGeom>
              <a:solidFill>
                <a:srgbClr val="099BB3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54974" tIns="254974" rIns="254974" bIns="254974" numCol="1" spcCol="1270" anchor="ctr" anchorCtr="0">
                <a:noAutofit/>
              </a:bodyPr>
              <a:lstStyle/>
              <a:p>
                <a:pPr marL="0" lvl="0" indent="0"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800" kern="1200">
                    <a:latin typeface="+mj-lt"/>
                  </a:rPr>
                  <a:t>4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A67D3C2-35A7-3047-A097-4A4CD03390D5}"/>
                </a:ext>
              </a:extLst>
            </p:cNvPr>
            <p:cNvGrpSpPr/>
            <p:nvPr/>
          </p:nvGrpSpPr>
          <p:grpSpPr>
            <a:xfrm>
              <a:off x="9839819" y="2217956"/>
              <a:ext cx="2177142" cy="883760"/>
              <a:chOff x="9839819" y="2217956"/>
              <a:chExt cx="2177142" cy="883760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A1C71E19-E1D3-3E45-BF86-0378BB4AC470}"/>
                  </a:ext>
                </a:extLst>
              </p:cNvPr>
              <p:cNvSpPr/>
              <p:nvPr/>
            </p:nvSpPr>
            <p:spPr>
              <a:xfrm>
                <a:off x="9839819" y="2217956"/>
                <a:ext cx="2177142" cy="361637"/>
              </a:xfrm>
              <a:prstGeom prst="rect">
                <a:avLst/>
              </a:prstGeom>
            </p:spPr>
            <p:txBody>
              <a:bodyPr wrap="square" lIns="274320" rIns="274320" bIns="68580"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chemeClr val="bg1">
                        <a:lumMod val="65000"/>
                      </a:schemeClr>
                    </a:solidFill>
                  </a:rPr>
                  <a:t>STEP</a:t>
                </a: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71903C0B-A307-1E4B-B80E-5D33C31A0B9C}"/>
                  </a:ext>
                </a:extLst>
              </p:cNvPr>
              <p:cNvSpPr/>
              <p:nvPr/>
            </p:nvSpPr>
            <p:spPr>
              <a:xfrm>
                <a:off x="10642423" y="2529782"/>
                <a:ext cx="571934" cy="571934"/>
              </a:xfrm>
              <a:custGeom>
                <a:avLst/>
                <a:gdLst>
                  <a:gd name="connsiteX0" fmla="*/ 0 w 1741070"/>
                  <a:gd name="connsiteY0" fmla="*/ 870535 h 1741070"/>
                  <a:gd name="connsiteX1" fmla="*/ 870535 w 1741070"/>
                  <a:gd name="connsiteY1" fmla="*/ 0 h 1741070"/>
                  <a:gd name="connsiteX2" fmla="*/ 1741070 w 1741070"/>
                  <a:gd name="connsiteY2" fmla="*/ 870535 h 1741070"/>
                  <a:gd name="connsiteX3" fmla="*/ 870535 w 1741070"/>
                  <a:gd name="connsiteY3" fmla="*/ 1741070 h 1741070"/>
                  <a:gd name="connsiteX4" fmla="*/ 0 w 1741070"/>
                  <a:gd name="connsiteY4" fmla="*/ 870535 h 1741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1070" h="1741070">
                    <a:moveTo>
                      <a:pt x="0" y="870535"/>
                    </a:moveTo>
                    <a:cubicBezTo>
                      <a:pt x="0" y="389752"/>
                      <a:pt x="389752" y="0"/>
                      <a:pt x="870535" y="0"/>
                    </a:cubicBezTo>
                    <a:cubicBezTo>
                      <a:pt x="1351318" y="0"/>
                      <a:pt x="1741070" y="389752"/>
                      <a:pt x="1741070" y="870535"/>
                    </a:cubicBezTo>
                    <a:cubicBezTo>
                      <a:pt x="1741070" y="1351318"/>
                      <a:pt x="1351318" y="1741070"/>
                      <a:pt x="870535" y="1741070"/>
                    </a:cubicBezTo>
                    <a:cubicBezTo>
                      <a:pt x="389752" y="1741070"/>
                      <a:pt x="0" y="1351318"/>
                      <a:pt x="0" y="870535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54974" tIns="254974" rIns="254974" bIns="254974" numCol="1" spcCol="1270" anchor="ctr" anchorCtr="0">
                <a:noAutofit/>
              </a:bodyPr>
              <a:lstStyle/>
              <a:p>
                <a:pPr marL="0" lvl="0" indent="0"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800" kern="1200">
                    <a:latin typeface="+mj-lt"/>
                  </a:rPr>
                  <a:t>5</a:t>
                </a:r>
              </a:p>
            </p:txBody>
          </p:sp>
        </p:grp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76B88217-406C-F949-BC05-DD367D947C37}"/>
                </a:ext>
              </a:extLst>
            </p:cNvPr>
            <p:cNvCxnSpPr/>
            <p:nvPr/>
          </p:nvCxnSpPr>
          <p:spPr>
            <a:xfrm>
              <a:off x="1947932" y="2815749"/>
              <a:ext cx="914400" cy="0"/>
            </a:xfrm>
            <a:prstGeom prst="straightConnector1">
              <a:avLst/>
            </a:prstGeom>
            <a:ln w="127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6B6818FB-BEFF-104B-B5A5-1532FA2E6AE0}"/>
                </a:ext>
              </a:extLst>
            </p:cNvPr>
            <p:cNvCxnSpPr/>
            <p:nvPr/>
          </p:nvCxnSpPr>
          <p:spPr>
            <a:xfrm>
              <a:off x="4421271" y="2815749"/>
              <a:ext cx="914400" cy="0"/>
            </a:xfrm>
            <a:prstGeom prst="straightConnector1">
              <a:avLst/>
            </a:prstGeom>
            <a:ln w="127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2033BE8B-9CB7-C34E-A81C-87637A873272}"/>
                </a:ext>
              </a:extLst>
            </p:cNvPr>
            <p:cNvCxnSpPr/>
            <p:nvPr/>
          </p:nvCxnSpPr>
          <p:spPr>
            <a:xfrm>
              <a:off x="6794441" y="2815749"/>
              <a:ext cx="914400" cy="0"/>
            </a:xfrm>
            <a:prstGeom prst="straightConnector1">
              <a:avLst/>
            </a:prstGeom>
            <a:ln w="127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3D53C45-A4A9-F54F-8DF2-8E2115EF3A39}"/>
                </a:ext>
              </a:extLst>
            </p:cNvPr>
            <p:cNvCxnSpPr/>
            <p:nvPr/>
          </p:nvCxnSpPr>
          <p:spPr>
            <a:xfrm>
              <a:off x="9318984" y="2815749"/>
              <a:ext cx="914400" cy="0"/>
            </a:xfrm>
            <a:prstGeom prst="straightConnector1">
              <a:avLst/>
            </a:prstGeom>
            <a:ln w="127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pc="-150"/>
              <a:t>YOUR PERSONAL LEARNING PLAN FOR COMPETENCY DEVELOPMENT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9DB27ED-C941-754C-8F58-FD77CD9AF36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0" y="1219200"/>
            <a:ext cx="12158846" cy="2418899"/>
          </a:xfrm>
        </p:spPr>
        <p:txBody>
          <a:bodyPr>
            <a:normAutofit/>
          </a:bodyPr>
          <a:lstStyle/>
          <a:p>
            <a:pPr algn="ctr"/>
            <a:r>
              <a:rPr lang="en-CA" sz="2600"/>
              <a:t>Now that you have a list of competencies you would like to develop and some examples of where you have demonstrated those competencies, it is time to: </a:t>
            </a:r>
          </a:p>
          <a:p>
            <a:pPr algn="ctr"/>
            <a:r>
              <a:rPr lang="en-CA" sz="2600" b="1">
                <a:solidFill>
                  <a:srgbClr val="007DA0"/>
                </a:solidFill>
              </a:rPr>
              <a:t>Identify how you plan to develop those competencies</a:t>
            </a:r>
          </a:p>
          <a:p>
            <a:pPr algn="ctr"/>
            <a:r>
              <a:rPr lang="en-CA" sz="2600" b="1">
                <a:solidFill>
                  <a:srgbClr val="089BB3"/>
                </a:solidFill>
              </a:rPr>
              <a:t>Develop SMART goals for competency development</a:t>
            </a:r>
            <a:endParaRPr lang="en-US" sz="2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9C67F0-A69C-384C-B0CF-FE78659785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F22A636-173B-884F-802A-04FCE30115A9}"/>
              </a:ext>
            </a:extLst>
          </p:cNvPr>
          <p:cNvSpPr/>
          <p:nvPr/>
        </p:nvSpPr>
        <p:spPr>
          <a:xfrm>
            <a:off x="2278670" y="4852713"/>
            <a:ext cx="2957635" cy="1348126"/>
          </a:xfrm>
          <a:prstGeom prst="rect">
            <a:avLst/>
          </a:prstGeom>
        </p:spPr>
        <p:txBody>
          <a:bodyPr wrap="square" lIns="274320" rIns="274320" bIns="68580">
            <a:spAutoFit/>
          </a:bodyPr>
          <a:lstStyle/>
          <a:p>
            <a:pPr algn="ctr">
              <a:lnSpc>
                <a:spcPct val="89000"/>
              </a:lnSpc>
            </a:pPr>
            <a:r>
              <a:rPr lang="en-US">
                <a:solidFill>
                  <a:schemeClr val="bg1">
                    <a:lumMod val="65000"/>
                  </a:schemeClr>
                </a:solidFill>
              </a:rPr>
              <a:t>List examples </a:t>
            </a:r>
            <a:br>
              <a:rPr lang="en-US">
                <a:solidFill>
                  <a:schemeClr val="bg1">
                    <a:lumMod val="65000"/>
                  </a:schemeClr>
                </a:solidFill>
              </a:rPr>
            </a:br>
            <a:r>
              <a:rPr lang="en-US">
                <a:solidFill>
                  <a:schemeClr val="bg1">
                    <a:lumMod val="65000"/>
                  </a:schemeClr>
                </a:solidFill>
              </a:rPr>
              <a:t>of when you </a:t>
            </a:r>
            <a:br>
              <a:rPr lang="en-US">
                <a:solidFill>
                  <a:schemeClr val="bg1">
                    <a:lumMod val="65000"/>
                  </a:schemeClr>
                </a:solidFill>
              </a:rPr>
            </a:br>
            <a:r>
              <a:rPr lang="en-US">
                <a:solidFill>
                  <a:schemeClr val="bg1">
                    <a:lumMod val="65000"/>
                  </a:schemeClr>
                </a:solidFill>
              </a:rPr>
              <a:t>have previously  demonstrated </a:t>
            </a:r>
            <a:br>
              <a:rPr lang="en-US">
                <a:solidFill>
                  <a:schemeClr val="bg1">
                    <a:lumMod val="65000"/>
                  </a:schemeClr>
                </a:solidFill>
              </a:rPr>
            </a:br>
            <a:r>
              <a:rPr lang="en-US">
                <a:solidFill>
                  <a:schemeClr val="bg1">
                    <a:lumMod val="65000"/>
                  </a:schemeClr>
                </a:solidFill>
              </a:rPr>
              <a:t>those competencies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0C98B4E-44FE-404C-91CC-A960B64083AF}"/>
              </a:ext>
            </a:extLst>
          </p:cNvPr>
          <p:cNvSpPr/>
          <p:nvPr/>
        </p:nvSpPr>
        <p:spPr>
          <a:xfrm>
            <a:off x="-64121" y="4852713"/>
            <a:ext cx="2811757" cy="1500411"/>
          </a:xfrm>
          <a:prstGeom prst="rect">
            <a:avLst/>
          </a:prstGeom>
        </p:spPr>
        <p:txBody>
          <a:bodyPr wrap="square" lIns="274320" rIns="274320" bIns="68580">
            <a:spAutoFit/>
          </a:bodyPr>
          <a:lstStyle/>
          <a:p>
            <a:pPr algn="ctr"/>
            <a:r>
              <a:rPr lang="en-US">
                <a:solidFill>
                  <a:schemeClr val="bg1">
                    <a:lumMod val="65000"/>
                  </a:schemeClr>
                </a:solidFill>
              </a:rPr>
              <a:t>Determine which competencies you want to develop in your experiential learning opportunity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972FC8A-51AF-7B47-A4F2-CC859B2435DF}"/>
              </a:ext>
            </a:extLst>
          </p:cNvPr>
          <p:cNvSpPr/>
          <p:nvPr/>
        </p:nvSpPr>
        <p:spPr>
          <a:xfrm>
            <a:off x="4752854" y="4852713"/>
            <a:ext cx="2811757" cy="1594667"/>
          </a:xfrm>
          <a:prstGeom prst="rect">
            <a:avLst/>
          </a:prstGeom>
        </p:spPr>
        <p:txBody>
          <a:bodyPr wrap="square" lIns="274320" rIns="274320" bIns="68580">
            <a:spAutoFit/>
          </a:bodyPr>
          <a:lstStyle/>
          <a:p>
            <a:pPr algn="ctr">
              <a:lnSpc>
                <a:spcPct val="89000"/>
              </a:lnSpc>
            </a:pPr>
            <a:r>
              <a:rPr lang="en-US"/>
              <a:t>Identify specific tasks or projects that will allow you to develop those competencies in your experiential learning opportunity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F322033-0604-7C4F-9720-878A0EE20D9B}"/>
              </a:ext>
            </a:extLst>
          </p:cNvPr>
          <p:cNvSpPr/>
          <p:nvPr/>
        </p:nvSpPr>
        <p:spPr>
          <a:xfrm>
            <a:off x="7149970" y="4852713"/>
            <a:ext cx="2723494" cy="1348126"/>
          </a:xfrm>
          <a:prstGeom prst="rect">
            <a:avLst/>
          </a:prstGeom>
        </p:spPr>
        <p:txBody>
          <a:bodyPr wrap="square" lIns="274320" rIns="274320" bIns="68580" anchor="t">
            <a:spAutoFit/>
          </a:bodyPr>
          <a:lstStyle/>
          <a:p>
            <a:pPr algn="ctr">
              <a:lnSpc>
                <a:spcPct val="89000"/>
              </a:lnSpc>
            </a:pPr>
            <a:r>
              <a:rPr lang="en-US"/>
              <a:t>Develop SMART goals for competency development in your experiential learning opportunity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B1CF4C-CA20-BC4E-BC85-DE953315C4DF}"/>
              </a:ext>
            </a:extLst>
          </p:cNvPr>
          <p:cNvSpPr/>
          <p:nvPr/>
        </p:nvSpPr>
        <p:spPr>
          <a:xfrm>
            <a:off x="9478275" y="4852713"/>
            <a:ext cx="2811004" cy="1594667"/>
          </a:xfrm>
          <a:prstGeom prst="rect">
            <a:avLst/>
          </a:prstGeom>
        </p:spPr>
        <p:txBody>
          <a:bodyPr wrap="square" lIns="274320" rIns="274320" bIns="68580">
            <a:spAutoFit/>
          </a:bodyPr>
          <a:lstStyle/>
          <a:p>
            <a:pPr algn="ctr">
              <a:lnSpc>
                <a:spcPct val="89000"/>
              </a:lnSpc>
            </a:pPr>
            <a:r>
              <a:rPr lang="en-US">
                <a:solidFill>
                  <a:schemeClr val="bg1">
                    <a:lumMod val="65000"/>
                  </a:schemeClr>
                </a:solidFill>
              </a:rPr>
              <a:t>Reflect on how you have developed your competencies over the course of the experiential learning opportunity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E7D2DB2-0BD8-7048-8B65-4D1F35002AE0}"/>
              </a:ext>
            </a:extLst>
          </p:cNvPr>
          <p:cNvGrpSpPr/>
          <p:nvPr/>
        </p:nvGrpSpPr>
        <p:grpSpPr>
          <a:xfrm rot="5400000">
            <a:off x="8340958" y="3467207"/>
            <a:ext cx="361637" cy="494219"/>
            <a:chOff x="1666734" y="369250"/>
            <a:chExt cx="463364" cy="358960"/>
          </a:xfrm>
        </p:grpSpPr>
        <p:sp>
          <p:nvSpPr>
            <p:cNvPr id="46" name="Right Arrow 45">
              <a:extLst>
                <a:ext uri="{FF2B5EF4-FFF2-40B4-BE49-F238E27FC236}">
                  <a16:creationId xmlns:a16="http://schemas.microsoft.com/office/drawing/2014/main" id="{BB8D05E6-1EAC-184E-8E3C-DDCD88C5A2D2}"/>
                </a:ext>
              </a:extLst>
            </p:cNvPr>
            <p:cNvSpPr/>
            <p:nvPr/>
          </p:nvSpPr>
          <p:spPr>
            <a:xfrm>
              <a:off x="1666734" y="369250"/>
              <a:ext cx="463364" cy="358960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Right Arrow 4">
              <a:extLst>
                <a:ext uri="{FF2B5EF4-FFF2-40B4-BE49-F238E27FC236}">
                  <a16:creationId xmlns:a16="http://schemas.microsoft.com/office/drawing/2014/main" id="{46363915-0186-EA49-9818-5D068347F04B}"/>
                </a:ext>
              </a:extLst>
            </p:cNvPr>
            <p:cNvSpPr txBox="1"/>
            <p:nvPr/>
          </p:nvSpPr>
          <p:spPr>
            <a:xfrm>
              <a:off x="1666734" y="441042"/>
              <a:ext cx="355676" cy="2153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100" kern="1200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0D2B0C9-0D93-B544-BEA1-57D28A423075}"/>
              </a:ext>
            </a:extLst>
          </p:cNvPr>
          <p:cNvGrpSpPr/>
          <p:nvPr/>
        </p:nvGrpSpPr>
        <p:grpSpPr>
          <a:xfrm rot="5400000">
            <a:off x="5934399" y="3467207"/>
            <a:ext cx="361637" cy="494219"/>
            <a:chOff x="1666734" y="369250"/>
            <a:chExt cx="463364" cy="358960"/>
          </a:xfrm>
        </p:grpSpPr>
        <p:sp>
          <p:nvSpPr>
            <p:cNvPr id="49" name="Right Arrow 48">
              <a:extLst>
                <a:ext uri="{FF2B5EF4-FFF2-40B4-BE49-F238E27FC236}">
                  <a16:creationId xmlns:a16="http://schemas.microsoft.com/office/drawing/2014/main" id="{643C68C3-3850-3A4B-B3C0-9F6382A40C22}"/>
                </a:ext>
              </a:extLst>
            </p:cNvPr>
            <p:cNvSpPr/>
            <p:nvPr/>
          </p:nvSpPr>
          <p:spPr>
            <a:xfrm>
              <a:off x="1666734" y="369250"/>
              <a:ext cx="463364" cy="358960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Right Arrow 4">
              <a:extLst>
                <a:ext uri="{FF2B5EF4-FFF2-40B4-BE49-F238E27FC236}">
                  <a16:creationId xmlns:a16="http://schemas.microsoft.com/office/drawing/2014/main" id="{DF12800E-F7CC-3C48-BE87-9621613E3B7B}"/>
                </a:ext>
              </a:extLst>
            </p:cNvPr>
            <p:cNvSpPr txBox="1"/>
            <p:nvPr/>
          </p:nvSpPr>
          <p:spPr>
            <a:xfrm>
              <a:off x="1666734" y="441042"/>
              <a:ext cx="355676" cy="2153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100" kern="120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1242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 person sitting at a table using a computer&#10;&#10;Description generated with very high confidence">
            <a:extLst>
              <a:ext uri="{FF2B5EF4-FFF2-40B4-BE49-F238E27FC236}">
                <a16:creationId xmlns:a16="http://schemas.microsoft.com/office/drawing/2014/main" id="{7907016C-F90A-4DF0-93A8-FC5812FFDD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050"/>
          <a:stretch/>
        </p:blipFill>
        <p:spPr>
          <a:xfrm>
            <a:off x="3958" y="-36398"/>
            <a:ext cx="12174187" cy="754379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59377" y="0"/>
            <a:ext cx="12306300" cy="7543799"/>
          </a:xfrm>
          <a:prstGeom prst="rect">
            <a:avLst/>
          </a:prstGeom>
          <a:gradFill flip="none" rotWithShape="1">
            <a:gsLst>
              <a:gs pos="0">
                <a:schemeClr val="accent4">
                  <a:alpha val="30000"/>
                </a:schemeClr>
              </a:gs>
              <a:gs pos="72000">
                <a:schemeClr val="accent5">
                  <a:alpha val="73000"/>
                </a:schemeClr>
              </a:gs>
              <a:gs pos="38000">
                <a:schemeClr val="accent3">
                  <a:lumMod val="75000"/>
                  <a:alpha val="7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Setting Goals </a:t>
            </a:r>
            <a:br>
              <a:rPr lang="en-US"/>
            </a:br>
            <a:r>
              <a:rPr lang="en-US"/>
              <a:t>for Competency Development</a:t>
            </a:r>
            <a:endParaRPr lang="en-C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09048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ESTABLISHING </a:t>
            </a:r>
            <a:r>
              <a:rPr lang="en-CA" b="1"/>
              <a:t>SMART</a:t>
            </a:r>
            <a:r>
              <a:rPr lang="en-CA"/>
              <a:t> GOALS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9DB27ED-C941-754C-8F58-FD77CD9AF36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0" y="1219200"/>
            <a:ext cx="12158846" cy="726737"/>
          </a:xfrm>
        </p:spPr>
        <p:txBody>
          <a:bodyPr/>
          <a:lstStyle/>
          <a:p>
            <a:pPr algn="ctr"/>
            <a:r>
              <a:rPr lang="en-CA"/>
              <a:t>When creating goals for competency development, make sure they are ‘</a:t>
            </a:r>
            <a:r>
              <a:rPr lang="en-CA" b="1"/>
              <a:t>SMART</a:t>
            </a:r>
            <a:r>
              <a:rPr lang="en-CA"/>
              <a:t>’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9C67F0-A69C-384C-B0CF-FE78659785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D2A8242-DD1E-FB4C-A388-757021755DCC}"/>
              </a:ext>
            </a:extLst>
          </p:cNvPr>
          <p:cNvSpPr/>
          <p:nvPr/>
        </p:nvSpPr>
        <p:spPr>
          <a:xfrm>
            <a:off x="3367803" y="1835798"/>
            <a:ext cx="863755" cy="863755"/>
          </a:xfrm>
          <a:prstGeom prst="ellipse">
            <a:avLst/>
          </a:prstGeom>
          <a:solidFill>
            <a:srgbClr val="167C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E39594-FD93-0743-A776-75CED2C37E84}"/>
              </a:ext>
            </a:extLst>
          </p:cNvPr>
          <p:cNvSpPr/>
          <p:nvPr/>
        </p:nvSpPr>
        <p:spPr>
          <a:xfrm>
            <a:off x="4475012" y="1979356"/>
            <a:ext cx="7373277" cy="77559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r>
              <a:rPr lang="en-US" sz="2400" b="1"/>
              <a:t>Specific</a:t>
            </a:r>
            <a:endParaRPr lang="en-CA" sz="2400"/>
          </a:p>
          <a:p>
            <a:pPr>
              <a:lnSpc>
                <a:spcPct val="85000"/>
              </a:lnSpc>
            </a:pPr>
            <a:r>
              <a:rPr lang="en-US" sz="2400"/>
              <a:t>What exactly will you accomplish?</a:t>
            </a:r>
            <a:endParaRPr lang="en-US" sz="2400">
              <a:solidFill>
                <a:srgbClr val="373737"/>
              </a:solidFill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CA03495F-6934-9C4D-A58D-8066512CADF1}"/>
              </a:ext>
            </a:extLst>
          </p:cNvPr>
          <p:cNvSpPr/>
          <p:nvPr/>
        </p:nvSpPr>
        <p:spPr>
          <a:xfrm>
            <a:off x="3367803" y="2798219"/>
            <a:ext cx="863755" cy="863755"/>
          </a:xfrm>
          <a:prstGeom prst="ellipse">
            <a:avLst/>
          </a:prstGeom>
          <a:solidFill>
            <a:srgbClr val="007F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M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9C621779-F1B6-C84A-A344-140C2839A3D3}"/>
              </a:ext>
            </a:extLst>
          </p:cNvPr>
          <p:cNvSpPr/>
          <p:nvPr/>
        </p:nvSpPr>
        <p:spPr>
          <a:xfrm>
            <a:off x="4475012" y="2941777"/>
            <a:ext cx="7683834" cy="72019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400" b="1"/>
              <a:t>Measurable</a:t>
            </a:r>
            <a:endParaRPr lang="en-CA" sz="2400"/>
          </a:p>
          <a:p>
            <a:pPr>
              <a:lnSpc>
                <a:spcPct val="85000"/>
              </a:lnSpc>
            </a:pPr>
            <a:r>
              <a:rPr lang="en-US" sz="2400"/>
              <a:t>How will you know when you have reached this goal?</a:t>
            </a:r>
            <a:endParaRPr lang="en-US" sz="2400">
              <a:solidFill>
                <a:srgbClr val="373737"/>
              </a:solidFill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EDAD88C2-D148-E84E-91D2-2DFFDFD1F379}"/>
              </a:ext>
            </a:extLst>
          </p:cNvPr>
          <p:cNvSpPr/>
          <p:nvPr/>
        </p:nvSpPr>
        <p:spPr>
          <a:xfrm>
            <a:off x="3367803" y="3760640"/>
            <a:ext cx="863755" cy="863755"/>
          </a:xfrm>
          <a:prstGeom prst="ellipse">
            <a:avLst/>
          </a:prstGeom>
          <a:solidFill>
            <a:srgbClr val="0CA5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A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8B01A08C-2463-0345-BA6D-01BEE06F3840}"/>
              </a:ext>
            </a:extLst>
          </p:cNvPr>
          <p:cNvSpPr/>
          <p:nvPr/>
        </p:nvSpPr>
        <p:spPr>
          <a:xfrm>
            <a:off x="4475012" y="3904198"/>
            <a:ext cx="7716988" cy="72019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400" b="1"/>
              <a:t>Achievable</a:t>
            </a:r>
            <a:endParaRPr lang="en-US" sz="2400" b="1">
              <a:solidFill>
                <a:srgbClr val="373737"/>
              </a:solidFill>
            </a:endParaRPr>
          </a:p>
          <a:p>
            <a:pPr>
              <a:lnSpc>
                <a:spcPct val="85000"/>
              </a:lnSpc>
            </a:pPr>
            <a:r>
              <a:rPr lang="en-US" sz="2400"/>
              <a:t>Is this goal realistic, given the level of effort required?</a:t>
            </a:r>
            <a:endParaRPr lang="en-US" sz="2400">
              <a:solidFill>
                <a:srgbClr val="373737"/>
              </a:solidFill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CB9E1B90-6C9A-3A40-BF48-CFC85BBF9959}"/>
              </a:ext>
            </a:extLst>
          </p:cNvPr>
          <p:cNvSpPr/>
          <p:nvPr/>
        </p:nvSpPr>
        <p:spPr>
          <a:xfrm>
            <a:off x="3367803" y="4723061"/>
            <a:ext cx="863755" cy="863755"/>
          </a:xfrm>
          <a:prstGeom prst="ellipse">
            <a:avLst/>
          </a:prstGeom>
          <a:solidFill>
            <a:srgbClr val="1590C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R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9EFE064-E365-734A-A3E6-B6F3B76810D1}"/>
              </a:ext>
            </a:extLst>
          </p:cNvPr>
          <p:cNvSpPr/>
          <p:nvPr/>
        </p:nvSpPr>
        <p:spPr>
          <a:xfrm>
            <a:off x="4475012" y="4866619"/>
            <a:ext cx="7373277" cy="72019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400" b="1"/>
              <a:t>Results-focused</a:t>
            </a:r>
            <a:endParaRPr lang="en-US" sz="2400" b="1">
              <a:solidFill>
                <a:srgbClr val="373737"/>
              </a:solidFill>
            </a:endParaRPr>
          </a:p>
          <a:p>
            <a:pPr>
              <a:lnSpc>
                <a:spcPct val="85000"/>
              </a:lnSpc>
            </a:pPr>
            <a:r>
              <a:rPr lang="en-US" sz="2400"/>
              <a:t>Can you describe the results you are aiming for?</a:t>
            </a:r>
            <a:endParaRPr lang="en-US" sz="2400">
              <a:solidFill>
                <a:srgbClr val="373737"/>
              </a:solidFill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36A54022-F938-5548-80F0-7CF7F7AAF5E4}"/>
              </a:ext>
            </a:extLst>
          </p:cNvPr>
          <p:cNvSpPr/>
          <p:nvPr/>
        </p:nvSpPr>
        <p:spPr>
          <a:xfrm>
            <a:off x="3367803" y="5685484"/>
            <a:ext cx="863755" cy="86375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T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1CF8536D-519E-5641-ABEE-4A42B20122A8}"/>
              </a:ext>
            </a:extLst>
          </p:cNvPr>
          <p:cNvSpPr/>
          <p:nvPr/>
        </p:nvSpPr>
        <p:spPr>
          <a:xfrm>
            <a:off x="4475012" y="5829042"/>
            <a:ext cx="7373277" cy="72019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400" b="1"/>
              <a:t>Time-bound</a:t>
            </a:r>
            <a:endParaRPr lang="en-US" sz="2400" b="1">
              <a:solidFill>
                <a:srgbClr val="373737"/>
              </a:solidFill>
            </a:endParaRPr>
          </a:p>
          <a:p>
            <a:pPr>
              <a:lnSpc>
                <a:spcPct val="85000"/>
              </a:lnSpc>
            </a:pPr>
            <a:r>
              <a:rPr lang="en-US" sz="2400"/>
              <a:t>When will this goal be achieved?</a:t>
            </a:r>
            <a:endParaRPr lang="en-US" sz="2400">
              <a:solidFill>
                <a:srgbClr val="373737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4405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F13E7-DD21-4449-A945-E85BA480E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YOUR TURN: WHICH OF THESE GOALS IS A </a:t>
            </a:r>
            <a:r>
              <a:rPr lang="en-CA" b="1"/>
              <a:t>SMART</a:t>
            </a:r>
            <a:r>
              <a:rPr lang="en-CA"/>
              <a:t> GOAL?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4067D-60A4-3249-AA46-BF6318D5A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8298" y="1219200"/>
            <a:ext cx="5080000" cy="5255741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CA" b="1">
                <a:solidFill>
                  <a:schemeClr val="accent6">
                    <a:lumMod val="75000"/>
                  </a:schemeClr>
                </a:solidFill>
              </a:rPr>
              <a:t>I want to develop communication skills in this experience to help me with </a:t>
            </a:r>
            <a:br>
              <a:rPr lang="en-CA" b="1">
                <a:solidFill>
                  <a:schemeClr val="accent6">
                    <a:lumMod val="75000"/>
                  </a:schemeClr>
                </a:solidFill>
              </a:rPr>
            </a:br>
            <a:r>
              <a:rPr lang="en-CA" b="1">
                <a:solidFill>
                  <a:schemeClr val="accent6">
                    <a:lumMod val="75000"/>
                  </a:schemeClr>
                </a:solidFill>
              </a:rPr>
              <a:t>my future academic and </a:t>
            </a:r>
            <a:br>
              <a:rPr lang="en-CA" b="1">
                <a:solidFill>
                  <a:schemeClr val="accent6">
                    <a:lumMod val="75000"/>
                  </a:schemeClr>
                </a:solidFill>
              </a:rPr>
            </a:br>
            <a:r>
              <a:rPr lang="en-CA" b="1">
                <a:solidFill>
                  <a:schemeClr val="accent6">
                    <a:lumMod val="75000"/>
                  </a:schemeClr>
                </a:solidFill>
              </a:rPr>
              <a:t>career success. </a:t>
            </a:r>
            <a:br>
              <a:rPr lang="en-CA">
                <a:solidFill>
                  <a:schemeClr val="accent6">
                    <a:lumMod val="75000"/>
                  </a:schemeClr>
                </a:solidFill>
              </a:rPr>
            </a:br>
            <a:br>
              <a:rPr lang="en-CA"/>
            </a:br>
            <a:r>
              <a:rPr lang="en-CA"/>
              <a:t>I will tell my placement </a:t>
            </a:r>
            <a:br>
              <a:rPr lang="en-CA"/>
            </a:br>
            <a:r>
              <a:rPr lang="en-CA"/>
              <a:t>supervisor that I want to develop my communication skills and listen to their recommendations. </a:t>
            </a:r>
            <a:br>
              <a:rPr lang="en-CA"/>
            </a:br>
            <a:br>
              <a:rPr lang="en-CA"/>
            </a:br>
            <a:r>
              <a:rPr lang="en-CA"/>
              <a:t>I am a nervous presenter so </a:t>
            </a:r>
            <a:br>
              <a:rPr lang="en-CA"/>
            </a:br>
            <a:r>
              <a:rPr lang="en-CA"/>
              <a:t>I think this is an important goal </a:t>
            </a:r>
            <a:br>
              <a:rPr lang="en-CA"/>
            </a:br>
            <a:r>
              <a:rPr lang="en-CA"/>
              <a:t>to work towards.</a:t>
            </a:r>
          </a:p>
        </p:txBody>
      </p:sp>
      <p:sp>
        <p:nvSpPr>
          <p:cNvPr id="21" name="Content Placeholder 20"/>
          <p:cNvSpPr>
            <a:spLocks noGrp="1"/>
          </p:cNvSpPr>
          <p:nvPr>
            <p:ph sz="half" idx="15"/>
          </p:nvPr>
        </p:nvSpPr>
        <p:spPr>
          <a:xfrm>
            <a:off x="6131498" y="1219200"/>
            <a:ext cx="5080000" cy="5416378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CA" b="1">
                <a:solidFill>
                  <a:schemeClr val="accent5">
                    <a:lumMod val="75000"/>
                  </a:schemeClr>
                </a:solidFill>
              </a:rPr>
              <a:t>I want to co-facilitate a workshop for refugees on where they can access nutritious and affordable food. </a:t>
            </a:r>
            <a:br>
              <a:rPr lang="en-CA" b="1"/>
            </a:br>
            <a:br>
              <a:rPr lang="en-CA"/>
            </a:br>
            <a:r>
              <a:rPr lang="en-CA"/>
              <a:t>This workshop will help me develop communication and presentation skills which are important for my future academic and career success. </a:t>
            </a:r>
            <a:br>
              <a:rPr lang="en-CA"/>
            </a:br>
            <a:br>
              <a:rPr lang="en-CA"/>
            </a:br>
            <a:r>
              <a:rPr lang="en-CA"/>
              <a:t>I will share my goal with my placement supervisor to see if it will be possible to accomplish during my 4 month placement.</a:t>
            </a:r>
          </a:p>
          <a:p>
            <a:endParaRPr lang="en-C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7D9CDB-28C3-9E47-B545-0D9A5B0FC3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510" y="105852"/>
            <a:ext cx="649617" cy="6496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3610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197C3-0E14-8E41-BC3E-54F9E4DB3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MODULE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B27ED-C941-754C-8F58-FD77CD9AF36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/>
              <a:t>In this module you will undertake a set of </a:t>
            </a:r>
            <a:r>
              <a:rPr lang="en-US" b="1"/>
              <a:t>goal-setting steps </a:t>
            </a:r>
            <a:r>
              <a:rPr lang="en-US"/>
              <a:t>in order to create a “personal learning plan” for competency development in your experiential learning opportunity.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sz="half" idx="15"/>
          </p:nvPr>
        </p:nvSpPr>
        <p:spPr/>
        <p:txBody>
          <a:bodyPr>
            <a:normAutofit lnSpcReduction="10000"/>
          </a:bodyPr>
          <a:lstStyle/>
          <a:p>
            <a:r>
              <a:rPr lang="en-US" b="1"/>
              <a:t>By the end of this module </a:t>
            </a:r>
            <a:br>
              <a:rPr lang="en-US" b="1"/>
            </a:br>
            <a:r>
              <a:rPr lang="en-US" b="1"/>
              <a:t>you will be able to: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b="1"/>
              <a:t>Consider </a:t>
            </a:r>
            <a:r>
              <a:rPr lang="en-US"/>
              <a:t>your personal or professional development objectives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b="1"/>
              <a:t>Select</a:t>
            </a:r>
            <a:r>
              <a:rPr lang="en-US"/>
              <a:t> some competencies you want to develop during this experience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b="1"/>
              <a:t>Establish</a:t>
            </a:r>
            <a:r>
              <a:rPr lang="en-US"/>
              <a:t> SMART goals to allow you to develop those competencies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577" y="18689"/>
            <a:ext cx="861192" cy="8611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10641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0D0EC-8DC1-A743-BB66-EA075ECE0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YOUR TURN: PLAN FOR COMPETENCY 1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13"/>
          </p:nvPr>
        </p:nvSpPr>
        <p:spPr>
          <a:xfrm>
            <a:off x="838200" y="1219200"/>
            <a:ext cx="11049000" cy="14176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CA">
                <a:ea typeface="Verdana"/>
                <a:cs typeface="Arial"/>
              </a:rPr>
              <a:t>In this section, you can create a detailed plan for how you will develop each of your selected competencies in your role by (1) </a:t>
            </a:r>
            <a:r>
              <a:rPr lang="en-CA" b="1">
                <a:ea typeface="Verdana"/>
                <a:cs typeface="Arial"/>
              </a:rPr>
              <a:t>Identifying specific tasks you can undertake</a:t>
            </a:r>
            <a:r>
              <a:rPr lang="en-CA">
                <a:ea typeface="Verdana"/>
                <a:cs typeface="Arial"/>
              </a:rPr>
              <a:t> and (2) </a:t>
            </a:r>
            <a:r>
              <a:rPr lang="en-CA" b="1">
                <a:ea typeface="Verdana"/>
                <a:cs typeface="Arial"/>
              </a:rPr>
              <a:t>Establishing SMART goals for each competency</a:t>
            </a:r>
            <a:r>
              <a:rPr lang="en-CA">
                <a:ea typeface="Verdana"/>
                <a:cs typeface="Arial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A0BE7D-8533-5E4C-A6A3-306704DB66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510" y="105852"/>
            <a:ext cx="649617" cy="649617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D48EF7D-9419-8742-8DE1-D76E39EED3C8}"/>
              </a:ext>
            </a:extLst>
          </p:cNvPr>
          <p:cNvSpPr txBox="1">
            <a:spLocks/>
          </p:cNvSpPr>
          <p:nvPr/>
        </p:nvSpPr>
        <p:spPr>
          <a:xfrm>
            <a:off x="838200" y="2819579"/>
            <a:ext cx="10515600" cy="40384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143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600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>
                <a:solidFill>
                  <a:srgbClr val="0070C0"/>
                </a:solidFill>
              </a:rPr>
              <a:t>Competency 1:</a:t>
            </a:r>
          </a:p>
          <a:p>
            <a:r>
              <a:rPr lang="en-US" b="1">
                <a:latin typeface="Arial" panose="020B0604020202020204" pitchFamily="34" charset="0"/>
              </a:rPr>
              <a:t>Project/task in your experiential learning role:</a:t>
            </a:r>
          </a:p>
          <a:p>
            <a:endParaRPr lang="en-US" b="1">
              <a:latin typeface="Arial" panose="020B0604020202020204" pitchFamily="34" charset="0"/>
            </a:endParaRPr>
          </a:p>
          <a:p>
            <a:r>
              <a:rPr lang="en-US" b="1">
                <a:latin typeface="Arial" panose="020B0604020202020204" pitchFamily="34" charset="0"/>
              </a:rPr>
              <a:t>SMART Goal:</a:t>
            </a:r>
          </a:p>
          <a:p>
            <a:pPr algn="ctr"/>
            <a:endParaRPr lang="en-US" b="1">
              <a:latin typeface="Arial" panose="020B0604020202020204" pitchFamily="34" charset="0"/>
            </a:endParaRPr>
          </a:p>
          <a:p>
            <a:pPr algn="ctr"/>
            <a:endParaRPr lang="en-US" b="1"/>
          </a:p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38863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0D0EC-8DC1-A743-BB66-EA075ECE0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YOUR TURN: PLAN FOR COMPETENCY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A1D0D6-B459-F14C-BA9C-D48C3FDFEF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510" y="105852"/>
            <a:ext cx="649617" cy="64961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994E6F5-0AE6-184A-B9A9-AF558411E85C}"/>
              </a:ext>
            </a:extLst>
          </p:cNvPr>
          <p:cNvSpPr txBox="1">
            <a:spLocks/>
          </p:cNvSpPr>
          <p:nvPr/>
        </p:nvSpPr>
        <p:spPr>
          <a:xfrm>
            <a:off x="838200" y="2818800"/>
            <a:ext cx="10515600" cy="40384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143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600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>
                <a:solidFill>
                  <a:srgbClr val="09A1BA"/>
                </a:solidFill>
              </a:rPr>
              <a:t>Competency 2:</a:t>
            </a:r>
          </a:p>
          <a:p>
            <a:r>
              <a:rPr lang="en-US" b="1">
                <a:latin typeface="Arial" panose="020B0604020202020204" pitchFamily="34" charset="0"/>
              </a:rPr>
              <a:t>Project/task in your experiential learning role:</a:t>
            </a:r>
          </a:p>
          <a:p>
            <a:endParaRPr lang="en-US" b="1">
              <a:latin typeface="Arial" panose="020B0604020202020204" pitchFamily="34" charset="0"/>
            </a:endParaRPr>
          </a:p>
          <a:p>
            <a:r>
              <a:rPr lang="en-US" b="1">
                <a:latin typeface="Arial" panose="020B0604020202020204" pitchFamily="34" charset="0"/>
              </a:rPr>
              <a:t>SMART Goal:</a:t>
            </a:r>
          </a:p>
          <a:p>
            <a:pPr algn="ctr"/>
            <a:endParaRPr lang="en-US" b="1">
              <a:latin typeface="Arial" panose="020B0604020202020204" pitchFamily="34" charset="0"/>
            </a:endParaRPr>
          </a:p>
          <a:p>
            <a:pPr algn="ctr"/>
            <a:endParaRPr lang="en-US" b="1"/>
          </a:p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6613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A37B97C-3588-6D4C-9672-819111F72DFB}"/>
              </a:ext>
            </a:extLst>
          </p:cNvPr>
          <p:cNvSpPr txBox="1">
            <a:spLocks/>
          </p:cNvSpPr>
          <p:nvPr/>
        </p:nvSpPr>
        <p:spPr>
          <a:xfrm>
            <a:off x="838200" y="2818800"/>
            <a:ext cx="10515600" cy="40384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143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600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>
                <a:solidFill>
                  <a:srgbClr val="007FA3"/>
                </a:solidFill>
              </a:rPr>
              <a:t>Competency 3:</a:t>
            </a:r>
          </a:p>
          <a:p>
            <a:r>
              <a:rPr lang="en-US" b="1">
                <a:latin typeface="Arial" panose="020B0604020202020204" pitchFamily="34" charset="0"/>
              </a:rPr>
              <a:t>Project/task in your experiential learning role:</a:t>
            </a:r>
          </a:p>
          <a:p>
            <a:endParaRPr lang="en-US" b="1">
              <a:latin typeface="Arial" panose="020B0604020202020204" pitchFamily="34" charset="0"/>
            </a:endParaRPr>
          </a:p>
          <a:p>
            <a:r>
              <a:rPr lang="en-US" b="1">
                <a:latin typeface="Arial" panose="020B0604020202020204" pitchFamily="34" charset="0"/>
              </a:rPr>
              <a:t>SMART Goal:</a:t>
            </a:r>
          </a:p>
          <a:p>
            <a:pPr algn="ctr"/>
            <a:endParaRPr lang="en-US" b="1">
              <a:latin typeface="Arial" panose="020B0604020202020204" pitchFamily="34" charset="0"/>
            </a:endParaRPr>
          </a:p>
          <a:p>
            <a:pPr algn="ctr"/>
            <a:endParaRPr lang="en-US" b="1"/>
          </a:p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E0D0EC-8DC1-A743-BB66-EA075ECE0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YOUR TURN: PLAN FOR COMPETENCY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CE6DAA-9BD5-A447-9905-26133CBA5E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510" y="105852"/>
            <a:ext cx="649617" cy="6496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92597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YOUR PERSONAL LEARNING PLAN IS COMPLETE</a:t>
            </a:r>
            <a:endParaRPr lang="en-CA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9DB27ED-C941-754C-8F58-FD77CD9AF36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/>
              <a:t>In this module, you </a:t>
            </a:r>
            <a:br>
              <a:rPr lang="en-US" b="1"/>
            </a:br>
            <a:r>
              <a:rPr lang="en-US" b="1"/>
              <a:t>have created a personal </a:t>
            </a:r>
            <a:br>
              <a:rPr lang="en-US" b="1"/>
            </a:br>
            <a:r>
              <a:rPr lang="en-US" b="1"/>
              <a:t>learning plan by following </a:t>
            </a:r>
            <a:br>
              <a:rPr lang="en-US" b="1"/>
            </a:br>
            <a:r>
              <a:rPr lang="en-US" b="1"/>
              <a:t>these steps: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b="1"/>
              <a:t>Considering</a:t>
            </a:r>
            <a:r>
              <a:rPr lang="en-US"/>
              <a:t> your personal </a:t>
            </a:r>
            <a:br>
              <a:rPr lang="en-US"/>
            </a:br>
            <a:r>
              <a:rPr lang="en-US"/>
              <a:t>and professional development objectives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b="1"/>
              <a:t>Deciding</a:t>
            </a:r>
            <a:r>
              <a:rPr lang="en-US"/>
              <a:t> which competencies you wanted to develop in this experience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b="1"/>
              <a:t>Establishing SMART goals </a:t>
            </a:r>
            <a:r>
              <a:rPr lang="en-US"/>
              <a:t>for developing those competencies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9C67F0-A69C-384C-B0CF-FE78659785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49232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0D0EC-8DC1-A743-BB66-EA075ECE0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NEXT STEPS: USING YOUR PERSONAL LEARNING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595D7-9412-5647-AB79-4DC397FD6A5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Verdana"/>
                <a:cs typeface="Arial"/>
              </a:rPr>
              <a:t>Now that you have created your </a:t>
            </a:r>
            <a:r>
              <a:rPr lang="en-US" b="1">
                <a:ea typeface="Verdana"/>
                <a:cs typeface="Arial"/>
              </a:rPr>
              <a:t>personal learning plan</a:t>
            </a:r>
            <a:r>
              <a:rPr lang="en-US">
                <a:ea typeface="Verdana"/>
                <a:cs typeface="Arial"/>
              </a:rPr>
              <a:t>, </a:t>
            </a:r>
            <a:br>
              <a:rPr lang="en-US"/>
            </a:br>
            <a:r>
              <a:rPr lang="en-US">
                <a:ea typeface="Verdana"/>
                <a:cs typeface="Arial"/>
              </a:rPr>
              <a:t>there are ways that you can use </a:t>
            </a:r>
            <a:br>
              <a:rPr lang="en-US"/>
            </a:br>
            <a:r>
              <a:rPr lang="en-US">
                <a:ea typeface="Verdana"/>
                <a:cs typeface="Arial"/>
              </a:rPr>
              <a:t>it to ensure a successful experiential learning opportunity.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half" idx="15"/>
          </p:nvPr>
        </p:nvSpPr>
        <p:spPr>
          <a:xfrm>
            <a:off x="6131497" y="1219200"/>
            <a:ext cx="5833491" cy="56280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b="1">
                <a:latin typeface="Arial"/>
                <a:ea typeface="Arial" charset="0"/>
                <a:cs typeface="Arial"/>
              </a:rPr>
              <a:t>Review your personal learning plan</a:t>
            </a:r>
            <a:br>
              <a:rPr lang="en-US" b="1">
                <a:latin typeface="Arial" charset="0"/>
                <a:ea typeface="Arial" charset="0"/>
                <a:cs typeface="Arial" charset="0"/>
              </a:rPr>
            </a:br>
            <a:r>
              <a:rPr lang="en-US">
                <a:latin typeface="Arial"/>
                <a:ea typeface="Arial" charset="0"/>
                <a:cs typeface="Arial"/>
              </a:rPr>
              <a:t>with your external supervisor.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>
                <a:latin typeface="Arial"/>
                <a:ea typeface="Arial" charset="0"/>
                <a:cs typeface="Arial"/>
              </a:rPr>
              <a:t>Review your goals </a:t>
            </a:r>
            <a:r>
              <a:rPr lang="en-US">
                <a:latin typeface="Arial"/>
                <a:ea typeface="Arial" charset="0"/>
                <a:cs typeface="Arial"/>
              </a:rPr>
              <a:t>at the </a:t>
            </a:r>
            <a:br>
              <a:rPr lang="en-US">
                <a:latin typeface="Arial" charset="0"/>
                <a:ea typeface="Arial" charset="0"/>
                <a:cs typeface="Arial" charset="0"/>
              </a:rPr>
            </a:br>
            <a:r>
              <a:rPr lang="en-US">
                <a:latin typeface="Arial"/>
                <a:ea typeface="Arial" charset="0"/>
                <a:cs typeface="Arial"/>
              </a:rPr>
              <a:t>mid-point of your opportunity </a:t>
            </a:r>
            <a:br>
              <a:rPr lang="en-US">
                <a:latin typeface="Arial" charset="0"/>
                <a:ea typeface="Arial" charset="0"/>
                <a:cs typeface="Arial" charset="0"/>
              </a:rPr>
            </a:br>
            <a:r>
              <a:rPr lang="en-US">
                <a:latin typeface="Arial"/>
                <a:ea typeface="Arial" charset="0"/>
                <a:cs typeface="Arial"/>
              </a:rPr>
              <a:t>to evaluate your progress. </a:t>
            </a:r>
            <a:br>
              <a:rPr lang="en-US">
                <a:latin typeface="Arial" charset="0"/>
                <a:ea typeface="Arial" charset="0"/>
                <a:cs typeface="Arial" charset="0"/>
              </a:rPr>
            </a:br>
            <a:r>
              <a:rPr lang="en-US">
                <a:latin typeface="Arial"/>
                <a:ea typeface="Arial" charset="0"/>
                <a:cs typeface="Arial"/>
              </a:rPr>
              <a:t>(</a:t>
            </a:r>
            <a:r>
              <a:rPr lang="en-US">
                <a:latin typeface="Arial"/>
                <a:ea typeface="Arial" charset="0"/>
                <a:cs typeface="Arial"/>
                <a:hlinkClick r:id="rId4"/>
              </a:rPr>
              <a:t>You can use this activity to help you</a:t>
            </a:r>
            <a:r>
              <a:rPr lang="en-US">
                <a:latin typeface="Arial"/>
                <a:ea typeface="Arial" charset="0"/>
                <a:cs typeface="Arial"/>
              </a:rPr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>
                <a:latin typeface="Arial"/>
                <a:ea typeface="Arial" charset="0"/>
                <a:cs typeface="Arial"/>
              </a:rPr>
              <a:t>Complete the “Reflecting on your competency development” </a:t>
            </a:r>
            <a:r>
              <a:rPr lang="en-US">
                <a:latin typeface="Arial"/>
                <a:ea typeface="Arial" charset="0"/>
                <a:cs typeface="Arial"/>
              </a:rPr>
              <a:t>module at the end of your experiential learning opportunity.</a:t>
            </a:r>
            <a:br>
              <a:rPr lang="en-US">
                <a:latin typeface="Arial" charset="0"/>
                <a:ea typeface="Arial" charset="0"/>
                <a:cs typeface="Arial" charset="0"/>
              </a:rPr>
            </a:br>
            <a:endParaRPr lang="en-US" b="1">
              <a:solidFill>
                <a:schemeClr val="accent5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1D595D7-9412-5647-AB79-4DC397FD6A5A}"/>
              </a:ext>
            </a:extLst>
          </p:cNvPr>
          <p:cNvSpPr txBox="1">
            <a:spLocks/>
          </p:cNvSpPr>
          <p:nvPr/>
        </p:nvSpPr>
        <p:spPr>
          <a:xfrm>
            <a:off x="1381761" y="3068320"/>
            <a:ext cx="9245600" cy="26822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endParaRPr lang="en-US" sz="200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88E511-A342-B64D-9916-C08D0C8217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15603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D5F2D-9B47-6848-BC3B-583767883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86F28-BAA5-8942-9F70-2D575A0528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“What Makes Up a Competency?” Co-operative Education Program and Career Services, University of Victoria. https://</a:t>
            </a:r>
            <a:r>
              <a:rPr lang="en-US" err="1"/>
              <a:t>www.uvic.ca</a:t>
            </a:r>
            <a:r>
              <a:rPr lang="en-US"/>
              <a:t>/</a:t>
            </a:r>
            <a:r>
              <a:rPr lang="en-US" err="1"/>
              <a:t>coopandcareer</a:t>
            </a:r>
            <a:r>
              <a:rPr lang="en-US"/>
              <a:t>/assets/docs/student-docs/competencies /</a:t>
            </a:r>
            <a:r>
              <a:rPr lang="en-US" err="1"/>
              <a:t>What_makes_up_a_competency_infosheet.pdf</a:t>
            </a:r>
            <a:r>
              <a:rPr lang="en-US"/>
              <a:t>. Accessed May 9, 2019.</a:t>
            </a:r>
            <a:endParaRPr lang="en-C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46823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3" t="9847" r="27799" b="62932"/>
          <a:stretch/>
        </p:blipFill>
        <p:spPr>
          <a:xfrm>
            <a:off x="-383458" y="-235974"/>
            <a:ext cx="12919587" cy="743318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383458" y="-235974"/>
            <a:ext cx="12919586" cy="7433188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37000">
                <a:schemeClr val="accent4">
                  <a:alpha val="3000"/>
                </a:schemeClr>
              </a:gs>
              <a:gs pos="66000">
                <a:schemeClr val="accent2">
                  <a:lumMod val="75000"/>
                  <a:alpha val="58000"/>
                </a:schemeClr>
              </a:gs>
              <a:gs pos="100000">
                <a:schemeClr val="accent1">
                  <a:lumMod val="2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689" y="2699671"/>
            <a:ext cx="4010738" cy="14586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6122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THE VALUE OF GOAL SETTING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5751B7-A397-4242-AA3D-C42E27DD1BF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7722" y="100780"/>
            <a:ext cx="787400" cy="7797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777370-98BF-F04C-A63B-4234C33D86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0527" y="59173"/>
            <a:ext cx="787584" cy="780223"/>
          </a:xfrm>
          <a:prstGeom prst="rect">
            <a:avLst/>
          </a:prstGeom>
        </p:spPr>
      </p:pic>
      <p:pic>
        <p:nvPicPr>
          <p:cNvPr id="3" name="Picture 3">
            <a:hlinkClick r:id="" action="ppaction://media"/>
            <a:extLst>
              <a:ext uri="{FF2B5EF4-FFF2-40B4-BE49-F238E27FC236}">
                <a16:creationId xmlns:a16="http://schemas.microsoft.com/office/drawing/2014/main" id="{9EB8D135-D70F-4D5B-93AF-16B0E0AF1FCB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2191988" y="1559255"/>
            <a:ext cx="7104412" cy="4313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1153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 group of people sitting at a table with a computer&#10;&#10;Description generated with very high confidence">
            <a:extLst>
              <a:ext uri="{FF2B5EF4-FFF2-40B4-BE49-F238E27FC236}">
                <a16:creationId xmlns:a16="http://schemas.microsoft.com/office/drawing/2014/main" id="{8BC71E2C-4F0B-4FC8-B729-6FE2BA385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75" y="-1044"/>
            <a:ext cx="12200350" cy="813356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12306300" cy="8132523"/>
          </a:xfrm>
          <a:prstGeom prst="rect">
            <a:avLst/>
          </a:prstGeom>
          <a:gradFill flip="none" rotWithShape="1">
            <a:gsLst>
              <a:gs pos="0">
                <a:schemeClr val="accent4">
                  <a:alpha val="30000"/>
                </a:schemeClr>
              </a:gs>
              <a:gs pos="72000">
                <a:schemeClr val="accent5">
                  <a:alpha val="73000"/>
                </a:schemeClr>
              </a:gs>
              <a:gs pos="38000">
                <a:schemeClr val="accent3">
                  <a:lumMod val="75000"/>
                  <a:alpha val="7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are </a:t>
            </a:r>
            <a:br>
              <a:rPr lang="en-US"/>
            </a:br>
            <a:r>
              <a:rPr lang="en-US"/>
              <a:t>Competencies?</a:t>
            </a:r>
            <a:endParaRPr lang="en-C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0197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ARE COMPETENCIES?</a:t>
            </a:r>
            <a:endParaRPr lang="en-CA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9DB27ED-C941-754C-8F58-FD77CD9AF36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188037" y="1219200"/>
            <a:ext cx="9862751" cy="58716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b="1">
                <a:solidFill>
                  <a:schemeClr val="accent6">
                    <a:lumMod val="75000"/>
                  </a:schemeClr>
                </a:solidFill>
                <a:ea typeface="Verdana"/>
                <a:cs typeface="Arial"/>
              </a:rPr>
              <a:t>A competency consists of 3 elements</a:t>
            </a:r>
            <a:r>
              <a:rPr lang="en-US">
                <a:ea typeface="Verdana"/>
                <a:cs typeface="Arial"/>
              </a:rPr>
              <a:t>: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4"/>
          </p:nvPr>
        </p:nvSpPr>
        <p:spPr>
          <a:xfrm>
            <a:off x="838200" y="6372084"/>
            <a:ext cx="10515600" cy="355600"/>
          </a:xfrm>
        </p:spPr>
        <p:txBody>
          <a:bodyPr/>
          <a:lstStyle/>
          <a:p>
            <a:r>
              <a:rPr lang="en-US"/>
              <a:t>Adapted from:  https://www.uvic.ca/coopandcareer/assets/docs/student-docs/competencies /What_makes_up_a_competency_infosheet.pdf </a:t>
            </a:r>
            <a:endParaRPr lang="en-C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9C67F0-A69C-384C-B0CF-FE78659785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E6D07C-694A-7045-98B1-21B1AF9BA831}"/>
              </a:ext>
            </a:extLst>
          </p:cNvPr>
          <p:cNvSpPr txBox="1"/>
          <p:nvPr/>
        </p:nvSpPr>
        <p:spPr>
          <a:xfrm>
            <a:off x="0" y="5994437"/>
            <a:ext cx="12158846" cy="3231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500" b="1">
                <a:latin typeface="Arial"/>
                <a:ea typeface="Verdana"/>
                <a:cs typeface="Arial"/>
              </a:rPr>
              <a:t>The University of Toronto Co-Curricular Record Competency Framework </a:t>
            </a:r>
            <a:r>
              <a:rPr lang="en-US" sz="1500">
                <a:latin typeface="Arial"/>
                <a:ea typeface="Verdana"/>
                <a:cs typeface="Arial"/>
              </a:rPr>
              <a:t>contains a list of common competencies. </a:t>
            </a:r>
            <a:r>
              <a:rPr lang="en-US" sz="1500" b="1">
                <a:latin typeface="Arial"/>
                <a:ea typeface="Verdana"/>
                <a:cs typeface="Arial"/>
                <a:hlinkClick r:id="rId5" tooltip="Learn more about the Co-Curricular Record Competency Framework"/>
              </a:rPr>
              <a:t>LEARN MORE. </a:t>
            </a:r>
            <a:endParaRPr lang="en-US" sz="1500" b="1">
              <a:solidFill>
                <a:srgbClr val="FF0000"/>
              </a:solidFill>
              <a:latin typeface="Arial"/>
              <a:ea typeface="Verdana"/>
              <a:cs typeface="Arial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9DB27ED-C941-754C-8F58-FD77CD9AF369}"/>
              </a:ext>
            </a:extLst>
          </p:cNvPr>
          <p:cNvSpPr txBox="1">
            <a:spLocks/>
          </p:cNvSpPr>
          <p:nvPr/>
        </p:nvSpPr>
        <p:spPr>
          <a:xfrm>
            <a:off x="4363480" y="3807073"/>
            <a:ext cx="3406150" cy="2301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143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600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09A1BA"/>
                </a:solidFill>
              </a:rPr>
              <a:t>Skill</a:t>
            </a:r>
            <a:br>
              <a:rPr lang="en-US" b="1"/>
            </a:br>
            <a:r>
              <a:rPr lang="en-US"/>
              <a:t>The ability to do something well, usually developed through training and practice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A9DB27ED-C941-754C-8F58-FD77CD9AF369}"/>
              </a:ext>
            </a:extLst>
          </p:cNvPr>
          <p:cNvSpPr txBox="1">
            <a:spLocks/>
          </p:cNvSpPr>
          <p:nvPr/>
        </p:nvSpPr>
        <p:spPr>
          <a:xfrm>
            <a:off x="580383" y="3807073"/>
            <a:ext cx="3143701" cy="2169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143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600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0070C0"/>
                </a:solidFill>
              </a:rPr>
              <a:t>Knowledge</a:t>
            </a:r>
            <a:br>
              <a:rPr lang="en-US" b="1">
                <a:solidFill>
                  <a:srgbClr val="0070C0"/>
                </a:solidFill>
              </a:rPr>
            </a:br>
            <a:r>
              <a:rPr lang="en-US"/>
              <a:t>Information that </a:t>
            </a:r>
            <a:br>
              <a:rPr lang="en-US"/>
            </a:br>
            <a:r>
              <a:rPr lang="en-US"/>
              <a:t>you are aware of, including theories, facts and procedures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A9DB27ED-C941-754C-8F58-FD77CD9AF369}"/>
              </a:ext>
            </a:extLst>
          </p:cNvPr>
          <p:cNvSpPr txBox="1">
            <a:spLocks/>
          </p:cNvSpPr>
          <p:nvPr/>
        </p:nvSpPr>
        <p:spPr>
          <a:xfrm>
            <a:off x="8237911" y="3807073"/>
            <a:ext cx="3406150" cy="21920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143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600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007FA3"/>
                </a:solidFill>
              </a:rPr>
              <a:t>Attribute</a:t>
            </a:r>
            <a:br>
              <a:rPr lang="en-US" b="1">
                <a:solidFill>
                  <a:srgbClr val="007FA3"/>
                </a:solidFill>
              </a:rPr>
            </a:br>
            <a:r>
              <a:rPr lang="en-US"/>
              <a:t>A personal quality that is expressed through what you think, </a:t>
            </a:r>
            <a:br>
              <a:rPr lang="en-US"/>
            </a:br>
            <a:r>
              <a:rPr lang="en-US"/>
              <a:t>do and feel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4B1CBAF-D2DC-C24C-AF8A-961837F16827}"/>
              </a:ext>
            </a:extLst>
          </p:cNvPr>
          <p:cNvGrpSpPr/>
          <p:nvPr/>
        </p:nvGrpSpPr>
        <p:grpSpPr>
          <a:xfrm>
            <a:off x="1439020" y="2314800"/>
            <a:ext cx="9228699" cy="1453468"/>
            <a:chOff x="1439020" y="1778662"/>
            <a:chExt cx="9228699" cy="1453468"/>
          </a:xfrm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3DF4123C-4BFB-E84E-A001-1B3C186E8E0A}"/>
                </a:ext>
              </a:extLst>
            </p:cNvPr>
            <p:cNvSpPr/>
            <p:nvPr/>
          </p:nvSpPr>
          <p:spPr>
            <a:xfrm>
              <a:off x="9214252" y="1778663"/>
              <a:ext cx="1453467" cy="1453467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007FA3"/>
            </a:solidFill>
            <a:ln w="19050">
              <a:solidFill>
                <a:srgbClr val="007FA3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0" vert="horz" wrap="none" lIns="337739" tIns="337739" rIns="337739" bIns="337739" numCol="1" spcCol="1270" anchor="ctr" anchorCtr="0">
              <a:noAutofit/>
            </a:bodyPr>
            <a:lstStyle/>
            <a:p>
              <a:pPr algn="ctr" defTabSz="10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50">
                <a:solidFill>
                  <a:srgbClr val="FFFFFF"/>
                </a:solidFill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1F4F15B-50E1-B148-94AB-C3AA58F75AD3}"/>
                </a:ext>
              </a:extLst>
            </p:cNvPr>
            <p:cNvGrpSpPr/>
            <p:nvPr/>
          </p:nvGrpSpPr>
          <p:grpSpPr>
            <a:xfrm>
              <a:off x="9578131" y="2076528"/>
              <a:ext cx="725711" cy="850327"/>
              <a:chOff x="9467522" y="2319698"/>
              <a:chExt cx="725711" cy="850327"/>
            </a:xfrm>
          </p:grpSpPr>
          <p:sp>
            <p:nvSpPr>
              <p:cNvPr id="43" name="Freeform 41">
                <a:extLst>
                  <a:ext uri="{FF2B5EF4-FFF2-40B4-BE49-F238E27FC236}">
                    <a16:creationId xmlns:a16="http://schemas.microsoft.com/office/drawing/2014/main" id="{D7CE63FC-DC80-AE41-B1B7-0E7404F7DA3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467522" y="2319698"/>
                <a:ext cx="725711" cy="850327"/>
              </a:xfrm>
              <a:custGeom>
                <a:avLst/>
                <a:gdLst>
                  <a:gd name="T0" fmla="*/ 407 w 419"/>
                  <a:gd name="T1" fmla="*/ 250 h 491"/>
                  <a:gd name="T2" fmla="*/ 372 w 419"/>
                  <a:gd name="T3" fmla="*/ 188 h 491"/>
                  <a:gd name="T4" fmla="*/ 374 w 419"/>
                  <a:gd name="T5" fmla="*/ 183 h 491"/>
                  <a:gd name="T6" fmla="*/ 379 w 419"/>
                  <a:gd name="T7" fmla="*/ 158 h 491"/>
                  <a:gd name="T8" fmla="*/ 374 w 419"/>
                  <a:gd name="T9" fmla="*/ 118 h 491"/>
                  <a:gd name="T10" fmla="*/ 338 w 419"/>
                  <a:gd name="T11" fmla="*/ 55 h 491"/>
                  <a:gd name="T12" fmla="*/ 193 w 419"/>
                  <a:gd name="T13" fmla="*/ 0 h 491"/>
                  <a:gd name="T14" fmla="*/ 0 w 419"/>
                  <a:gd name="T15" fmla="*/ 167 h 491"/>
                  <a:gd name="T16" fmla="*/ 61 w 419"/>
                  <a:gd name="T17" fmla="*/ 288 h 491"/>
                  <a:gd name="T18" fmla="*/ 80 w 419"/>
                  <a:gd name="T19" fmla="*/ 310 h 491"/>
                  <a:gd name="T20" fmla="*/ 72 w 419"/>
                  <a:gd name="T21" fmla="*/ 454 h 491"/>
                  <a:gd name="T22" fmla="*/ 74 w 419"/>
                  <a:gd name="T23" fmla="*/ 460 h 491"/>
                  <a:gd name="T24" fmla="*/ 197 w 419"/>
                  <a:gd name="T25" fmla="*/ 491 h 491"/>
                  <a:gd name="T26" fmla="*/ 256 w 419"/>
                  <a:gd name="T27" fmla="*/ 484 h 491"/>
                  <a:gd name="T28" fmla="*/ 259 w 419"/>
                  <a:gd name="T29" fmla="*/ 480 h 491"/>
                  <a:gd name="T30" fmla="*/ 262 w 419"/>
                  <a:gd name="T31" fmla="*/ 396 h 491"/>
                  <a:gd name="T32" fmla="*/ 345 w 419"/>
                  <a:gd name="T33" fmla="*/ 413 h 491"/>
                  <a:gd name="T34" fmla="*/ 347 w 419"/>
                  <a:gd name="T35" fmla="*/ 413 h 491"/>
                  <a:gd name="T36" fmla="*/ 378 w 419"/>
                  <a:gd name="T37" fmla="*/ 391 h 491"/>
                  <a:gd name="T38" fmla="*/ 379 w 419"/>
                  <a:gd name="T39" fmla="*/ 364 h 491"/>
                  <a:gd name="T40" fmla="*/ 378 w 419"/>
                  <a:gd name="T41" fmla="*/ 360 h 491"/>
                  <a:gd name="T42" fmla="*/ 384 w 419"/>
                  <a:gd name="T43" fmla="*/ 348 h 491"/>
                  <a:gd name="T44" fmla="*/ 388 w 419"/>
                  <a:gd name="T45" fmla="*/ 339 h 491"/>
                  <a:gd name="T46" fmla="*/ 386 w 419"/>
                  <a:gd name="T47" fmla="*/ 330 h 491"/>
                  <a:gd name="T48" fmla="*/ 394 w 419"/>
                  <a:gd name="T49" fmla="*/ 319 h 491"/>
                  <a:gd name="T50" fmla="*/ 390 w 419"/>
                  <a:gd name="T51" fmla="*/ 305 h 491"/>
                  <a:gd name="T52" fmla="*/ 390 w 419"/>
                  <a:gd name="T53" fmla="*/ 304 h 491"/>
                  <a:gd name="T54" fmla="*/ 390 w 419"/>
                  <a:gd name="T55" fmla="*/ 294 h 491"/>
                  <a:gd name="T56" fmla="*/ 409 w 419"/>
                  <a:gd name="T57" fmla="*/ 289 h 491"/>
                  <a:gd name="T58" fmla="*/ 419 w 419"/>
                  <a:gd name="T59" fmla="*/ 272 h 491"/>
                  <a:gd name="T60" fmla="*/ 407 w 419"/>
                  <a:gd name="T61" fmla="*/ 250 h 491"/>
                  <a:gd name="T62" fmla="*/ 405 w 419"/>
                  <a:gd name="T63" fmla="*/ 281 h 491"/>
                  <a:gd name="T64" fmla="*/ 385 w 419"/>
                  <a:gd name="T65" fmla="*/ 286 h 491"/>
                  <a:gd name="T66" fmla="*/ 381 w 419"/>
                  <a:gd name="T67" fmla="*/ 290 h 491"/>
                  <a:gd name="T68" fmla="*/ 380 w 419"/>
                  <a:gd name="T69" fmla="*/ 307 h 491"/>
                  <a:gd name="T70" fmla="*/ 382 w 419"/>
                  <a:gd name="T71" fmla="*/ 310 h 491"/>
                  <a:gd name="T72" fmla="*/ 384 w 419"/>
                  <a:gd name="T73" fmla="*/ 317 h 491"/>
                  <a:gd name="T74" fmla="*/ 377 w 419"/>
                  <a:gd name="T75" fmla="*/ 325 h 491"/>
                  <a:gd name="T76" fmla="*/ 376 w 419"/>
                  <a:gd name="T77" fmla="*/ 331 h 491"/>
                  <a:gd name="T78" fmla="*/ 378 w 419"/>
                  <a:gd name="T79" fmla="*/ 338 h 491"/>
                  <a:gd name="T80" fmla="*/ 375 w 419"/>
                  <a:gd name="T81" fmla="*/ 344 h 491"/>
                  <a:gd name="T82" fmla="*/ 369 w 419"/>
                  <a:gd name="T83" fmla="*/ 357 h 491"/>
                  <a:gd name="T84" fmla="*/ 369 w 419"/>
                  <a:gd name="T85" fmla="*/ 365 h 491"/>
                  <a:gd name="T86" fmla="*/ 369 w 419"/>
                  <a:gd name="T87" fmla="*/ 389 h 491"/>
                  <a:gd name="T88" fmla="*/ 347 w 419"/>
                  <a:gd name="T89" fmla="*/ 404 h 491"/>
                  <a:gd name="T90" fmla="*/ 345 w 419"/>
                  <a:gd name="T91" fmla="*/ 404 h 491"/>
                  <a:gd name="T92" fmla="*/ 261 w 419"/>
                  <a:gd name="T93" fmla="*/ 386 h 491"/>
                  <a:gd name="T94" fmla="*/ 256 w 419"/>
                  <a:gd name="T95" fmla="*/ 387 h 491"/>
                  <a:gd name="T96" fmla="*/ 250 w 419"/>
                  <a:gd name="T97" fmla="*/ 476 h 491"/>
                  <a:gd name="T98" fmla="*/ 83 w 419"/>
                  <a:gd name="T99" fmla="*/ 454 h 491"/>
                  <a:gd name="T100" fmla="*/ 89 w 419"/>
                  <a:gd name="T101" fmla="*/ 307 h 491"/>
                  <a:gd name="T102" fmla="*/ 68 w 419"/>
                  <a:gd name="T103" fmla="*/ 282 h 491"/>
                  <a:gd name="T104" fmla="*/ 9 w 419"/>
                  <a:gd name="T105" fmla="*/ 167 h 491"/>
                  <a:gd name="T106" fmla="*/ 47 w 419"/>
                  <a:gd name="T107" fmla="*/ 56 h 491"/>
                  <a:gd name="T108" fmla="*/ 193 w 419"/>
                  <a:gd name="T109" fmla="*/ 9 h 491"/>
                  <a:gd name="T110" fmla="*/ 331 w 419"/>
                  <a:gd name="T111" fmla="*/ 61 h 491"/>
                  <a:gd name="T112" fmla="*/ 365 w 419"/>
                  <a:gd name="T113" fmla="*/ 120 h 491"/>
                  <a:gd name="T114" fmla="*/ 370 w 419"/>
                  <a:gd name="T115" fmla="*/ 158 h 491"/>
                  <a:gd name="T116" fmla="*/ 365 w 419"/>
                  <a:gd name="T117" fmla="*/ 180 h 491"/>
                  <a:gd name="T118" fmla="*/ 363 w 419"/>
                  <a:gd name="T119" fmla="*/ 189 h 491"/>
                  <a:gd name="T120" fmla="*/ 399 w 419"/>
                  <a:gd name="T121" fmla="*/ 255 h 491"/>
                  <a:gd name="T122" fmla="*/ 409 w 419"/>
                  <a:gd name="T123" fmla="*/ 273 h 491"/>
                  <a:gd name="T124" fmla="*/ 405 w 419"/>
                  <a:gd name="T125" fmla="*/ 281 h 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19" h="491">
                    <a:moveTo>
                      <a:pt x="407" y="250"/>
                    </a:moveTo>
                    <a:cubicBezTo>
                      <a:pt x="395" y="232"/>
                      <a:pt x="374" y="197"/>
                      <a:pt x="372" y="188"/>
                    </a:cubicBezTo>
                    <a:cubicBezTo>
                      <a:pt x="373" y="187"/>
                      <a:pt x="373" y="185"/>
                      <a:pt x="374" y="183"/>
                    </a:cubicBezTo>
                    <a:cubicBezTo>
                      <a:pt x="376" y="176"/>
                      <a:pt x="379" y="166"/>
                      <a:pt x="379" y="158"/>
                    </a:cubicBezTo>
                    <a:cubicBezTo>
                      <a:pt x="379" y="146"/>
                      <a:pt x="377" y="129"/>
                      <a:pt x="374" y="118"/>
                    </a:cubicBezTo>
                    <a:cubicBezTo>
                      <a:pt x="373" y="112"/>
                      <a:pt x="364" y="83"/>
                      <a:pt x="338" y="55"/>
                    </a:cubicBezTo>
                    <a:cubicBezTo>
                      <a:pt x="303" y="18"/>
                      <a:pt x="255" y="0"/>
                      <a:pt x="193" y="0"/>
                    </a:cubicBezTo>
                    <a:cubicBezTo>
                      <a:pt x="65" y="0"/>
                      <a:pt x="0" y="56"/>
                      <a:pt x="0" y="167"/>
                    </a:cubicBezTo>
                    <a:cubicBezTo>
                      <a:pt x="0" y="231"/>
                      <a:pt x="37" y="266"/>
                      <a:pt x="61" y="288"/>
                    </a:cubicBezTo>
                    <a:cubicBezTo>
                      <a:pt x="70" y="297"/>
                      <a:pt x="78" y="304"/>
                      <a:pt x="80" y="310"/>
                    </a:cubicBezTo>
                    <a:cubicBezTo>
                      <a:pt x="97" y="376"/>
                      <a:pt x="82" y="429"/>
                      <a:pt x="72" y="454"/>
                    </a:cubicBezTo>
                    <a:cubicBezTo>
                      <a:pt x="71" y="456"/>
                      <a:pt x="72" y="459"/>
                      <a:pt x="74" y="460"/>
                    </a:cubicBezTo>
                    <a:cubicBezTo>
                      <a:pt x="112" y="480"/>
                      <a:pt x="154" y="491"/>
                      <a:pt x="197" y="491"/>
                    </a:cubicBezTo>
                    <a:cubicBezTo>
                      <a:pt x="217" y="491"/>
                      <a:pt x="236" y="489"/>
                      <a:pt x="256" y="484"/>
                    </a:cubicBezTo>
                    <a:cubicBezTo>
                      <a:pt x="258" y="484"/>
                      <a:pt x="259" y="482"/>
                      <a:pt x="259" y="480"/>
                    </a:cubicBezTo>
                    <a:cubicBezTo>
                      <a:pt x="259" y="438"/>
                      <a:pt x="260" y="406"/>
                      <a:pt x="262" y="396"/>
                    </a:cubicBezTo>
                    <a:cubicBezTo>
                      <a:pt x="280" y="401"/>
                      <a:pt x="335" y="413"/>
                      <a:pt x="345" y="413"/>
                    </a:cubicBezTo>
                    <a:cubicBezTo>
                      <a:pt x="346" y="413"/>
                      <a:pt x="347" y="413"/>
                      <a:pt x="347" y="413"/>
                    </a:cubicBezTo>
                    <a:cubicBezTo>
                      <a:pt x="355" y="413"/>
                      <a:pt x="374" y="413"/>
                      <a:pt x="378" y="391"/>
                    </a:cubicBezTo>
                    <a:cubicBezTo>
                      <a:pt x="381" y="380"/>
                      <a:pt x="380" y="370"/>
                      <a:pt x="379" y="364"/>
                    </a:cubicBezTo>
                    <a:cubicBezTo>
                      <a:pt x="379" y="362"/>
                      <a:pt x="378" y="360"/>
                      <a:pt x="378" y="360"/>
                    </a:cubicBezTo>
                    <a:cubicBezTo>
                      <a:pt x="379" y="356"/>
                      <a:pt x="382" y="352"/>
                      <a:pt x="384" y="348"/>
                    </a:cubicBezTo>
                    <a:cubicBezTo>
                      <a:pt x="386" y="344"/>
                      <a:pt x="387" y="342"/>
                      <a:pt x="388" y="339"/>
                    </a:cubicBezTo>
                    <a:cubicBezTo>
                      <a:pt x="388" y="337"/>
                      <a:pt x="387" y="333"/>
                      <a:pt x="386" y="330"/>
                    </a:cubicBezTo>
                    <a:cubicBezTo>
                      <a:pt x="389" y="327"/>
                      <a:pt x="393" y="323"/>
                      <a:pt x="394" y="319"/>
                    </a:cubicBezTo>
                    <a:cubicBezTo>
                      <a:pt x="394" y="315"/>
                      <a:pt x="392" y="310"/>
                      <a:pt x="390" y="305"/>
                    </a:cubicBezTo>
                    <a:cubicBezTo>
                      <a:pt x="390" y="305"/>
                      <a:pt x="390" y="305"/>
                      <a:pt x="390" y="304"/>
                    </a:cubicBezTo>
                    <a:cubicBezTo>
                      <a:pt x="390" y="303"/>
                      <a:pt x="390" y="299"/>
                      <a:pt x="390" y="294"/>
                    </a:cubicBezTo>
                    <a:cubicBezTo>
                      <a:pt x="396" y="293"/>
                      <a:pt x="406" y="291"/>
                      <a:pt x="409" y="289"/>
                    </a:cubicBezTo>
                    <a:cubicBezTo>
                      <a:pt x="415" y="286"/>
                      <a:pt x="419" y="277"/>
                      <a:pt x="419" y="272"/>
                    </a:cubicBezTo>
                    <a:cubicBezTo>
                      <a:pt x="419" y="270"/>
                      <a:pt x="418" y="270"/>
                      <a:pt x="407" y="250"/>
                    </a:cubicBezTo>
                    <a:close/>
                    <a:moveTo>
                      <a:pt x="405" y="281"/>
                    </a:moveTo>
                    <a:cubicBezTo>
                      <a:pt x="403" y="282"/>
                      <a:pt x="393" y="284"/>
                      <a:pt x="385" y="286"/>
                    </a:cubicBezTo>
                    <a:cubicBezTo>
                      <a:pt x="383" y="286"/>
                      <a:pt x="381" y="288"/>
                      <a:pt x="381" y="290"/>
                    </a:cubicBezTo>
                    <a:cubicBezTo>
                      <a:pt x="380" y="305"/>
                      <a:pt x="380" y="306"/>
                      <a:pt x="380" y="307"/>
                    </a:cubicBezTo>
                    <a:cubicBezTo>
                      <a:pt x="381" y="308"/>
                      <a:pt x="381" y="308"/>
                      <a:pt x="382" y="310"/>
                    </a:cubicBezTo>
                    <a:cubicBezTo>
                      <a:pt x="384" y="314"/>
                      <a:pt x="385" y="316"/>
                      <a:pt x="384" y="317"/>
                    </a:cubicBezTo>
                    <a:cubicBezTo>
                      <a:pt x="384" y="319"/>
                      <a:pt x="381" y="322"/>
                      <a:pt x="377" y="325"/>
                    </a:cubicBezTo>
                    <a:cubicBezTo>
                      <a:pt x="375" y="326"/>
                      <a:pt x="375" y="329"/>
                      <a:pt x="376" y="331"/>
                    </a:cubicBezTo>
                    <a:cubicBezTo>
                      <a:pt x="377" y="334"/>
                      <a:pt x="378" y="337"/>
                      <a:pt x="378" y="338"/>
                    </a:cubicBezTo>
                    <a:cubicBezTo>
                      <a:pt x="378" y="339"/>
                      <a:pt x="377" y="342"/>
                      <a:pt x="375" y="344"/>
                    </a:cubicBezTo>
                    <a:cubicBezTo>
                      <a:pt x="373" y="348"/>
                      <a:pt x="371" y="353"/>
                      <a:pt x="369" y="357"/>
                    </a:cubicBezTo>
                    <a:cubicBezTo>
                      <a:pt x="369" y="359"/>
                      <a:pt x="369" y="362"/>
                      <a:pt x="369" y="365"/>
                    </a:cubicBezTo>
                    <a:cubicBezTo>
                      <a:pt x="370" y="371"/>
                      <a:pt x="371" y="379"/>
                      <a:pt x="369" y="389"/>
                    </a:cubicBezTo>
                    <a:cubicBezTo>
                      <a:pt x="366" y="401"/>
                      <a:pt x="359" y="404"/>
                      <a:pt x="347" y="404"/>
                    </a:cubicBezTo>
                    <a:cubicBezTo>
                      <a:pt x="347" y="404"/>
                      <a:pt x="346" y="404"/>
                      <a:pt x="345" y="404"/>
                    </a:cubicBezTo>
                    <a:cubicBezTo>
                      <a:pt x="335" y="403"/>
                      <a:pt x="271" y="389"/>
                      <a:pt x="261" y="386"/>
                    </a:cubicBezTo>
                    <a:cubicBezTo>
                      <a:pt x="259" y="386"/>
                      <a:pt x="257" y="386"/>
                      <a:pt x="256" y="387"/>
                    </a:cubicBezTo>
                    <a:cubicBezTo>
                      <a:pt x="250" y="394"/>
                      <a:pt x="249" y="449"/>
                      <a:pt x="250" y="476"/>
                    </a:cubicBezTo>
                    <a:cubicBezTo>
                      <a:pt x="193" y="488"/>
                      <a:pt x="133" y="480"/>
                      <a:pt x="83" y="454"/>
                    </a:cubicBezTo>
                    <a:cubicBezTo>
                      <a:pt x="93" y="426"/>
                      <a:pt x="105" y="373"/>
                      <a:pt x="89" y="307"/>
                    </a:cubicBezTo>
                    <a:cubicBezTo>
                      <a:pt x="87" y="299"/>
                      <a:pt x="79" y="292"/>
                      <a:pt x="68" y="282"/>
                    </a:cubicBezTo>
                    <a:cubicBezTo>
                      <a:pt x="44" y="260"/>
                      <a:pt x="9" y="227"/>
                      <a:pt x="9" y="167"/>
                    </a:cubicBezTo>
                    <a:cubicBezTo>
                      <a:pt x="9" y="119"/>
                      <a:pt x="22" y="82"/>
                      <a:pt x="47" y="56"/>
                    </a:cubicBezTo>
                    <a:cubicBezTo>
                      <a:pt x="77" y="25"/>
                      <a:pt x="127" y="9"/>
                      <a:pt x="193" y="9"/>
                    </a:cubicBezTo>
                    <a:cubicBezTo>
                      <a:pt x="252" y="9"/>
                      <a:pt x="298" y="27"/>
                      <a:pt x="331" y="61"/>
                    </a:cubicBezTo>
                    <a:cubicBezTo>
                      <a:pt x="357" y="88"/>
                      <a:pt x="364" y="117"/>
                      <a:pt x="365" y="120"/>
                    </a:cubicBezTo>
                    <a:cubicBezTo>
                      <a:pt x="367" y="130"/>
                      <a:pt x="370" y="147"/>
                      <a:pt x="370" y="158"/>
                    </a:cubicBezTo>
                    <a:cubicBezTo>
                      <a:pt x="370" y="165"/>
                      <a:pt x="367" y="174"/>
                      <a:pt x="365" y="180"/>
                    </a:cubicBezTo>
                    <a:cubicBezTo>
                      <a:pt x="363" y="185"/>
                      <a:pt x="363" y="187"/>
                      <a:pt x="363" y="189"/>
                    </a:cubicBezTo>
                    <a:cubicBezTo>
                      <a:pt x="364" y="198"/>
                      <a:pt x="380" y="224"/>
                      <a:pt x="399" y="255"/>
                    </a:cubicBezTo>
                    <a:cubicBezTo>
                      <a:pt x="403" y="263"/>
                      <a:pt x="408" y="271"/>
                      <a:pt x="409" y="273"/>
                    </a:cubicBezTo>
                    <a:cubicBezTo>
                      <a:pt x="409" y="275"/>
                      <a:pt x="406" y="280"/>
                      <a:pt x="405" y="281"/>
                    </a:cubicBezTo>
                    <a:close/>
                  </a:path>
                </a:pathLst>
              </a:custGeom>
              <a:solidFill>
                <a:srgbClr val="348A91"/>
              </a:solidFill>
              <a:ln w="9525">
                <a:solidFill>
                  <a:schemeClr val="bg1"/>
                </a:solidFill>
              </a:ln>
            </p:spPr>
            <p:txBody>
              <a:bodyPr vert="horz" wrap="square" lIns="102870" tIns="51435" rIns="102870" bIns="5143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888"/>
              </a:p>
            </p:txBody>
          </p:sp>
          <p:sp>
            <p:nvSpPr>
              <p:cNvPr id="44" name="Freeform 89">
                <a:extLst>
                  <a:ext uri="{FF2B5EF4-FFF2-40B4-BE49-F238E27FC236}">
                    <a16:creationId xmlns:a16="http://schemas.microsoft.com/office/drawing/2014/main" id="{77010EFD-3F13-8A4A-857B-5B7C550C40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639201" y="2495486"/>
                <a:ext cx="382352" cy="388654"/>
              </a:xfrm>
              <a:custGeom>
                <a:avLst/>
                <a:gdLst>
                  <a:gd name="T0" fmla="*/ 482 w 580"/>
                  <a:gd name="T1" fmla="*/ 395 h 589"/>
                  <a:gd name="T2" fmla="*/ 399 w 580"/>
                  <a:gd name="T3" fmla="*/ 442 h 589"/>
                  <a:gd name="T4" fmla="*/ 186 w 580"/>
                  <a:gd name="T5" fmla="*/ 333 h 589"/>
                  <a:gd name="T6" fmla="*/ 194 w 580"/>
                  <a:gd name="T7" fmla="*/ 295 h 589"/>
                  <a:gd name="T8" fmla="*/ 186 w 580"/>
                  <a:gd name="T9" fmla="*/ 257 h 589"/>
                  <a:gd name="T10" fmla="*/ 399 w 580"/>
                  <a:gd name="T11" fmla="*/ 147 h 589"/>
                  <a:gd name="T12" fmla="*/ 482 w 580"/>
                  <a:gd name="T13" fmla="*/ 194 h 589"/>
                  <a:gd name="T14" fmla="*/ 580 w 580"/>
                  <a:gd name="T15" fmla="*/ 97 h 589"/>
                  <a:gd name="T16" fmla="*/ 482 w 580"/>
                  <a:gd name="T17" fmla="*/ 0 h 589"/>
                  <a:gd name="T18" fmla="*/ 385 w 580"/>
                  <a:gd name="T19" fmla="*/ 97 h 589"/>
                  <a:gd name="T20" fmla="*/ 393 w 580"/>
                  <a:gd name="T21" fmla="*/ 135 h 589"/>
                  <a:gd name="T22" fmla="*/ 180 w 580"/>
                  <a:gd name="T23" fmla="*/ 244 h 589"/>
                  <a:gd name="T24" fmla="*/ 97 w 580"/>
                  <a:gd name="T25" fmla="*/ 197 h 589"/>
                  <a:gd name="T26" fmla="*/ 0 w 580"/>
                  <a:gd name="T27" fmla="*/ 295 h 589"/>
                  <a:gd name="T28" fmla="*/ 97 w 580"/>
                  <a:gd name="T29" fmla="*/ 392 h 589"/>
                  <a:gd name="T30" fmla="*/ 180 w 580"/>
                  <a:gd name="T31" fmla="*/ 345 h 589"/>
                  <a:gd name="T32" fmla="*/ 393 w 580"/>
                  <a:gd name="T33" fmla="*/ 454 h 589"/>
                  <a:gd name="T34" fmla="*/ 385 w 580"/>
                  <a:gd name="T35" fmla="*/ 492 h 589"/>
                  <a:gd name="T36" fmla="*/ 482 w 580"/>
                  <a:gd name="T37" fmla="*/ 589 h 589"/>
                  <a:gd name="T38" fmla="*/ 580 w 580"/>
                  <a:gd name="T39" fmla="*/ 492 h 589"/>
                  <a:gd name="T40" fmla="*/ 482 w 580"/>
                  <a:gd name="T41" fmla="*/ 395 h 589"/>
                  <a:gd name="T42" fmla="*/ 482 w 580"/>
                  <a:gd name="T43" fmla="*/ 14 h 589"/>
                  <a:gd name="T44" fmla="*/ 566 w 580"/>
                  <a:gd name="T45" fmla="*/ 97 h 589"/>
                  <a:gd name="T46" fmla="*/ 482 w 580"/>
                  <a:gd name="T47" fmla="*/ 180 h 589"/>
                  <a:gd name="T48" fmla="*/ 399 w 580"/>
                  <a:gd name="T49" fmla="*/ 97 h 589"/>
                  <a:gd name="T50" fmla="*/ 482 w 580"/>
                  <a:gd name="T51" fmla="*/ 14 h 589"/>
                  <a:gd name="T52" fmla="*/ 97 w 580"/>
                  <a:gd name="T53" fmla="*/ 378 h 589"/>
                  <a:gd name="T54" fmla="*/ 14 w 580"/>
                  <a:gd name="T55" fmla="*/ 295 h 589"/>
                  <a:gd name="T56" fmla="*/ 97 w 580"/>
                  <a:gd name="T57" fmla="*/ 211 h 589"/>
                  <a:gd name="T58" fmla="*/ 180 w 580"/>
                  <a:gd name="T59" fmla="*/ 295 h 589"/>
                  <a:gd name="T60" fmla="*/ 97 w 580"/>
                  <a:gd name="T61" fmla="*/ 378 h 589"/>
                  <a:gd name="T62" fmla="*/ 482 w 580"/>
                  <a:gd name="T63" fmla="*/ 575 h 589"/>
                  <a:gd name="T64" fmla="*/ 399 w 580"/>
                  <a:gd name="T65" fmla="*/ 492 h 589"/>
                  <a:gd name="T66" fmla="*/ 482 w 580"/>
                  <a:gd name="T67" fmla="*/ 409 h 589"/>
                  <a:gd name="T68" fmla="*/ 566 w 580"/>
                  <a:gd name="T69" fmla="*/ 492 h 589"/>
                  <a:gd name="T70" fmla="*/ 482 w 580"/>
                  <a:gd name="T71" fmla="*/ 575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80" h="589">
                    <a:moveTo>
                      <a:pt x="482" y="395"/>
                    </a:moveTo>
                    <a:cubicBezTo>
                      <a:pt x="447" y="395"/>
                      <a:pt x="416" y="414"/>
                      <a:pt x="399" y="442"/>
                    </a:cubicBezTo>
                    <a:cubicBezTo>
                      <a:pt x="186" y="333"/>
                      <a:pt x="186" y="333"/>
                      <a:pt x="186" y="333"/>
                    </a:cubicBezTo>
                    <a:cubicBezTo>
                      <a:pt x="191" y="321"/>
                      <a:pt x="194" y="308"/>
                      <a:pt x="194" y="295"/>
                    </a:cubicBezTo>
                    <a:cubicBezTo>
                      <a:pt x="194" y="281"/>
                      <a:pt x="191" y="268"/>
                      <a:pt x="186" y="257"/>
                    </a:cubicBezTo>
                    <a:cubicBezTo>
                      <a:pt x="399" y="147"/>
                      <a:pt x="399" y="147"/>
                      <a:pt x="399" y="147"/>
                    </a:cubicBezTo>
                    <a:cubicBezTo>
                      <a:pt x="416" y="175"/>
                      <a:pt x="447" y="194"/>
                      <a:pt x="482" y="194"/>
                    </a:cubicBezTo>
                    <a:cubicBezTo>
                      <a:pt x="536" y="194"/>
                      <a:pt x="580" y="150"/>
                      <a:pt x="580" y="97"/>
                    </a:cubicBezTo>
                    <a:cubicBezTo>
                      <a:pt x="580" y="43"/>
                      <a:pt x="536" y="0"/>
                      <a:pt x="482" y="0"/>
                    </a:cubicBezTo>
                    <a:cubicBezTo>
                      <a:pt x="429" y="0"/>
                      <a:pt x="385" y="43"/>
                      <a:pt x="385" y="97"/>
                    </a:cubicBezTo>
                    <a:cubicBezTo>
                      <a:pt x="385" y="110"/>
                      <a:pt x="388" y="123"/>
                      <a:pt x="393" y="135"/>
                    </a:cubicBezTo>
                    <a:cubicBezTo>
                      <a:pt x="180" y="244"/>
                      <a:pt x="180" y="244"/>
                      <a:pt x="180" y="244"/>
                    </a:cubicBezTo>
                    <a:cubicBezTo>
                      <a:pt x="163" y="216"/>
                      <a:pt x="132" y="197"/>
                      <a:pt x="97" y="197"/>
                    </a:cubicBezTo>
                    <a:cubicBezTo>
                      <a:pt x="43" y="197"/>
                      <a:pt x="0" y="241"/>
                      <a:pt x="0" y="295"/>
                    </a:cubicBezTo>
                    <a:cubicBezTo>
                      <a:pt x="0" y="348"/>
                      <a:pt x="43" y="392"/>
                      <a:pt x="97" y="392"/>
                    </a:cubicBezTo>
                    <a:cubicBezTo>
                      <a:pt x="132" y="392"/>
                      <a:pt x="163" y="373"/>
                      <a:pt x="180" y="345"/>
                    </a:cubicBezTo>
                    <a:cubicBezTo>
                      <a:pt x="393" y="454"/>
                      <a:pt x="393" y="454"/>
                      <a:pt x="393" y="454"/>
                    </a:cubicBezTo>
                    <a:cubicBezTo>
                      <a:pt x="388" y="466"/>
                      <a:pt x="385" y="479"/>
                      <a:pt x="385" y="492"/>
                    </a:cubicBezTo>
                    <a:cubicBezTo>
                      <a:pt x="385" y="546"/>
                      <a:pt x="429" y="589"/>
                      <a:pt x="482" y="589"/>
                    </a:cubicBezTo>
                    <a:cubicBezTo>
                      <a:pt x="536" y="589"/>
                      <a:pt x="580" y="546"/>
                      <a:pt x="580" y="492"/>
                    </a:cubicBezTo>
                    <a:cubicBezTo>
                      <a:pt x="580" y="439"/>
                      <a:pt x="536" y="395"/>
                      <a:pt x="482" y="395"/>
                    </a:cubicBezTo>
                    <a:close/>
                    <a:moveTo>
                      <a:pt x="482" y="14"/>
                    </a:moveTo>
                    <a:cubicBezTo>
                      <a:pt x="528" y="14"/>
                      <a:pt x="566" y="51"/>
                      <a:pt x="566" y="97"/>
                    </a:cubicBezTo>
                    <a:cubicBezTo>
                      <a:pt x="566" y="143"/>
                      <a:pt x="528" y="180"/>
                      <a:pt x="482" y="180"/>
                    </a:cubicBezTo>
                    <a:cubicBezTo>
                      <a:pt x="436" y="180"/>
                      <a:pt x="399" y="143"/>
                      <a:pt x="399" y="97"/>
                    </a:cubicBezTo>
                    <a:cubicBezTo>
                      <a:pt x="399" y="51"/>
                      <a:pt x="436" y="14"/>
                      <a:pt x="482" y="14"/>
                    </a:cubicBezTo>
                    <a:close/>
                    <a:moveTo>
                      <a:pt x="97" y="378"/>
                    </a:moveTo>
                    <a:cubicBezTo>
                      <a:pt x="51" y="378"/>
                      <a:pt x="14" y="341"/>
                      <a:pt x="14" y="295"/>
                    </a:cubicBezTo>
                    <a:cubicBezTo>
                      <a:pt x="14" y="249"/>
                      <a:pt x="51" y="211"/>
                      <a:pt x="97" y="211"/>
                    </a:cubicBezTo>
                    <a:cubicBezTo>
                      <a:pt x="143" y="211"/>
                      <a:pt x="180" y="249"/>
                      <a:pt x="180" y="295"/>
                    </a:cubicBezTo>
                    <a:cubicBezTo>
                      <a:pt x="180" y="341"/>
                      <a:pt x="143" y="378"/>
                      <a:pt x="97" y="378"/>
                    </a:cubicBezTo>
                    <a:close/>
                    <a:moveTo>
                      <a:pt x="482" y="575"/>
                    </a:moveTo>
                    <a:cubicBezTo>
                      <a:pt x="436" y="575"/>
                      <a:pt x="399" y="538"/>
                      <a:pt x="399" y="492"/>
                    </a:cubicBezTo>
                    <a:cubicBezTo>
                      <a:pt x="399" y="446"/>
                      <a:pt x="436" y="409"/>
                      <a:pt x="482" y="409"/>
                    </a:cubicBezTo>
                    <a:cubicBezTo>
                      <a:pt x="528" y="409"/>
                      <a:pt x="566" y="446"/>
                      <a:pt x="566" y="492"/>
                    </a:cubicBezTo>
                    <a:cubicBezTo>
                      <a:pt x="566" y="538"/>
                      <a:pt x="528" y="575"/>
                      <a:pt x="482" y="575"/>
                    </a:cubicBezTo>
                    <a:close/>
                  </a:path>
                </a:pathLst>
              </a:custGeom>
              <a:noFill/>
              <a:ln w="9525">
                <a:solidFill>
                  <a:schemeClr val="bg1"/>
                </a:solidFill>
              </a:ln>
            </p:spPr>
            <p:txBody>
              <a:bodyPr vert="horz" wrap="square" lIns="102870" tIns="51435" rIns="102870" bIns="5143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888"/>
              </a:p>
            </p:txBody>
          </p:sp>
        </p:grp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CF576D4E-2660-9444-A334-2655BB21688A}"/>
                </a:ext>
              </a:extLst>
            </p:cNvPr>
            <p:cNvSpPr/>
            <p:nvPr/>
          </p:nvSpPr>
          <p:spPr>
            <a:xfrm>
              <a:off x="5353342" y="1778662"/>
              <a:ext cx="1453468" cy="1453468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09A1BA"/>
            </a:solidFill>
            <a:ln w="19050">
              <a:solidFill>
                <a:srgbClr val="348A9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0" vert="horz" wrap="none" lIns="337739" tIns="337739" rIns="337739" bIns="337739" numCol="1" spcCol="1270" anchor="ctr" anchorCtr="0">
              <a:noAutofit/>
            </a:bodyPr>
            <a:lstStyle/>
            <a:p>
              <a:pPr algn="ctr" defTabSz="10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50">
                <a:solidFill>
                  <a:srgbClr val="FFFFFF"/>
                </a:solidFill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2E66FA92-CCE6-5D48-A162-28FA4762A7CA}"/>
                </a:ext>
              </a:extLst>
            </p:cNvPr>
            <p:cNvSpPr/>
            <p:nvPr/>
          </p:nvSpPr>
          <p:spPr>
            <a:xfrm>
              <a:off x="1439020" y="1792183"/>
              <a:ext cx="1426426" cy="1426426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1590CE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0" vert="horz" wrap="none" lIns="337739" tIns="337739" rIns="337739" bIns="337739" numCol="1" spcCol="1270" anchor="ctr" anchorCtr="0">
              <a:noAutofit/>
            </a:bodyPr>
            <a:lstStyle/>
            <a:p>
              <a:pPr algn="ctr" defTabSz="10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50">
                <a:solidFill>
                  <a:srgbClr val="FFFFFF"/>
                </a:solidFill>
              </a:endParaRPr>
            </a:p>
          </p:txBody>
        </p:sp>
        <p:sp>
          <p:nvSpPr>
            <p:cNvPr id="34" name="Freeform 40">
              <a:extLst>
                <a:ext uri="{FF2B5EF4-FFF2-40B4-BE49-F238E27FC236}">
                  <a16:creationId xmlns:a16="http://schemas.microsoft.com/office/drawing/2014/main" id="{C1A1561C-48E7-554D-BBBB-C1B6D8C219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89960" y="2077822"/>
              <a:ext cx="724547" cy="850327"/>
            </a:xfrm>
            <a:custGeom>
              <a:avLst/>
              <a:gdLst>
                <a:gd name="T0" fmla="*/ 372 w 419"/>
                <a:gd name="T1" fmla="*/ 188 h 491"/>
                <a:gd name="T2" fmla="*/ 379 w 419"/>
                <a:gd name="T3" fmla="*/ 158 h 491"/>
                <a:gd name="T4" fmla="*/ 338 w 419"/>
                <a:gd name="T5" fmla="*/ 55 h 491"/>
                <a:gd name="T6" fmla="*/ 0 w 419"/>
                <a:gd name="T7" fmla="*/ 167 h 491"/>
                <a:gd name="T8" fmla="*/ 80 w 419"/>
                <a:gd name="T9" fmla="*/ 310 h 491"/>
                <a:gd name="T10" fmla="*/ 74 w 419"/>
                <a:gd name="T11" fmla="*/ 460 h 491"/>
                <a:gd name="T12" fmla="*/ 256 w 419"/>
                <a:gd name="T13" fmla="*/ 484 h 491"/>
                <a:gd name="T14" fmla="*/ 262 w 419"/>
                <a:gd name="T15" fmla="*/ 396 h 491"/>
                <a:gd name="T16" fmla="*/ 347 w 419"/>
                <a:gd name="T17" fmla="*/ 413 h 491"/>
                <a:gd name="T18" fmla="*/ 379 w 419"/>
                <a:gd name="T19" fmla="*/ 364 h 491"/>
                <a:gd name="T20" fmla="*/ 384 w 419"/>
                <a:gd name="T21" fmla="*/ 348 h 491"/>
                <a:gd name="T22" fmla="*/ 386 w 419"/>
                <a:gd name="T23" fmla="*/ 330 h 491"/>
                <a:gd name="T24" fmla="*/ 390 w 419"/>
                <a:gd name="T25" fmla="*/ 305 h 491"/>
                <a:gd name="T26" fmla="*/ 390 w 419"/>
                <a:gd name="T27" fmla="*/ 294 h 491"/>
                <a:gd name="T28" fmla="*/ 419 w 419"/>
                <a:gd name="T29" fmla="*/ 272 h 491"/>
                <a:gd name="T30" fmla="*/ 405 w 419"/>
                <a:gd name="T31" fmla="*/ 281 h 491"/>
                <a:gd name="T32" fmla="*/ 381 w 419"/>
                <a:gd name="T33" fmla="*/ 290 h 491"/>
                <a:gd name="T34" fmla="*/ 382 w 419"/>
                <a:gd name="T35" fmla="*/ 310 h 491"/>
                <a:gd name="T36" fmla="*/ 377 w 419"/>
                <a:gd name="T37" fmla="*/ 325 h 491"/>
                <a:gd name="T38" fmla="*/ 378 w 419"/>
                <a:gd name="T39" fmla="*/ 338 h 491"/>
                <a:gd name="T40" fmla="*/ 369 w 419"/>
                <a:gd name="T41" fmla="*/ 357 h 491"/>
                <a:gd name="T42" fmla="*/ 369 w 419"/>
                <a:gd name="T43" fmla="*/ 389 h 491"/>
                <a:gd name="T44" fmla="*/ 345 w 419"/>
                <a:gd name="T45" fmla="*/ 404 h 491"/>
                <a:gd name="T46" fmla="*/ 256 w 419"/>
                <a:gd name="T47" fmla="*/ 387 h 491"/>
                <a:gd name="T48" fmla="*/ 83 w 419"/>
                <a:gd name="T49" fmla="*/ 454 h 491"/>
                <a:gd name="T50" fmla="*/ 68 w 419"/>
                <a:gd name="T51" fmla="*/ 282 h 491"/>
                <a:gd name="T52" fmla="*/ 47 w 419"/>
                <a:gd name="T53" fmla="*/ 56 h 491"/>
                <a:gd name="T54" fmla="*/ 331 w 419"/>
                <a:gd name="T55" fmla="*/ 61 h 491"/>
                <a:gd name="T56" fmla="*/ 370 w 419"/>
                <a:gd name="T57" fmla="*/ 158 h 491"/>
                <a:gd name="T58" fmla="*/ 363 w 419"/>
                <a:gd name="T59" fmla="*/ 189 h 491"/>
                <a:gd name="T60" fmla="*/ 409 w 419"/>
                <a:gd name="T61" fmla="*/ 273 h 491"/>
                <a:gd name="T62" fmla="*/ 283 w 419"/>
                <a:gd name="T63" fmla="*/ 74 h 491"/>
                <a:gd name="T64" fmla="*/ 52 w 419"/>
                <a:gd name="T65" fmla="*/ 163 h 491"/>
                <a:gd name="T66" fmla="*/ 96 w 419"/>
                <a:gd name="T67" fmla="*/ 249 h 491"/>
                <a:gd name="T68" fmla="*/ 160 w 419"/>
                <a:gd name="T69" fmla="*/ 240 h 491"/>
                <a:gd name="T70" fmla="*/ 200 w 419"/>
                <a:gd name="T71" fmla="*/ 201 h 491"/>
                <a:gd name="T72" fmla="*/ 240 w 419"/>
                <a:gd name="T73" fmla="*/ 179 h 491"/>
                <a:gd name="T74" fmla="*/ 321 w 419"/>
                <a:gd name="T75" fmla="*/ 137 h 491"/>
                <a:gd name="T76" fmla="*/ 260 w 419"/>
                <a:gd name="T77" fmla="*/ 170 h 491"/>
                <a:gd name="T78" fmla="*/ 232 w 419"/>
                <a:gd name="T79" fmla="*/ 173 h 491"/>
                <a:gd name="T80" fmla="*/ 195 w 419"/>
                <a:gd name="T81" fmla="*/ 189 h 491"/>
                <a:gd name="T82" fmla="*/ 189 w 419"/>
                <a:gd name="T83" fmla="*/ 196 h 491"/>
                <a:gd name="T84" fmla="*/ 156 w 419"/>
                <a:gd name="T85" fmla="*/ 231 h 491"/>
                <a:gd name="T86" fmla="*/ 132 w 419"/>
                <a:gd name="T87" fmla="*/ 257 h 491"/>
                <a:gd name="T88" fmla="*/ 89 w 419"/>
                <a:gd name="T89" fmla="*/ 214 h 491"/>
                <a:gd name="T90" fmla="*/ 61 w 419"/>
                <a:gd name="T91" fmla="*/ 163 h 491"/>
                <a:gd name="T92" fmla="*/ 277 w 419"/>
                <a:gd name="T93" fmla="*/ 82 h 491"/>
                <a:gd name="T94" fmla="*/ 260 w 419"/>
                <a:gd name="T95" fmla="*/ 170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19" h="491">
                  <a:moveTo>
                    <a:pt x="407" y="250"/>
                  </a:moveTo>
                  <a:cubicBezTo>
                    <a:pt x="396" y="233"/>
                    <a:pt x="374" y="197"/>
                    <a:pt x="372" y="188"/>
                  </a:cubicBezTo>
                  <a:cubicBezTo>
                    <a:pt x="373" y="187"/>
                    <a:pt x="373" y="185"/>
                    <a:pt x="374" y="183"/>
                  </a:cubicBezTo>
                  <a:cubicBezTo>
                    <a:pt x="376" y="176"/>
                    <a:pt x="379" y="166"/>
                    <a:pt x="379" y="158"/>
                  </a:cubicBezTo>
                  <a:cubicBezTo>
                    <a:pt x="379" y="146"/>
                    <a:pt x="377" y="129"/>
                    <a:pt x="374" y="118"/>
                  </a:cubicBezTo>
                  <a:cubicBezTo>
                    <a:pt x="373" y="112"/>
                    <a:pt x="364" y="83"/>
                    <a:pt x="338" y="55"/>
                  </a:cubicBezTo>
                  <a:cubicBezTo>
                    <a:pt x="303" y="18"/>
                    <a:pt x="255" y="0"/>
                    <a:pt x="193" y="0"/>
                  </a:cubicBezTo>
                  <a:cubicBezTo>
                    <a:pt x="65" y="0"/>
                    <a:pt x="0" y="56"/>
                    <a:pt x="0" y="167"/>
                  </a:cubicBezTo>
                  <a:cubicBezTo>
                    <a:pt x="0" y="231"/>
                    <a:pt x="37" y="266"/>
                    <a:pt x="61" y="288"/>
                  </a:cubicBezTo>
                  <a:cubicBezTo>
                    <a:pt x="70" y="297"/>
                    <a:pt x="78" y="304"/>
                    <a:pt x="80" y="310"/>
                  </a:cubicBezTo>
                  <a:cubicBezTo>
                    <a:pt x="97" y="376"/>
                    <a:pt x="82" y="429"/>
                    <a:pt x="72" y="454"/>
                  </a:cubicBezTo>
                  <a:cubicBezTo>
                    <a:pt x="71" y="456"/>
                    <a:pt x="72" y="459"/>
                    <a:pt x="74" y="460"/>
                  </a:cubicBezTo>
                  <a:cubicBezTo>
                    <a:pt x="112" y="480"/>
                    <a:pt x="154" y="491"/>
                    <a:pt x="197" y="491"/>
                  </a:cubicBezTo>
                  <a:cubicBezTo>
                    <a:pt x="217" y="491"/>
                    <a:pt x="236" y="489"/>
                    <a:pt x="256" y="484"/>
                  </a:cubicBezTo>
                  <a:cubicBezTo>
                    <a:pt x="258" y="484"/>
                    <a:pt x="259" y="482"/>
                    <a:pt x="259" y="480"/>
                  </a:cubicBezTo>
                  <a:cubicBezTo>
                    <a:pt x="259" y="438"/>
                    <a:pt x="260" y="406"/>
                    <a:pt x="262" y="396"/>
                  </a:cubicBezTo>
                  <a:cubicBezTo>
                    <a:pt x="280" y="401"/>
                    <a:pt x="335" y="413"/>
                    <a:pt x="345" y="413"/>
                  </a:cubicBezTo>
                  <a:cubicBezTo>
                    <a:pt x="346" y="413"/>
                    <a:pt x="347" y="413"/>
                    <a:pt x="347" y="413"/>
                  </a:cubicBezTo>
                  <a:cubicBezTo>
                    <a:pt x="355" y="413"/>
                    <a:pt x="374" y="413"/>
                    <a:pt x="378" y="391"/>
                  </a:cubicBezTo>
                  <a:cubicBezTo>
                    <a:pt x="381" y="380"/>
                    <a:pt x="380" y="370"/>
                    <a:pt x="379" y="364"/>
                  </a:cubicBezTo>
                  <a:cubicBezTo>
                    <a:pt x="379" y="362"/>
                    <a:pt x="378" y="360"/>
                    <a:pt x="378" y="360"/>
                  </a:cubicBezTo>
                  <a:cubicBezTo>
                    <a:pt x="379" y="356"/>
                    <a:pt x="382" y="352"/>
                    <a:pt x="384" y="348"/>
                  </a:cubicBezTo>
                  <a:cubicBezTo>
                    <a:pt x="386" y="344"/>
                    <a:pt x="387" y="342"/>
                    <a:pt x="388" y="339"/>
                  </a:cubicBezTo>
                  <a:cubicBezTo>
                    <a:pt x="388" y="337"/>
                    <a:pt x="387" y="333"/>
                    <a:pt x="386" y="330"/>
                  </a:cubicBezTo>
                  <a:cubicBezTo>
                    <a:pt x="389" y="327"/>
                    <a:pt x="393" y="323"/>
                    <a:pt x="394" y="319"/>
                  </a:cubicBezTo>
                  <a:cubicBezTo>
                    <a:pt x="394" y="315"/>
                    <a:pt x="392" y="310"/>
                    <a:pt x="390" y="305"/>
                  </a:cubicBezTo>
                  <a:cubicBezTo>
                    <a:pt x="390" y="305"/>
                    <a:pt x="390" y="305"/>
                    <a:pt x="390" y="304"/>
                  </a:cubicBezTo>
                  <a:cubicBezTo>
                    <a:pt x="390" y="303"/>
                    <a:pt x="390" y="299"/>
                    <a:pt x="390" y="294"/>
                  </a:cubicBezTo>
                  <a:cubicBezTo>
                    <a:pt x="396" y="293"/>
                    <a:pt x="406" y="291"/>
                    <a:pt x="409" y="289"/>
                  </a:cubicBezTo>
                  <a:cubicBezTo>
                    <a:pt x="415" y="286"/>
                    <a:pt x="419" y="277"/>
                    <a:pt x="419" y="272"/>
                  </a:cubicBezTo>
                  <a:cubicBezTo>
                    <a:pt x="419" y="270"/>
                    <a:pt x="418" y="270"/>
                    <a:pt x="407" y="250"/>
                  </a:cubicBezTo>
                  <a:close/>
                  <a:moveTo>
                    <a:pt x="405" y="281"/>
                  </a:moveTo>
                  <a:cubicBezTo>
                    <a:pt x="403" y="282"/>
                    <a:pt x="393" y="284"/>
                    <a:pt x="385" y="286"/>
                  </a:cubicBezTo>
                  <a:cubicBezTo>
                    <a:pt x="383" y="286"/>
                    <a:pt x="381" y="288"/>
                    <a:pt x="381" y="290"/>
                  </a:cubicBezTo>
                  <a:cubicBezTo>
                    <a:pt x="380" y="305"/>
                    <a:pt x="380" y="306"/>
                    <a:pt x="380" y="307"/>
                  </a:cubicBezTo>
                  <a:cubicBezTo>
                    <a:pt x="381" y="308"/>
                    <a:pt x="381" y="308"/>
                    <a:pt x="382" y="310"/>
                  </a:cubicBezTo>
                  <a:cubicBezTo>
                    <a:pt x="384" y="314"/>
                    <a:pt x="385" y="316"/>
                    <a:pt x="385" y="317"/>
                  </a:cubicBezTo>
                  <a:cubicBezTo>
                    <a:pt x="384" y="319"/>
                    <a:pt x="381" y="322"/>
                    <a:pt x="377" y="325"/>
                  </a:cubicBezTo>
                  <a:cubicBezTo>
                    <a:pt x="376" y="326"/>
                    <a:pt x="375" y="329"/>
                    <a:pt x="376" y="331"/>
                  </a:cubicBezTo>
                  <a:cubicBezTo>
                    <a:pt x="377" y="334"/>
                    <a:pt x="378" y="337"/>
                    <a:pt x="378" y="338"/>
                  </a:cubicBezTo>
                  <a:cubicBezTo>
                    <a:pt x="378" y="339"/>
                    <a:pt x="377" y="342"/>
                    <a:pt x="375" y="344"/>
                  </a:cubicBezTo>
                  <a:cubicBezTo>
                    <a:pt x="373" y="348"/>
                    <a:pt x="371" y="353"/>
                    <a:pt x="369" y="357"/>
                  </a:cubicBezTo>
                  <a:cubicBezTo>
                    <a:pt x="369" y="359"/>
                    <a:pt x="369" y="362"/>
                    <a:pt x="369" y="365"/>
                  </a:cubicBezTo>
                  <a:cubicBezTo>
                    <a:pt x="370" y="371"/>
                    <a:pt x="371" y="379"/>
                    <a:pt x="369" y="389"/>
                  </a:cubicBezTo>
                  <a:cubicBezTo>
                    <a:pt x="367" y="401"/>
                    <a:pt x="359" y="404"/>
                    <a:pt x="347" y="404"/>
                  </a:cubicBezTo>
                  <a:cubicBezTo>
                    <a:pt x="347" y="404"/>
                    <a:pt x="346" y="404"/>
                    <a:pt x="345" y="404"/>
                  </a:cubicBezTo>
                  <a:cubicBezTo>
                    <a:pt x="335" y="403"/>
                    <a:pt x="271" y="389"/>
                    <a:pt x="261" y="386"/>
                  </a:cubicBezTo>
                  <a:cubicBezTo>
                    <a:pt x="259" y="386"/>
                    <a:pt x="257" y="386"/>
                    <a:pt x="256" y="387"/>
                  </a:cubicBezTo>
                  <a:cubicBezTo>
                    <a:pt x="250" y="394"/>
                    <a:pt x="249" y="449"/>
                    <a:pt x="250" y="476"/>
                  </a:cubicBezTo>
                  <a:cubicBezTo>
                    <a:pt x="193" y="488"/>
                    <a:pt x="133" y="480"/>
                    <a:pt x="83" y="454"/>
                  </a:cubicBezTo>
                  <a:cubicBezTo>
                    <a:pt x="93" y="426"/>
                    <a:pt x="105" y="373"/>
                    <a:pt x="89" y="307"/>
                  </a:cubicBezTo>
                  <a:cubicBezTo>
                    <a:pt x="87" y="299"/>
                    <a:pt x="79" y="292"/>
                    <a:pt x="68" y="282"/>
                  </a:cubicBezTo>
                  <a:cubicBezTo>
                    <a:pt x="44" y="260"/>
                    <a:pt x="9" y="227"/>
                    <a:pt x="9" y="167"/>
                  </a:cubicBezTo>
                  <a:cubicBezTo>
                    <a:pt x="9" y="119"/>
                    <a:pt x="22" y="82"/>
                    <a:pt x="47" y="56"/>
                  </a:cubicBezTo>
                  <a:cubicBezTo>
                    <a:pt x="78" y="25"/>
                    <a:pt x="127" y="9"/>
                    <a:pt x="193" y="9"/>
                  </a:cubicBezTo>
                  <a:cubicBezTo>
                    <a:pt x="252" y="9"/>
                    <a:pt x="298" y="27"/>
                    <a:pt x="331" y="61"/>
                  </a:cubicBezTo>
                  <a:cubicBezTo>
                    <a:pt x="357" y="88"/>
                    <a:pt x="364" y="117"/>
                    <a:pt x="365" y="120"/>
                  </a:cubicBezTo>
                  <a:cubicBezTo>
                    <a:pt x="367" y="130"/>
                    <a:pt x="370" y="147"/>
                    <a:pt x="370" y="158"/>
                  </a:cubicBezTo>
                  <a:cubicBezTo>
                    <a:pt x="370" y="165"/>
                    <a:pt x="367" y="174"/>
                    <a:pt x="365" y="180"/>
                  </a:cubicBezTo>
                  <a:cubicBezTo>
                    <a:pt x="363" y="185"/>
                    <a:pt x="363" y="187"/>
                    <a:pt x="363" y="189"/>
                  </a:cubicBezTo>
                  <a:cubicBezTo>
                    <a:pt x="364" y="198"/>
                    <a:pt x="380" y="224"/>
                    <a:pt x="399" y="255"/>
                  </a:cubicBezTo>
                  <a:cubicBezTo>
                    <a:pt x="403" y="263"/>
                    <a:pt x="408" y="271"/>
                    <a:pt x="409" y="273"/>
                  </a:cubicBezTo>
                  <a:cubicBezTo>
                    <a:pt x="409" y="275"/>
                    <a:pt x="406" y="280"/>
                    <a:pt x="405" y="281"/>
                  </a:cubicBezTo>
                  <a:close/>
                  <a:moveTo>
                    <a:pt x="283" y="74"/>
                  </a:moveTo>
                  <a:cubicBezTo>
                    <a:pt x="257" y="54"/>
                    <a:pt x="225" y="43"/>
                    <a:pt x="192" y="43"/>
                  </a:cubicBezTo>
                  <a:cubicBezTo>
                    <a:pt x="103" y="43"/>
                    <a:pt x="52" y="87"/>
                    <a:pt x="52" y="163"/>
                  </a:cubicBezTo>
                  <a:cubicBezTo>
                    <a:pt x="52" y="204"/>
                    <a:pt x="70" y="215"/>
                    <a:pt x="80" y="218"/>
                  </a:cubicBezTo>
                  <a:cubicBezTo>
                    <a:pt x="82" y="228"/>
                    <a:pt x="90" y="242"/>
                    <a:pt x="96" y="249"/>
                  </a:cubicBezTo>
                  <a:cubicBezTo>
                    <a:pt x="107" y="260"/>
                    <a:pt x="120" y="266"/>
                    <a:pt x="132" y="266"/>
                  </a:cubicBezTo>
                  <a:cubicBezTo>
                    <a:pt x="146" y="266"/>
                    <a:pt x="156" y="257"/>
                    <a:pt x="160" y="240"/>
                  </a:cubicBezTo>
                  <a:cubicBezTo>
                    <a:pt x="176" y="239"/>
                    <a:pt x="188" y="228"/>
                    <a:pt x="194" y="218"/>
                  </a:cubicBezTo>
                  <a:cubicBezTo>
                    <a:pt x="198" y="212"/>
                    <a:pt x="200" y="206"/>
                    <a:pt x="200" y="201"/>
                  </a:cubicBezTo>
                  <a:cubicBezTo>
                    <a:pt x="203" y="202"/>
                    <a:pt x="206" y="202"/>
                    <a:pt x="208" y="202"/>
                  </a:cubicBezTo>
                  <a:cubicBezTo>
                    <a:pt x="224" y="202"/>
                    <a:pt x="236" y="190"/>
                    <a:pt x="240" y="179"/>
                  </a:cubicBezTo>
                  <a:cubicBezTo>
                    <a:pt x="248" y="179"/>
                    <a:pt x="254" y="179"/>
                    <a:pt x="260" y="179"/>
                  </a:cubicBezTo>
                  <a:cubicBezTo>
                    <a:pt x="286" y="179"/>
                    <a:pt x="321" y="175"/>
                    <a:pt x="321" y="137"/>
                  </a:cubicBezTo>
                  <a:cubicBezTo>
                    <a:pt x="321" y="116"/>
                    <a:pt x="307" y="93"/>
                    <a:pt x="283" y="74"/>
                  </a:cubicBezTo>
                  <a:close/>
                  <a:moveTo>
                    <a:pt x="260" y="170"/>
                  </a:moveTo>
                  <a:cubicBezTo>
                    <a:pt x="254" y="170"/>
                    <a:pt x="246" y="170"/>
                    <a:pt x="237" y="169"/>
                  </a:cubicBezTo>
                  <a:cubicBezTo>
                    <a:pt x="234" y="169"/>
                    <a:pt x="232" y="171"/>
                    <a:pt x="232" y="173"/>
                  </a:cubicBezTo>
                  <a:cubicBezTo>
                    <a:pt x="231" y="181"/>
                    <a:pt x="222" y="192"/>
                    <a:pt x="208" y="192"/>
                  </a:cubicBezTo>
                  <a:cubicBezTo>
                    <a:pt x="204" y="192"/>
                    <a:pt x="200" y="191"/>
                    <a:pt x="195" y="189"/>
                  </a:cubicBezTo>
                  <a:cubicBezTo>
                    <a:pt x="194" y="189"/>
                    <a:pt x="191" y="189"/>
                    <a:pt x="190" y="190"/>
                  </a:cubicBezTo>
                  <a:cubicBezTo>
                    <a:pt x="189" y="192"/>
                    <a:pt x="188" y="194"/>
                    <a:pt x="189" y="196"/>
                  </a:cubicBezTo>
                  <a:cubicBezTo>
                    <a:pt x="191" y="200"/>
                    <a:pt x="190" y="206"/>
                    <a:pt x="186" y="213"/>
                  </a:cubicBezTo>
                  <a:cubicBezTo>
                    <a:pt x="180" y="222"/>
                    <a:pt x="169" y="231"/>
                    <a:pt x="156" y="231"/>
                  </a:cubicBezTo>
                  <a:cubicBezTo>
                    <a:pt x="154" y="231"/>
                    <a:pt x="152" y="233"/>
                    <a:pt x="152" y="235"/>
                  </a:cubicBezTo>
                  <a:cubicBezTo>
                    <a:pt x="150" y="245"/>
                    <a:pt x="145" y="257"/>
                    <a:pt x="132" y="257"/>
                  </a:cubicBezTo>
                  <a:cubicBezTo>
                    <a:pt x="123" y="257"/>
                    <a:pt x="112" y="251"/>
                    <a:pt x="103" y="242"/>
                  </a:cubicBezTo>
                  <a:cubicBezTo>
                    <a:pt x="97" y="236"/>
                    <a:pt x="89" y="221"/>
                    <a:pt x="89" y="214"/>
                  </a:cubicBezTo>
                  <a:cubicBezTo>
                    <a:pt x="89" y="211"/>
                    <a:pt x="87" y="209"/>
                    <a:pt x="85" y="209"/>
                  </a:cubicBezTo>
                  <a:cubicBezTo>
                    <a:pt x="80" y="208"/>
                    <a:pt x="61" y="203"/>
                    <a:pt x="61" y="163"/>
                  </a:cubicBezTo>
                  <a:cubicBezTo>
                    <a:pt x="61" y="122"/>
                    <a:pt x="78" y="53"/>
                    <a:pt x="192" y="53"/>
                  </a:cubicBezTo>
                  <a:cubicBezTo>
                    <a:pt x="223" y="53"/>
                    <a:pt x="253" y="63"/>
                    <a:pt x="277" y="82"/>
                  </a:cubicBezTo>
                  <a:cubicBezTo>
                    <a:pt x="299" y="98"/>
                    <a:pt x="312" y="119"/>
                    <a:pt x="312" y="137"/>
                  </a:cubicBezTo>
                  <a:cubicBezTo>
                    <a:pt x="312" y="160"/>
                    <a:pt x="297" y="170"/>
                    <a:pt x="260" y="170"/>
                  </a:cubicBezTo>
                  <a:close/>
                </a:path>
              </a:pathLst>
            </a:custGeom>
            <a:noFill/>
            <a:ln w="6350">
              <a:solidFill>
                <a:schemeClr val="bg1"/>
              </a:solidFill>
            </a:ln>
          </p:spPr>
          <p:txBody>
            <a:bodyPr vert="horz" wrap="square" lIns="102870" tIns="51435" rIns="102870" bIns="51435" numCol="1" anchor="t" anchorCtr="0" compatLnSpc="1">
              <a:prstTxWarp prst="textNoShape">
                <a:avLst/>
              </a:prstTxWarp>
            </a:bodyPr>
            <a:lstStyle/>
            <a:p>
              <a:endParaRPr lang="en-US" sz="3888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1C83CD0-6B08-1148-9CEF-80C98B205EC4}"/>
                </a:ext>
              </a:extLst>
            </p:cNvPr>
            <p:cNvSpPr txBox="1"/>
            <p:nvPr/>
          </p:nvSpPr>
          <p:spPr>
            <a:xfrm>
              <a:off x="9975273" y="2396368"/>
              <a:ext cx="0" cy="0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normAutofit fontScale="25000" lnSpcReduction="20000"/>
            </a:bodyPr>
            <a:lstStyle/>
            <a:p>
              <a:endParaRPr lang="en-US" b="1">
                <a:solidFill>
                  <a:srgbClr val="005F7A"/>
                </a:solidFill>
              </a:endParaRPr>
            </a:p>
          </p:txBody>
        </p:sp>
        <p:sp>
          <p:nvSpPr>
            <p:cNvPr id="36" name="Freeform 41">
              <a:extLst>
                <a:ext uri="{FF2B5EF4-FFF2-40B4-BE49-F238E27FC236}">
                  <a16:creationId xmlns:a16="http://schemas.microsoft.com/office/drawing/2014/main" id="{10DC24E6-1397-554E-8072-BF22FA0DA2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63381" y="2033229"/>
              <a:ext cx="771507" cy="903987"/>
            </a:xfrm>
            <a:custGeom>
              <a:avLst/>
              <a:gdLst>
                <a:gd name="T0" fmla="*/ 407 w 419"/>
                <a:gd name="T1" fmla="*/ 250 h 491"/>
                <a:gd name="T2" fmla="*/ 372 w 419"/>
                <a:gd name="T3" fmla="*/ 188 h 491"/>
                <a:gd name="T4" fmla="*/ 374 w 419"/>
                <a:gd name="T5" fmla="*/ 183 h 491"/>
                <a:gd name="T6" fmla="*/ 379 w 419"/>
                <a:gd name="T7" fmla="*/ 158 h 491"/>
                <a:gd name="T8" fmla="*/ 374 w 419"/>
                <a:gd name="T9" fmla="*/ 118 h 491"/>
                <a:gd name="T10" fmla="*/ 338 w 419"/>
                <a:gd name="T11" fmla="*/ 55 h 491"/>
                <a:gd name="T12" fmla="*/ 193 w 419"/>
                <a:gd name="T13" fmla="*/ 0 h 491"/>
                <a:gd name="T14" fmla="*/ 0 w 419"/>
                <a:gd name="T15" fmla="*/ 167 h 491"/>
                <a:gd name="T16" fmla="*/ 61 w 419"/>
                <a:gd name="T17" fmla="*/ 288 h 491"/>
                <a:gd name="T18" fmla="*/ 80 w 419"/>
                <a:gd name="T19" fmla="*/ 310 h 491"/>
                <a:gd name="T20" fmla="*/ 72 w 419"/>
                <a:gd name="T21" fmla="*/ 454 h 491"/>
                <a:gd name="T22" fmla="*/ 74 w 419"/>
                <a:gd name="T23" fmla="*/ 460 h 491"/>
                <a:gd name="T24" fmla="*/ 197 w 419"/>
                <a:gd name="T25" fmla="*/ 491 h 491"/>
                <a:gd name="T26" fmla="*/ 256 w 419"/>
                <a:gd name="T27" fmla="*/ 484 h 491"/>
                <a:gd name="T28" fmla="*/ 259 w 419"/>
                <a:gd name="T29" fmla="*/ 480 h 491"/>
                <a:gd name="T30" fmla="*/ 262 w 419"/>
                <a:gd name="T31" fmla="*/ 396 h 491"/>
                <a:gd name="T32" fmla="*/ 345 w 419"/>
                <a:gd name="T33" fmla="*/ 413 h 491"/>
                <a:gd name="T34" fmla="*/ 347 w 419"/>
                <a:gd name="T35" fmla="*/ 413 h 491"/>
                <a:gd name="T36" fmla="*/ 378 w 419"/>
                <a:gd name="T37" fmla="*/ 391 h 491"/>
                <a:gd name="T38" fmla="*/ 379 w 419"/>
                <a:gd name="T39" fmla="*/ 364 h 491"/>
                <a:gd name="T40" fmla="*/ 378 w 419"/>
                <a:gd name="T41" fmla="*/ 360 h 491"/>
                <a:gd name="T42" fmla="*/ 384 w 419"/>
                <a:gd name="T43" fmla="*/ 348 h 491"/>
                <a:gd name="T44" fmla="*/ 388 w 419"/>
                <a:gd name="T45" fmla="*/ 339 h 491"/>
                <a:gd name="T46" fmla="*/ 386 w 419"/>
                <a:gd name="T47" fmla="*/ 330 h 491"/>
                <a:gd name="T48" fmla="*/ 394 w 419"/>
                <a:gd name="T49" fmla="*/ 319 h 491"/>
                <a:gd name="T50" fmla="*/ 390 w 419"/>
                <a:gd name="T51" fmla="*/ 305 h 491"/>
                <a:gd name="T52" fmla="*/ 390 w 419"/>
                <a:gd name="T53" fmla="*/ 304 h 491"/>
                <a:gd name="T54" fmla="*/ 390 w 419"/>
                <a:gd name="T55" fmla="*/ 294 h 491"/>
                <a:gd name="T56" fmla="*/ 409 w 419"/>
                <a:gd name="T57" fmla="*/ 289 h 491"/>
                <a:gd name="T58" fmla="*/ 419 w 419"/>
                <a:gd name="T59" fmla="*/ 272 h 491"/>
                <a:gd name="T60" fmla="*/ 407 w 419"/>
                <a:gd name="T61" fmla="*/ 250 h 491"/>
                <a:gd name="T62" fmla="*/ 405 w 419"/>
                <a:gd name="T63" fmla="*/ 281 h 491"/>
                <a:gd name="T64" fmla="*/ 385 w 419"/>
                <a:gd name="T65" fmla="*/ 286 h 491"/>
                <a:gd name="T66" fmla="*/ 381 w 419"/>
                <a:gd name="T67" fmla="*/ 290 h 491"/>
                <a:gd name="T68" fmla="*/ 380 w 419"/>
                <a:gd name="T69" fmla="*/ 307 h 491"/>
                <a:gd name="T70" fmla="*/ 382 w 419"/>
                <a:gd name="T71" fmla="*/ 310 h 491"/>
                <a:gd name="T72" fmla="*/ 384 w 419"/>
                <a:gd name="T73" fmla="*/ 317 h 491"/>
                <a:gd name="T74" fmla="*/ 377 w 419"/>
                <a:gd name="T75" fmla="*/ 325 h 491"/>
                <a:gd name="T76" fmla="*/ 376 w 419"/>
                <a:gd name="T77" fmla="*/ 331 h 491"/>
                <a:gd name="T78" fmla="*/ 378 w 419"/>
                <a:gd name="T79" fmla="*/ 338 h 491"/>
                <a:gd name="T80" fmla="*/ 375 w 419"/>
                <a:gd name="T81" fmla="*/ 344 h 491"/>
                <a:gd name="T82" fmla="*/ 369 w 419"/>
                <a:gd name="T83" fmla="*/ 357 h 491"/>
                <a:gd name="T84" fmla="*/ 369 w 419"/>
                <a:gd name="T85" fmla="*/ 365 h 491"/>
                <a:gd name="T86" fmla="*/ 369 w 419"/>
                <a:gd name="T87" fmla="*/ 389 h 491"/>
                <a:gd name="T88" fmla="*/ 347 w 419"/>
                <a:gd name="T89" fmla="*/ 404 h 491"/>
                <a:gd name="T90" fmla="*/ 345 w 419"/>
                <a:gd name="T91" fmla="*/ 404 h 491"/>
                <a:gd name="T92" fmla="*/ 261 w 419"/>
                <a:gd name="T93" fmla="*/ 386 h 491"/>
                <a:gd name="T94" fmla="*/ 256 w 419"/>
                <a:gd name="T95" fmla="*/ 387 h 491"/>
                <a:gd name="T96" fmla="*/ 250 w 419"/>
                <a:gd name="T97" fmla="*/ 476 h 491"/>
                <a:gd name="T98" fmla="*/ 83 w 419"/>
                <a:gd name="T99" fmla="*/ 454 h 491"/>
                <a:gd name="T100" fmla="*/ 89 w 419"/>
                <a:gd name="T101" fmla="*/ 307 h 491"/>
                <a:gd name="T102" fmla="*/ 68 w 419"/>
                <a:gd name="T103" fmla="*/ 282 h 491"/>
                <a:gd name="T104" fmla="*/ 9 w 419"/>
                <a:gd name="T105" fmla="*/ 167 h 491"/>
                <a:gd name="T106" fmla="*/ 47 w 419"/>
                <a:gd name="T107" fmla="*/ 56 h 491"/>
                <a:gd name="T108" fmla="*/ 193 w 419"/>
                <a:gd name="T109" fmla="*/ 9 h 491"/>
                <a:gd name="T110" fmla="*/ 331 w 419"/>
                <a:gd name="T111" fmla="*/ 61 h 491"/>
                <a:gd name="T112" fmla="*/ 365 w 419"/>
                <a:gd name="T113" fmla="*/ 120 h 491"/>
                <a:gd name="T114" fmla="*/ 370 w 419"/>
                <a:gd name="T115" fmla="*/ 158 h 491"/>
                <a:gd name="T116" fmla="*/ 365 w 419"/>
                <a:gd name="T117" fmla="*/ 180 h 491"/>
                <a:gd name="T118" fmla="*/ 363 w 419"/>
                <a:gd name="T119" fmla="*/ 189 h 491"/>
                <a:gd name="T120" fmla="*/ 399 w 419"/>
                <a:gd name="T121" fmla="*/ 255 h 491"/>
                <a:gd name="T122" fmla="*/ 409 w 419"/>
                <a:gd name="T123" fmla="*/ 273 h 491"/>
                <a:gd name="T124" fmla="*/ 405 w 419"/>
                <a:gd name="T125" fmla="*/ 281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19" h="491">
                  <a:moveTo>
                    <a:pt x="407" y="250"/>
                  </a:moveTo>
                  <a:cubicBezTo>
                    <a:pt x="395" y="232"/>
                    <a:pt x="374" y="197"/>
                    <a:pt x="372" y="188"/>
                  </a:cubicBezTo>
                  <a:cubicBezTo>
                    <a:pt x="373" y="187"/>
                    <a:pt x="373" y="185"/>
                    <a:pt x="374" y="183"/>
                  </a:cubicBezTo>
                  <a:cubicBezTo>
                    <a:pt x="376" y="176"/>
                    <a:pt x="379" y="166"/>
                    <a:pt x="379" y="158"/>
                  </a:cubicBezTo>
                  <a:cubicBezTo>
                    <a:pt x="379" y="146"/>
                    <a:pt x="377" y="129"/>
                    <a:pt x="374" y="118"/>
                  </a:cubicBezTo>
                  <a:cubicBezTo>
                    <a:pt x="373" y="112"/>
                    <a:pt x="364" y="83"/>
                    <a:pt x="338" y="55"/>
                  </a:cubicBezTo>
                  <a:cubicBezTo>
                    <a:pt x="303" y="18"/>
                    <a:pt x="255" y="0"/>
                    <a:pt x="193" y="0"/>
                  </a:cubicBezTo>
                  <a:cubicBezTo>
                    <a:pt x="65" y="0"/>
                    <a:pt x="0" y="56"/>
                    <a:pt x="0" y="167"/>
                  </a:cubicBezTo>
                  <a:cubicBezTo>
                    <a:pt x="0" y="231"/>
                    <a:pt x="37" y="266"/>
                    <a:pt x="61" y="288"/>
                  </a:cubicBezTo>
                  <a:cubicBezTo>
                    <a:pt x="70" y="297"/>
                    <a:pt x="78" y="304"/>
                    <a:pt x="80" y="310"/>
                  </a:cubicBezTo>
                  <a:cubicBezTo>
                    <a:pt x="97" y="376"/>
                    <a:pt x="82" y="429"/>
                    <a:pt x="72" y="454"/>
                  </a:cubicBezTo>
                  <a:cubicBezTo>
                    <a:pt x="71" y="456"/>
                    <a:pt x="72" y="459"/>
                    <a:pt x="74" y="460"/>
                  </a:cubicBezTo>
                  <a:cubicBezTo>
                    <a:pt x="112" y="480"/>
                    <a:pt x="154" y="491"/>
                    <a:pt x="197" y="491"/>
                  </a:cubicBezTo>
                  <a:cubicBezTo>
                    <a:pt x="217" y="491"/>
                    <a:pt x="236" y="489"/>
                    <a:pt x="256" y="484"/>
                  </a:cubicBezTo>
                  <a:cubicBezTo>
                    <a:pt x="258" y="484"/>
                    <a:pt x="259" y="482"/>
                    <a:pt x="259" y="480"/>
                  </a:cubicBezTo>
                  <a:cubicBezTo>
                    <a:pt x="259" y="438"/>
                    <a:pt x="260" y="406"/>
                    <a:pt x="262" y="396"/>
                  </a:cubicBezTo>
                  <a:cubicBezTo>
                    <a:pt x="280" y="401"/>
                    <a:pt x="335" y="413"/>
                    <a:pt x="345" y="413"/>
                  </a:cubicBezTo>
                  <a:cubicBezTo>
                    <a:pt x="346" y="413"/>
                    <a:pt x="347" y="413"/>
                    <a:pt x="347" y="413"/>
                  </a:cubicBezTo>
                  <a:cubicBezTo>
                    <a:pt x="355" y="413"/>
                    <a:pt x="374" y="413"/>
                    <a:pt x="378" y="391"/>
                  </a:cubicBezTo>
                  <a:cubicBezTo>
                    <a:pt x="381" y="380"/>
                    <a:pt x="380" y="370"/>
                    <a:pt x="379" y="364"/>
                  </a:cubicBezTo>
                  <a:cubicBezTo>
                    <a:pt x="379" y="362"/>
                    <a:pt x="378" y="360"/>
                    <a:pt x="378" y="360"/>
                  </a:cubicBezTo>
                  <a:cubicBezTo>
                    <a:pt x="379" y="356"/>
                    <a:pt x="382" y="352"/>
                    <a:pt x="384" y="348"/>
                  </a:cubicBezTo>
                  <a:cubicBezTo>
                    <a:pt x="386" y="344"/>
                    <a:pt x="387" y="342"/>
                    <a:pt x="388" y="339"/>
                  </a:cubicBezTo>
                  <a:cubicBezTo>
                    <a:pt x="388" y="337"/>
                    <a:pt x="387" y="333"/>
                    <a:pt x="386" y="330"/>
                  </a:cubicBezTo>
                  <a:cubicBezTo>
                    <a:pt x="389" y="327"/>
                    <a:pt x="393" y="323"/>
                    <a:pt x="394" y="319"/>
                  </a:cubicBezTo>
                  <a:cubicBezTo>
                    <a:pt x="394" y="315"/>
                    <a:pt x="392" y="310"/>
                    <a:pt x="390" y="305"/>
                  </a:cubicBezTo>
                  <a:cubicBezTo>
                    <a:pt x="390" y="305"/>
                    <a:pt x="390" y="305"/>
                    <a:pt x="390" y="304"/>
                  </a:cubicBezTo>
                  <a:cubicBezTo>
                    <a:pt x="390" y="303"/>
                    <a:pt x="390" y="299"/>
                    <a:pt x="390" y="294"/>
                  </a:cubicBezTo>
                  <a:cubicBezTo>
                    <a:pt x="396" y="293"/>
                    <a:pt x="406" y="291"/>
                    <a:pt x="409" y="289"/>
                  </a:cubicBezTo>
                  <a:cubicBezTo>
                    <a:pt x="415" y="286"/>
                    <a:pt x="419" y="277"/>
                    <a:pt x="419" y="272"/>
                  </a:cubicBezTo>
                  <a:cubicBezTo>
                    <a:pt x="419" y="270"/>
                    <a:pt x="418" y="270"/>
                    <a:pt x="407" y="250"/>
                  </a:cubicBezTo>
                  <a:close/>
                  <a:moveTo>
                    <a:pt x="405" y="281"/>
                  </a:moveTo>
                  <a:cubicBezTo>
                    <a:pt x="403" y="282"/>
                    <a:pt x="393" y="284"/>
                    <a:pt x="385" y="286"/>
                  </a:cubicBezTo>
                  <a:cubicBezTo>
                    <a:pt x="383" y="286"/>
                    <a:pt x="381" y="288"/>
                    <a:pt x="381" y="290"/>
                  </a:cubicBezTo>
                  <a:cubicBezTo>
                    <a:pt x="380" y="305"/>
                    <a:pt x="380" y="306"/>
                    <a:pt x="380" y="307"/>
                  </a:cubicBezTo>
                  <a:cubicBezTo>
                    <a:pt x="381" y="308"/>
                    <a:pt x="381" y="308"/>
                    <a:pt x="382" y="310"/>
                  </a:cubicBezTo>
                  <a:cubicBezTo>
                    <a:pt x="384" y="314"/>
                    <a:pt x="385" y="316"/>
                    <a:pt x="384" y="317"/>
                  </a:cubicBezTo>
                  <a:cubicBezTo>
                    <a:pt x="384" y="319"/>
                    <a:pt x="381" y="322"/>
                    <a:pt x="377" y="325"/>
                  </a:cubicBezTo>
                  <a:cubicBezTo>
                    <a:pt x="375" y="326"/>
                    <a:pt x="375" y="329"/>
                    <a:pt x="376" y="331"/>
                  </a:cubicBezTo>
                  <a:cubicBezTo>
                    <a:pt x="377" y="334"/>
                    <a:pt x="378" y="337"/>
                    <a:pt x="378" y="338"/>
                  </a:cubicBezTo>
                  <a:cubicBezTo>
                    <a:pt x="378" y="339"/>
                    <a:pt x="377" y="342"/>
                    <a:pt x="375" y="344"/>
                  </a:cubicBezTo>
                  <a:cubicBezTo>
                    <a:pt x="373" y="348"/>
                    <a:pt x="371" y="353"/>
                    <a:pt x="369" y="357"/>
                  </a:cubicBezTo>
                  <a:cubicBezTo>
                    <a:pt x="369" y="359"/>
                    <a:pt x="369" y="362"/>
                    <a:pt x="369" y="365"/>
                  </a:cubicBezTo>
                  <a:cubicBezTo>
                    <a:pt x="370" y="371"/>
                    <a:pt x="371" y="379"/>
                    <a:pt x="369" y="389"/>
                  </a:cubicBezTo>
                  <a:cubicBezTo>
                    <a:pt x="366" y="401"/>
                    <a:pt x="359" y="404"/>
                    <a:pt x="347" y="404"/>
                  </a:cubicBezTo>
                  <a:cubicBezTo>
                    <a:pt x="347" y="404"/>
                    <a:pt x="346" y="404"/>
                    <a:pt x="345" y="404"/>
                  </a:cubicBezTo>
                  <a:cubicBezTo>
                    <a:pt x="335" y="403"/>
                    <a:pt x="271" y="389"/>
                    <a:pt x="261" y="386"/>
                  </a:cubicBezTo>
                  <a:cubicBezTo>
                    <a:pt x="259" y="386"/>
                    <a:pt x="257" y="386"/>
                    <a:pt x="256" y="387"/>
                  </a:cubicBezTo>
                  <a:cubicBezTo>
                    <a:pt x="250" y="394"/>
                    <a:pt x="249" y="449"/>
                    <a:pt x="250" y="476"/>
                  </a:cubicBezTo>
                  <a:cubicBezTo>
                    <a:pt x="193" y="488"/>
                    <a:pt x="133" y="480"/>
                    <a:pt x="83" y="454"/>
                  </a:cubicBezTo>
                  <a:cubicBezTo>
                    <a:pt x="93" y="426"/>
                    <a:pt x="105" y="373"/>
                    <a:pt x="89" y="307"/>
                  </a:cubicBezTo>
                  <a:cubicBezTo>
                    <a:pt x="87" y="299"/>
                    <a:pt x="79" y="292"/>
                    <a:pt x="68" y="282"/>
                  </a:cubicBezTo>
                  <a:cubicBezTo>
                    <a:pt x="44" y="260"/>
                    <a:pt x="9" y="227"/>
                    <a:pt x="9" y="167"/>
                  </a:cubicBezTo>
                  <a:cubicBezTo>
                    <a:pt x="9" y="119"/>
                    <a:pt x="22" y="82"/>
                    <a:pt x="47" y="56"/>
                  </a:cubicBezTo>
                  <a:cubicBezTo>
                    <a:pt x="77" y="25"/>
                    <a:pt x="127" y="9"/>
                    <a:pt x="193" y="9"/>
                  </a:cubicBezTo>
                  <a:cubicBezTo>
                    <a:pt x="252" y="9"/>
                    <a:pt x="298" y="27"/>
                    <a:pt x="331" y="61"/>
                  </a:cubicBezTo>
                  <a:cubicBezTo>
                    <a:pt x="357" y="88"/>
                    <a:pt x="364" y="117"/>
                    <a:pt x="365" y="120"/>
                  </a:cubicBezTo>
                  <a:cubicBezTo>
                    <a:pt x="367" y="130"/>
                    <a:pt x="370" y="147"/>
                    <a:pt x="370" y="158"/>
                  </a:cubicBezTo>
                  <a:cubicBezTo>
                    <a:pt x="370" y="165"/>
                    <a:pt x="367" y="174"/>
                    <a:pt x="365" y="180"/>
                  </a:cubicBezTo>
                  <a:cubicBezTo>
                    <a:pt x="363" y="185"/>
                    <a:pt x="363" y="187"/>
                    <a:pt x="363" y="189"/>
                  </a:cubicBezTo>
                  <a:cubicBezTo>
                    <a:pt x="364" y="198"/>
                    <a:pt x="380" y="224"/>
                    <a:pt x="399" y="255"/>
                  </a:cubicBezTo>
                  <a:cubicBezTo>
                    <a:pt x="403" y="263"/>
                    <a:pt x="408" y="271"/>
                    <a:pt x="409" y="273"/>
                  </a:cubicBezTo>
                  <a:cubicBezTo>
                    <a:pt x="409" y="275"/>
                    <a:pt x="406" y="280"/>
                    <a:pt x="405" y="28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bg1"/>
              </a:solidFill>
            </a:ln>
          </p:spPr>
          <p:txBody>
            <a:bodyPr vert="horz" wrap="square" lIns="102870" tIns="51435" rIns="102870" bIns="51435" numCol="1" anchor="t" anchorCtr="0" compatLnSpc="1">
              <a:prstTxWarp prst="textNoShape">
                <a:avLst/>
              </a:prstTxWarp>
            </a:bodyPr>
            <a:lstStyle/>
            <a:p>
              <a:endParaRPr lang="en-US" sz="3888"/>
            </a:p>
          </p:txBody>
        </p:sp>
        <p:sp>
          <p:nvSpPr>
            <p:cNvPr id="42" name="Freeform 123">
              <a:extLst>
                <a:ext uri="{FF2B5EF4-FFF2-40B4-BE49-F238E27FC236}">
                  <a16:creationId xmlns:a16="http://schemas.microsoft.com/office/drawing/2014/main" id="{224A665F-6CFE-D14F-BB65-5DC5E95CD0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87025" y="2105455"/>
              <a:ext cx="475988" cy="459945"/>
            </a:xfrm>
            <a:custGeom>
              <a:avLst/>
              <a:gdLst>
                <a:gd name="T0" fmla="*/ 529 w 676"/>
                <a:gd name="T1" fmla="*/ 279 h 678"/>
                <a:gd name="T2" fmla="*/ 431 w 676"/>
                <a:gd name="T3" fmla="*/ 293 h 678"/>
                <a:gd name="T4" fmla="*/ 409 w 676"/>
                <a:gd name="T5" fmla="*/ 210 h 678"/>
                <a:gd name="T6" fmla="*/ 367 w 676"/>
                <a:gd name="T7" fmla="*/ 125 h 678"/>
                <a:gd name="T8" fmla="*/ 401 w 676"/>
                <a:gd name="T9" fmla="*/ 58 h 678"/>
                <a:gd name="T10" fmla="*/ 504 w 676"/>
                <a:gd name="T11" fmla="*/ 6 h 678"/>
                <a:gd name="T12" fmla="*/ 579 w 676"/>
                <a:gd name="T13" fmla="*/ 18 h 678"/>
                <a:gd name="T14" fmla="*/ 659 w 676"/>
                <a:gd name="T15" fmla="*/ 100 h 678"/>
                <a:gd name="T16" fmla="*/ 676 w 676"/>
                <a:gd name="T17" fmla="*/ 169 h 678"/>
                <a:gd name="T18" fmla="*/ 605 w 676"/>
                <a:gd name="T19" fmla="*/ 241 h 678"/>
                <a:gd name="T20" fmla="*/ 558 w 676"/>
                <a:gd name="T21" fmla="*/ 314 h 678"/>
                <a:gd name="T22" fmla="*/ 539 w 676"/>
                <a:gd name="T23" fmla="*/ 267 h 678"/>
                <a:gd name="T24" fmla="*/ 590 w 676"/>
                <a:gd name="T25" fmla="*/ 242 h 678"/>
                <a:gd name="T26" fmla="*/ 626 w 676"/>
                <a:gd name="T27" fmla="*/ 172 h 678"/>
                <a:gd name="T28" fmla="*/ 655 w 676"/>
                <a:gd name="T29" fmla="*/ 114 h 678"/>
                <a:gd name="T30" fmla="*/ 566 w 676"/>
                <a:gd name="T31" fmla="*/ 67 h 678"/>
                <a:gd name="T32" fmla="*/ 517 w 676"/>
                <a:gd name="T33" fmla="*/ 15 h 678"/>
                <a:gd name="T34" fmla="*/ 500 w 676"/>
                <a:gd name="T35" fmla="*/ 56 h 678"/>
                <a:gd name="T36" fmla="*/ 401 w 676"/>
                <a:gd name="T37" fmla="*/ 73 h 678"/>
                <a:gd name="T38" fmla="*/ 413 w 676"/>
                <a:gd name="T39" fmla="*/ 144 h 678"/>
                <a:gd name="T40" fmla="*/ 422 w 676"/>
                <a:gd name="T41" fmla="*/ 215 h 678"/>
                <a:gd name="T42" fmla="*/ 463 w 676"/>
                <a:gd name="T43" fmla="*/ 255 h 678"/>
                <a:gd name="T44" fmla="*/ 532 w 676"/>
                <a:gd name="T45" fmla="*/ 264 h 678"/>
                <a:gd name="T46" fmla="*/ 478 w 676"/>
                <a:gd name="T47" fmla="*/ 160 h 678"/>
                <a:gd name="T48" fmla="*/ 517 w 676"/>
                <a:gd name="T49" fmla="*/ 199 h 678"/>
                <a:gd name="T50" fmla="*/ 517 w 676"/>
                <a:gd name="T51" fmla="*/ 185 h 678"/>
                <a:gd name="T52" fmla="*/ 258 w 676"/>
                <a:gd name="T53" fmla="*/ 678 h 678"/>
                <a:gd name="T54" fmla="*/ 233 w 676"/>
                <a:gd name="T55" fmla="*/ 615 h 678"/>
                <a:gd name="T56" fmla="*/ 105 w 676"/>
                <a:gd name="T57" fmla="*/ 628 h 678"/>
                <a:gd name="T58" fmla="*/ 90 w 676"/>
                <a:gd name="T59" fmla="*/ 522 h 678"/>
                <a:gd name="T60" fmla="*/ 0 w 676"/>
                <a:gd name="T61" fmla="*/ 424 h 678"/>
                <a:gd name="T62" fmla="*/ 14 w 676"/>
                <a:gd name="T63" fmla="*/ 350 h 678"/>
                <a:gd name="T64" fmla="*/ 91 w 676"/>
                <a:gd name="T65" fmla="*/ 229 h 678"/>
                <a:gd name="T66" fmla="*/ 159 w 676"/>
                <a:gd name="T67" fmla="*/ 185 h 678"/>
                <a:gd name="T68" fmla="*/ 276 w 676"/>
                <a:gd name="T69" fmla="*/ 222 h 678"/>
                <a:gd name="T70" fmla="*/ 378 w 676"/>
                <a:gd name="T71" fmla="*/ 190 h 678"/>
                <a:gd name="T72" fmla="*/ 423 w 676"/>
                <a:gd name="T73" fmla="*/ 310 h 678"/>
                <a:gd name="T74" fmla="*/ 513 w 676"/>
                <a:gd name="T75" fmla="*/ 370 h 678"/>
                <a:gd name="T76" fmla="*/ 456 w 676"/>
                <a:gd name="T77" fmla="*/ 419 h 678"/>
                <a:gd name="T78" fmla="*/ 494 w 676"/>
                <a:gd name="T79" fmla="*/ 527 h 678"/>
                <a:gd name="T80" fmla="*/ 393 w 676"/>
                <a:gd name="T81" fmla="*/ 564 h 678"/>
                <a:gd name="T82" fmla="*/ 325 w 676"/>
                <a:gd name="T83" fmla="*/ 669 h 678"/>
                <a:gd name="T84" fmla="*/ 165 w 676"/>
                <a:gd name="T85" fmla="*/ 577 h 678"/>
                <a:gd name="T86" fmla="*/ 261 w 676"/>
                <a:gd name="T87" fmla="*/ 664 h 678"/>
                <a:gd name="T88" fmla="*/ 323 w 676"/>
                <a:gd name="T89" fmla="*/ 591 h 678"/>
                <a:gd name="T90" fmla="*/ 449 w 676"/>
                <a:gd name="T91" fmla="*/ 573 h 678"/>
                <a:gd name="T92" fmla="*/ 432 w 676"/>
                <a:gd name="T93" fmla="*/ 479 h 678"/>
                <a:gd name="T94" fmla="*/ 445 w 676"/>
                <a:gd name="T95" fmla="*/ 396 h 678"/>
                <a:gd name="T96" fmla="*/ 421 w 676"/>
                <a:gd name="T97" fmla="*/ 325 h 678"/>
                <a:gd name="T98" fmla="*/ 356 w 676"/>
                <a:gd name="T99" fmla="*/ 258 h 678"/>
                <a:gd name="T100" fmla="*/ 286 w 676"/>
                <a:gd name="T101" fmla="*/ 233 h 678"/>
                <a:gd name="T102" fmla="*/ 199 w 676"/>
                <a:gd name="T103" fmla="*/ 245 h 678"/>
                <a:gd name="T104" fmla="*/ 106 w 676"/>
                <a:gd name="T105" fmla="*/ 228 h 678"/>
                <a:gd name="T106" fmla="*/ 85 w 676"/>
                <a:gd name="T107" fmla="*/ 357 h 678"/>
                <a:gd name="T108" fmla="*/ 14 w 676"/>
                <a:gd name="T109" fmla="*/ 419 h 678"/>
                <a:gd name="T110" fmla="*/ 104 w 676"/>
                <a:gd name="T111" fmla="*/ 519 h 678"/>
                <a:gd name="T112" fmla="*/ 109 w 676"/>
                <a:gd name="T113" fmla="*/ 613 h 678"/>
                <a:gd name="T114" fmla="*/ 258 w 676"/>
                <a:gd name="T115" fmla="*/ 484 h 678"/>
                <a:gd name="T116" fmla="*/ 323 w 676"/>
                <a:gd name="T117" fmla="*/ 419 h 678"/>
                <a:gd name="T118" fmla="*/ 207 w 676"/>
                <a:gd name="T119" fmla="*/ 419 h 678"/>
                <a:gd name="T120" fmla="*/ 258 w 676"/>
                <a:gd name="T121" fmla="*/ 368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76" h="678">
                  <a:moveTo>
                    <a:pt x="556" y="314"/>
                  </a:moveTo>
                  <a:cubicBezTo>
                    <a:pt x="554" y="314"/>
                    <a:pt x="551" y="313"/>
                    <a:pt x="550" y="311"/>
                  </a:cubicBezTo>
                  <a:cubicBezTo>
                    <a:pt x="529" y="279"/>
                    <a:pt x="529" y="279"/>
                    <a:pt x="529" y="279"/>
                  </a:cubicBezTo>
                  <a:cubicBezTo>
                    <a:pt x="508" y="281"/>
                    <a:pt x="488" y="277"/>
                    <a:pt x="468" y="269"/>
                  </a:cubicBezTo>
                  <a:cubicBezTo>
                    <a:pt x="439" y="293"/>
                    <a:pt x="439" y="293"/>
                    <a:pt x="439" y="293"/>
                  </a:cubicBezTo>
                  <a:cubicBezTo>
                    <a:pt x="437" y="295"/>
                    <a:pt x="433" y="295"/>
                    <a:pt x="431" y="293"/>
                  </a:cubicBezTo>
                  <a:cubicBezTo>
                    <a:pt x="412" y="281"/>
                    <a:pt x="397" y="266"/>
                    <a:pt x="385" y="248"/>
                  </a:cubicBezTo>
                  <a:cubicBezTo>
                    <a:pt x="383" y="245"/>
                    <a:pt x="383" y="242"/>
                    <a:pt x="385" y="239"/>
                  </a:cubicBezTo>
                  <a:cubicBezTo>
                    <a:pt x="409" y="210"/>
                    <a:pt x="409" y="210"/>
                    <a:pt x="409" y="210"/>
                  </a:cubicBezTo>
                  <a:cubicBezTo>
                    <a:pt x="401" y="194"/>
                    <a:pt x="398" y="177"/>
                    <a:pt x="398" y="160"/>
                  </a:cubicBezTo>
                  <a:cubicBezTo>
                    <a:pt x="398" y="155"/>
                    <a:pt x="398" y="151"/>
                    <a:pt x="398" y="146"/>
                  </a:cubicBezTo>
                  <a:cubicBezTo>
                    <a:pt x="367" y="125"/>
                    <a:pt x="367" y="125"/>
                    <a:pt x="367" y="125"/>
                  </a:cubicBezTo>
                  <a:cubicBezTo>
                    <a:pt x="364" y="124"/>
                    <a:pt x="363" y="120"/>
                    <a:pt x="364" y="117"/>
                  </a:cubicBezTo>
                  <a:cubicBezTo>
                    <a:pt x="370" y="96"/>
                    <a:pt x="380" y="77"/>
                    <a:pt x="393" y="60"/>
                  </a:cubicBezTo>
                  <a:cubicBezTo>
                    <a:pt x="395" y="57"/>
                    <a:pt x="399" y="57"/>
                    <a:pt x="401" y="58"/>
                  </a:cubicBezTo>
                  <a:cubicBezTo>
                    <a:pt x="437" y="71"/>
                    <a:pt x="437" y="71"/>
                    <a:pt x="437" y="71"/>
                  </a:cubicBezTo>
                  <a:cubicBezTo>
                    <a:pt x="453" y="57"/>
                    <a:pt x="472" y="47"/>
                    <a:pt x="494" y="43"/>
                  </a:cubicBezTo>
                  <a:cubicBezTo>
                    <a:pt x="504" y="6"/>
                    <a:pt x="504" y="6"/>
                    <a:pt x="504" y="6"/>
                  </a:cubicBezTo>
                  <a:cubicBezTo>
                    <a:pt x="505" y="3"/>
                    <a:pt x="507" y="1"/>
                    <a:pt x="510" y="1"/>
                  </a:cubicBezTo>
                  <a:cubicBezTo>
                    <a:pt x="532" y="0"/>
                    <a:pt x="554" y="4"/>
                    <a:pt x="574" y="11"/>
                  </a:cubicBezTo>
                  <a:cubicBezTo>
                    <a:pt x="577" y="12"/>
                    <a:pt x="579" y="15"/>
                    <a:pt x="579" y="18"/>
                  </a:cubicBezTo>
                  <a:cubicBezTo>
                    <a:pt x="577" y="56"/>
                    <a:pt x="577" y="56"/>
                    <a:pt x="577" y="56"/>
                  </a:cubicBezTo>
                  <a:cubicBezTo>
                    <a:pt x="596" y="67"/>
                    <a:pt x="611" y="83"/>
                    <a:pt x="621" y="102"/>
                  </a:cubicBezTo>
                  <a:cubicBezTo>
                    <a:pt x="659" y="100"/>
                    <a:pt x="659" y="100"/>
                    <a:pt x="659" y="100"/>
                  </a:cubicBezTo>
                  <a:cubicBezTo>
                    <a:pt x="662" y="100"/>
                    <a:pt x="665" y="102"/>
                    <a:pt x="666" y="105"/>
                  </a:cubicBezTo>
                  <a:cubicBezTo>
                    <a:pt x="673" y="122"/>
                    <a:pt x="676" y="141"/>
                    <a:pt x="676" y="160"/>
                  </a:cubicBezTo>
                  <a:cubicBezTo>
                    <a:pt x="676" y="163"/>
                    <a:pt x="676" y="166"/>
                    <a:pt x="676" y="169"/>
                  </a:cubicBezTo>
                  <a:cubicBezTo>
                    <a:pt x="676" y="172"/>
                    <a:pt x="674" y="174"/>
                    <a:pt x="671" y="175"/>
                  </a:cubicBezTo>
                  <a:cubicBezTo>
                    <a:pt x="634" y="185"/>
                    <a:pt x="634" y="185"/>
                    <a:pt x="634" y="185"/>
                  </a:cubicBezTo>
                  <a:cubicBezTo>
                    <a:pt x="629" y="206"/>
                    <a:pt x="619" y="225"/>
                    <a:pt x="605" y="241"/>
                  </a:cubicBezTo>
                  <a:cubicBezTo>
                    <a:pt x="618" y="277"/>
                    <a:pt x="618" y="277"/>
                    <a:pt x="618" y="277"/>
                  </a:cubicBezTo>
                  <a:cubicBezTo>
                    <a:pt x="619" y="279"/>
                    <a:pt x="618" y="283"/>
                    <a:pt x="616" y="284"/>
                  </a:cubicBezTo>
                  <a:cubicBezTo>
                    <a:pt x="598" y="298"/>
                    <a:pt x="579" y="308"/>
                    <a:pt x="558" y="314"/>
                  </a:cubicBezTo>
                  <a:cubicBezTo>
                    <a:pt x="557" y="314"/>
                    <a:pt x="557" y="314"/>
                    <a:pt x="556" y="314"/>
                  </a:cubicBezTo>
                  <a:close/>
                  <a:moveTo>
                    <a:pt x="533" y="264"/>
                  </a:moveTo>
                  <a:cubicBezTo>
                    <a:pt x="535" y="264"/>
                    <a:pt x="538" y="265"/>
                    <a:pt x="539" y="267"/>
                  </a:cubicBezTo>
                  <a:cubicBezTo>
                    <a:pt x="559" y="299"/>
                    <a:pt x="559" y="299"/>
                    <a:pt x="559" y="299"/>
                  </a:cubicBezTo>
                  <a:cubicBezTo>
                    <a:pt x="575" y="294"/>
                    <a:pt x="590" y="286"/>
                    <a:pt x="603" y="277"/>
                  </a:cubicBezTo>
                  <a:cubicBezTo>
                    <a:pt x="590" y="242"/>
                    <a:pt x="590" y="242"/>
                    <a:pt x="590" y="242"/>
                  </a:cubicBezTo>
                  <a:cubicBezTo>
                    <a:pt x="589" y="239"/>
                    <a:pt x="590" y="236"/>
                    <a:pt x="592" y="234"/>
                  </a:cubicBezTo>
                  <a:cubicBezTo>
                    <a:pt x="607" y="219"/>
                    <a:pt x="617" y="199"/>
                    <a:pt x="621" y="178"/>
                  </a:cubicBezTo>
                  <a:cubicBezTo>
                    <a:pt x="621" y="175"/>
                    <a:pt x="623" y="173"/>
                    <a:pt x="626" y="172"/>
                  </a:cubicBezTo>
                  <a:cubicBezTo>
                    <a:pt x="662" y="163"/>
                    <a:pt x="662" y="163"/>
                    <a:pt x="662" y="163"/>
                  </a:cubicBezTo>
                  <a:cubicBezTo>
                    <a:pt x="662" y="162"/>
                    <a:pt x="662" y="161"/>
                    <a:pt x="662" y="160"/>
                  </a:cubicBezTo>
                  <a:cubicBezTo>
                    <a:pt x="662" y="144"/>
                    <a:pt x="660" y="129"/>
                    <a:pt x="655" y="114"/>
                  </a:cubicBezTo>
                  <a:cubicBezTo>
                    <a:pt x="618" y="116"/>
                    <a:pt x="618" y="116"/>
                    <a:pt x="618" y="116"/>
                  </a:cubicBezTo>
                  <a:cubicBezTo>
                    <a:pt x="615" y="116"/>
                    <a:pt x="612" y="114"/>
                    <a:pt x="611" y="112"/>
                  </a:cubicBezTo>
                  <a:cubicBezTo>
                    <a:pt x="601" y="92"/>
                    <a:pt x="586" y="77"/>
                    <a:pt x="566" y="67"/>
                  </a:cubicBezTo>
                  <a:cubicBezTo>
                    <a:pt x="564" y="65"/>
                    <a:pt x="562" y="63"/>
                    <a:pt x="563" y="60"/>
                  </a:cubicBezTo>
                  <a:cubicBezTo>
                    <a:pt x="565" y="23"/>
                    <a:pt x="565" y="23"/>
                    <a:pt x="565" y="23"/>
                  </a:cubicBezTo>
                  <a:cubicBezTo>
                    <a:pt x="549" y="17"/>
                    <a:pt x="533" y="15"/>
                    <a:pt x="517" y="15"/>
                  </a:cubicBezTo>
                  <a:cubicBezTo>
                    <a:pt x="517" y="15"/>
                    <a:pt x="516" y="15"/>
                    <a:pt x="516" y="15"/>
                  </a:cubicBezTo>
                  <a:cubicBezTo>
                    <a:pt x="506" y="51"/>
                    <a:pt x="506" y="51"/>
                    <a:pt x="506" y="51"/>
                  </a:cubicBezTo>
                  <a:cubicBezTo>
                    <a:pt x="505" y="53"/>
                    <a:pt x="503" y="55"/>
                    <a:pt x="500" y="56"/>
                  </a:cubicBezTo>
                  <a:cubicBezTo>
                    <a:pt x="479" y="59"/>
                    <a:pt x="459" y="69"/>
                    <a:pt x="443" y="84"/>
                  </a:cubicBezTo>
                  <a:cubicBezTo>
                    <a:pt x="442" y="86"/>
                    <a:pt x="439" y="87"/>
                    <a:pt x="436" y="86"/>
                  </a:cubicBezTo>
                  <a:cubicBezTo>
                    <a:pt x="401" y="73"/>
                    <a:pt x="401" y="73"/>
                    <a:pt x="401" y="73"/>
                  </a:cubicBezTo>
                  <a:cubicBezTo>
                    <a:pt x="391" y="86"/>
                    <a:pt x="384" y="101"/>
                    <a:pt x="379" y="116"/>
                  </a:cubicBezTo>
                  <a:cubicBezTo>
                    <a:pt x="410" y="137"/>
                    <a:pt x="410" y="137"/>
                    <a:pt x="410" y="137"/>
                  </a:cubicBezTo>
                  <a:cubicBezTo>
                    <a:pt x="412" y="138"/>
                    <a:pt x="413" y="141"/>
                    <a:pt x="413" y="144"/>
                  </a:cubicBezTo>
                  <a:cubicBezTo>
                    <a:pt x="412" y="149"/>
                    <a:pt x="412" y="154"/>
                    <a:pt x="412" y="160"/>
                  </a:cubicBezTo>
                  <a:cubicBezTo>
                    <a:pt x="412" y="176"/>
                    <a:pt x="415" y="193"/>
                    <a:pt x="423" y="207"/>
                  </a:cubicBezTo>
                  <a:cubicBezTo>
                    <a:pt x="424" y="210"/>
                    <a:pt x="424" y="213"/>
                    <a:pt x="422" y="215"/>
                  </a:cubicBezTo>
                  <a:cubicBezTo>
                    <a:pt x="399" y="244"/>
                    <a:pt x="399" y="244"/>
                    <a:pt x="399" y="244"/>
                  </a:cubicBezTo>
                  <a:cubicBezTo>
                    <a:pt x="409" y="258"/>
                    <a:pt x="421" y="269"/>
                    <a:pt x="434" y="279"/>
                  </a:cubicBezTo>
                  <a:cubicBezTo>
                    <a:pt x="463" y="255"/>
                    <a:pt x="463" y="255"/>
                    <a:pt x="463" y="255"/>
                  </a:cubicBezTo>
                  <a:cubicBezTo>
                    <a:pt x="465" y="254"/>
                    <a:pt x="468" y="253"/>
                    <a:pt x="471" y="254"/>
                  </a:cubicBezTo>
                  <a:cubicBezTo>
                    <a:pt x="485" y="262"/>
                    <a:pt x="501" y="265"/>
                    <a:pt x="517" y="265"/>
                  </a:cubicBezTo>
                  <a:cubicBezTo>
                    <a:pt x="522" y="265"/>
                    <a:pt x="527" y="265"/>
                    <a:pt x="532" y="264"/>
                  </a:cubicBezTo>
                  <a:cubicBezTo>
                    <a:pt x="532" y="264"/>
                    <a:pt x="533" y="264"/>
                    <a:pt x="533" y="264"/>
                  </a:cubicBezTo>
                  <a:close/>
                  <a:moveTo>
                    <a:pt x="517" y="199"/>
                  </a:moveTo>
                  <a:cubicBezTo>
                    <a:pt x="496" y="199"/>
                    <a:pt x="478" y="181"/>
                    <a:pt x="478" y="160"/>
                  </a:cubicBezTo>
                  <a:cubicBezTo>
                    <a:pt x="478" y="138"/>
                    <a:pt x="496" y="121"/>
                    <a:pt x="517" y="121"/>
                  </a:cubicBezTo>
                  <a:cubicBezTo>
                    <a:pt x="539" y="121"/>
                    <a:pt x="556" y="138"/>
                    <a:pt x="556" y="160"/>
                  </a:cubicBezTo>
                  <a:cubicBezTo>
                    <a:pt x="556" y="181"/>
                    <a:pt x="539" y="199"/>
                    <a:pt x="517" y="199"/>
                  </a:cubicBezTo>
                  <a:close/>
                  <a:moveTo>
                    <a:pt x="517" y="135"/>
                  </a:moveTo>
                  <a:cubicBezTo>
                    <a:pt x="503" y="135"/>
                    <a:pt x="492" y="146"/>
                    <a:pt x="492" y="160"/>
                  </a:cubicBezTo>
                  <a:cubicBezTo>
                    <a:pt x="492" y="174"/>
                    <a:pt x="503" y="185"/>
                    <a:pt x="517" y="185"/>
                  </a:cubicBezTo>
                  <a:cubicBezTo>
                    <a:pt x="531" y="185"/>
                    <a:pt x="542" y="174"/>
                    <a:pt x="542" y="160"/>
                  </a:cubicBezTo>
                  <a:cubicBezTo>
                    <a:pt x="542" y="146"/>
                    <a:pt x="531" y="135"/>
                    <a:pt x="517" y="135"/>
                  </a:cubicBezTo>
                  <a:close/>
                  <a:moveTo>
                    <a:pt x="258" y="678"/>
                  </a:moveTo>
                  <a:cubicBezTo>
                    <a:pt x="256" y="678"/>
                    <a:pt x="256" y="678"/>
                    <a:pt x="256" y="678"/>
                  </a:cubicBezTo>
                  <a:cubicBezTo>
                    <a:pt x="252" y="678"/>
                    <a:pt x="250" y="676"/>
                    <a:pt x="249" y="673"/>
                  </a:cubicBezTo>
                  <a:cubicBezTo>
                    <a:pt x="233" y="615"/>
                    <a:pt x="233" y="615"/>
                    <a:pt x="233" y="615"/>
                  </a:cubicBezTo>
                  <a:cubicBezTo>
                    <a:pt x="208" y="612"/>
                    <a:pt x="184" y="604"/>
                    <a:pt x="162" y="592"/>
                  </a:cubicBezTo>
                  <a:cubicBezTo>
                    <a:pt x="113" y="628"/>
                    <a:pt x="113" y="628"/>
                    <a:pt x="113" y="628"/>
                  </a:cubicBezTo>
                  <a:cubicBezTo>
                    <a:pt x="111" y="630"/>
                    <a:pt x="108" y="630"/>
                    <a:pt x="105" y="628"/>
                  </a:cubicBezTo>
                  <a:cubicBezTo>
                    <a:pt x="86" y="614"/>
                    <a:pt x="69" y="598"/>
                    <a:pt x="55" y="579"/>
                  </a:cubicBezTo>
                  <a:cubicBezTo>
                    <a:pt x="53" y="577"/>
                    <a:pt x="53" y="574"/>
                    <a:pt x="55" y="571"/>
                  </a:cubicBezTo>
                  <a:cubicBezTo>
                    <a:pt x="90" y="522"/>
                    <a:pt x="90" y="522"/>
                    <a:pt x="90" y="522"/>
                  </a:cubicBezTo>
                  <a:cubicBezTo>
                    <a:pt x="75" y="499"/>
                    <a:pt x="66" y="474"/>
                    <a:pt x="62" y="447"/>
                  </a:cubicBezTo>
                  <a:cubicBezTo>
                    <a:pt x="5" y="431"/>
                    <a:pt x="5" y="431"/>
                    <a:pt x="5" y="431"/>
                  </a:cubicBezTo>
                  <a:cubicBezTo>
                    <a:pt x="2" y="430"/>
                    <a:pt x="0" y="427"/>
                    <a:pt x="0" y="424"/>
                  </a:cubicBezTo>
                  <a:cubicBezTo>
                    <a:pt x="0" y="423"/>
                    <a:pt x="0" y="421"/>
                    <a:pt x="0" y="419"/>
                  </a:cubicBezTo>
                  <a:cubicBezTo>
                    <a:pt x="0" y="398"/>
                    <a:pt x="2" y="376"/>
                    <a:pt x="8" y="355"/>
                  </a:cubicBezTo>
                  <a:cubicBezTo>
                    <a:pt x="8" y="352"/>
                    <a:pt x="11" y="350"/>
                    <a:pt x="14" y="350"/>
                  </a:cubicBezTo>
                  <a:cubicBezTo>
                    <a:pt x="74" y="348"/>
                    <a:pt x="74" y="348"/>
                    <a:pt x="74" y="348"/>
                  </a:cubicBezTo>
                  <a:cubicBezTo>
                    <a:pt x="83" y="324"/>
                    <a:pt x="97" y="302"/>
                    <a:pt x="114" y="283"/>
                  </a:cubicBezTo>
                  <a:cubicBezTo>
                    <a:pt x="91" y="229"/>
                    <a:pt x="91" y="229"/>
                    <a:pt x="91" y="229"/>
                  </a:cubicBezTo>
                  <a:cubicBezTo>
                    <a:pt x="89" y="226"/>
                    <a:pt x="90" y="223"/>
                    <a:pt x="93" y="221"/>
                  </a:cubicBezTo>
                  <a:cubicBezTo>
                    <a:pt x="110" y="206"/>
                    <a:pt x="130" y="193"/>
                    <a:pt x="151" y="184"/>
                  </a:cubicBezTo>
                  <a:cubicBezTo>
                    <a:pt x="154" y="182"/>
                    <a:pt x="157" y="183"/>
                    <a:pt x="159" y="185"/>
                  </a:cubicBezTo>
                  <a:cubicBezTo>
                    <a:pt x="199" y="230"/>
                    <a:pt x="199" y="230"/>
                    <a:pt x="199" y="230"/>
                  </a:cubicBezTo>
                  <a:cubicBezTo>
                    <a:pt x="218" y="224"/>
                    <a:pt x="238" y="221"/>
                    <a:pt x="258" y="221"/>
                  </a:cubicBezTo>
                  <a:cubicBezTo>
                    <a:pt x="264" y="221"/>
                    <a:pt x="270" y="222"/>
                    <a:pt x="276" y="222"/>
                  </a:cubicBezTo>
                  <a:cubicBezTo>
                    <a:pt x="304" y="170"/>
                    <a:pt x="304" y="170"/>
                    <a:pt x="304" y="170"/>
                  </a:cubicBezTo>
                  <a:cubicBezTo>
                    <a:pt x="306" y="167"/>
                    <a:pt x="309" y="165"/>
                    <a:pt x="312" y="166"/>
                  </a:cubicBezTo>
                  <a:cubicBezTo>
                    <a:pt x="335" y="171"/>
                    <a:pt x="357" y="179"/>
                    <a:pt x="378" y="190"/>
                  </a:cubicBezTo>
                  <a:cubicBezTo>
                    <a:pt x="380" y="191"/>
                    <a:pt x="382" y="194"/>
                    <a:pt x="381" y="197"/>
                  </a:cubicBezTo>
                  <a:cubicBezTo>
                    <a:pt x="371" y="256"/>
                    <a:pt x="371" y="256"/>
                    <a:pt x="371" y="256"/>
                  </a:cubicBezTo>
                  <a:cubicBezTo>
                    <a:pt x="391" y="271"/>
                    <a:pt x="410" y="289"/>
                    <a:pt x="423" y="310"/>
                  </a:cubicBezTo>
                  <a:cubicBezTo>
                    <a:pt x="482" y="300"/>
                    <a:pt x="482" y="300"/>
                    <a:pt x="482" y="300"/>
                  </a:cubicBezTo>
                  <a:cubicBezTo>
                    <a:pt x="485" y="299"/>
                    <a:pt x="489" y="301"/>
                    <a:pt x="490" y="303"/>
                  </a:cubicBezTo>
                  <a:cubicBezTo>
                    <a:pt x="500" y="325"/>
                    <a:pt x="508" y="347"/>
                    <a:pt x="513" y="370"/>
                  </a:cubicBezTo>
                  <a:cubicBezTo>
                    <a:pt x="513" y="373"/>
                    <a:pt x="512" y="376"/>
                    <a:pt x="509" y="378"/>
                  </a:cubicBezTo>
                  <a:cubicBezTo>
                    <a:pt x="456" y="406"/>
                    <a:pt x="456" y="406"/>
                    <a:pt x="456" y="406"/>
                  </a:cubicBezTo>
                  <a:cubicBezTo>
                    <a:pt x="456" y="410"/>
                    <a:pt x="456" y="415"/>
                    <a:pt x="456" y="419"/>
                  </a:cubicBezTo>
                  <a:cubicBezTo>
                    <a:pt x="456" y="439"/>
                    <a:pt x="453" y="459"/>
                    <a:pt x="447" y="479"/>
                  </a:cubicBezTo>
                  <a:cubicBezTo>
                    <a:pt x="492" y="519"/>
                    <a:pt x="492" y="519"/>
                    <a:pt x="492" y="519"/>
                  </a:cubicBezTo>
                  <a:cubicBezTo>
                    <a:pt x="494" y="521"/>
                    <a:pt x="495" y="524"/>
                    <a:pt x="494" y="527"/>
                  </a:cubicBezTo>
                  <a:cubicBezTo>
                    <a:pt x="484" y="548"/>
                    <a:pt x="471" y="568"/>
                    <a:pt x="456" y="586"/>
                  </a:cubicBezTo>
                  <a:cubicBezTo>
                    <a:pt x="454" y="589"/>
                    <a:pt x="451" y="589"/>
                    <a:pt x="448" y="588"/>
                  </a:cubicBezTo>
                  <a:cubicBezTo>
                    <a:pt x="393" y="564"/>
                    <a:pt x="393" y="564"/>
                    <a:pt x="393" y="564"/>
                  </a:cubicBezTo>
                  <a:cubicBezTo>
                    <a:pt x="375" y="581"/>
                    <a:pt x="355" y="594"/>
                    <a:pt x="333" y="603"/>
                  </a:cubicBezTo>
                  <a:cubicBezTo>
                    <a:pt x="330" y="663"/>
                    <a:pt x="330" y="663"/>
                    <a:pt x="330" y="663"/>
                  </a:cubicBezTo>
                  <a:cubicBezTo>
                    <a:pt x="330" y="666"/>
                    <a:pt x="328" y="669"/>
                    <a:pt x="325" y="669"/>
                  </a:cubicBezTo>
                  <a:cubicBezTo>
                    <a:pt x="303" y="675"/>
                    <a:pt x="281" y="678"/>
                    <a:pt x="258" y="678"/>
                  </a:cubicBezTo>
                  <a:close/>
                  <a:moveTo>
                    <a:pt x="161" y="576"/>
                  </a:moveTo>
                  <a:cubicBezTo>
                    <a:pt x="162" y="576"/>
                    <a:pt x="164" y="577"/>
                    <a:pt x="165" y="577"/>
                  </a:cubicBezTo>
                  <a:cubicBezTo>
                    <a:pt x="188" y="591"/>
                    <a:pt x="213" y="599"/>
                    <a:pt x="239" y="602"/>
                  </a:cubicBezTo>
                  <a:cubicBezTo>
                    <a:pt x="242" y="602"/>
                    <a:pt x="244" y="604"/>
                    <a:pt x="245" y="607"/>
                  </a:cubicBezTo>
                  <a:cubicBezTo>
                    <a:pt x="261" y="664"/>
                    <a:pt x="261" y="664"/>
                    <a:pt x="261" y="664"/>
                  </a:cubicBezTo>
                  <a:cubicBezTo>
                    <a:pt x="280" y="664"/>
                    <a:pt x="298" y="661"/>
                    <a:pt x="316" y="657"/>
                  </a:cubicBezTo>
                  <a:cubicBezTo>
                    <a:pt x="319" y="598"/>
                    <a:pt x="319" y="598"/>
                    <a:pt x="319" y="598"/>
                  </a:cubicBezTo>
                  <a:cubicBezTo>
                    <a:pt x="319" y="595"/>
                    <a:pt x="321" y="592"/>
                    <a:pt x="323" y="591"/>
                  </a:cubicBezTo>
                  <a:cubicBezTo>
                    <a:pt x="347" y="582"/>
                    <a:pt x="368" y="569"/>
                    <a:pt x="387" y="551"/>
                  </a:cubicBezTo>
                  <a:cubicBezTo>
                    <a:pt x="389" y="549"/>
                    <a:pt x="392" y="548"/>
                    <a:pt x="394" y="549"/>
                  </a:cubicBezTo>
                  <a:cubicBezTo>
                    <a:pt x="449" y="573"/>
                    <a:pt x="449" y="573"/>
                    <a:pt x="449" y="573"/>
                  </a:cubicBezTo>
                  <a:cubicBezTo>
                    <a:pt x="461" y="558"/>
                    <a:pt x="471" y="542"/>
                    <a:pt x="479" y="526"/>
                  </a:cubicBezTo>
                  <a:cubicBezTo>
                    <a:pt x="434" y="486"/>
                    <a:pt x="434" y="486"/>
                    <a:pt x="434" y="486"/>
                  </a:cubicBezTo>
                  <a:cubicBezTo>
                    <a:pt x="432" y="484"/>
                    <a:pt x="431" y="481"/>
                    <a:pt x="432" y="479"/>
                  </a:cubicBezTo>
                  <a:cubicBezTo>
                    <a:pt x="439" y="459"/>
                    <a:pt x="442" y="439"/>
                    <a:pt x="442" y="419"/>
                  </a:cubicBezTo>
                  <a:cubicBezTo>
                    <a:pt x="442" y="414"/>
                    <a:pt x="442" y="408"/>
                    <a:pt x="441" y="402"/>
                  </a:cubicBezTo>
                  <a:cubicBezTo>
                    <a:pt x="441" y="400"/>
                    <a:pt x="443" y="397"/>
                    <a:pt x="445" y="396"/>
                  </a:cubicBezTo>
                  <a:cubicBezTo>
                    <a:pt x="498" y="368"/>
                    <a:pt x="498" y="368"/>
                    <a:pt x="498" y="368"/>
                  </a:cubicBezTo>
                  <a:cubicBezTo>
                    <a:pt x="494" y="349"/>
                    <a:pt x="488" y="331"/>
                    <a:pt x="480" y="314"/>
                  </a:cubicBezTo>
                  <a:cubicBezTo>
                    <a:pt x="421" y="325"/>
                    <a:pt x="421" y="325"/>
                    <a:pt x="421" y="325"/>
                  </a:cubicBezTo>
                  <a:cubicBezTo>
                    <a:pt x="419" y="325"/>
                    <a:pt x="416" y="324"/>
                    <a:pt x="414" y="322"/>
                  </a:cubicBezTo>
                  <a:cubicBezTo>
                    <a:pt x="400" y="299"/>
                    <a:pt x="381" y="280"/>
                    <a:pt x="359" y="265"/>
                  </a:cubicBezTo>
                  <a:cubicBezTo>
                    <a:pt x="357" y="264"/>
                    <a:pt x="356" y="261"/>
                    <a:pt x="356" y="258"/>
                  </a:cubicBezTo>
                  <a:cubicBezTo>
                    <a:pt x="367" y="200"/>
                    <a:pt x="367" y="200"/>
                    <a:pt x="367" y="200"/>
                  </a:cubicBezTo>
                  <a:cubicBezTo>
                    <a:pt x="350" y="191"/>
                    <a:pt x="332" y="185"/>
                    <a:pt x="314" y="181"/>
                  </a:cubicBezTo>
                  <a:cubicBezTo>
                    <a:pt x="286" y="233"/>
                    <a:pt x="286" y="233"/>
                    <a:pt x="286" y="233"/>
                  </a:cubicBezTo>
                  <a:cubicBezTo>
                    <a:pt x="285" y="235"/>
                    <a:pt x="282" y="237"/>
                    <a:pt x="279" y="237"/>
                  </a:cubicBezTo>
                  <a:cubicBezTo>
                    <a:pt x="272" y="236"/>
                    <a:pt x="265" y="235"/>
                    <a:pt x="258" y="235"/>
                  </a:cubicBezTo>
                  <a:cubicBezTo>
                    <a:pt x="238" y="235"/>
                    <a:pt x="218" y="239"/>
                    <a:pt x="199" y="245"/>
                  </a:cubicBezTo>
                  <a:cubicBezTo>
                    <a:pt x="197" y="246"/>
                    <a:pt x="194" y="245"/>
                    <a:pt x="192" y="243"/>
                  </a:cubicBezTo>
                  <a:cubicBezTo>
                    <a:pt x="152" y="198"/>
                    <a:pt x="152" y="198"/>
                    <a:pt x="152" y="198"/>
                  </a:cubicBezTo>
                  <a:cubicBezTo>
                    <a:pt x="136" y="207"/>
                    <a:pt x="120" y="216"/>
                    <a:pt x="106" y="228"/>
                  </a:cubicBezTo>
                  <a:cubicBezTo>
                    <a:pt x="129" y="282"/>
                    <a:pt x="129" y="282"/>
                    <a:pt x="129" y="282"/>
                  </a:cubicBezTo>
                  <a:cubicBezTo>
                    <a:pt x="130" y="285"/>
                    <a:pt x="130" y="288"/>
                    <a:pt x="128" y="290"/>
                  </a:cubicBezTo>
                  <a:cubicBezTo>
                    <a:pt x="109" y="309"/>
                    <a:pt x="94" y="332"/>
                    <a:pt x="85" y="357"/>
                  </a:cubicBezTo>
                  <a:cubicBezTo>
                    <a:pt x="84" y="360"/>
                    <a:pt x="82" y="361"/>
                    <a:pt x="79" y="362"/>
                  </a:cubicBezTo>
                  <a:cubicBezTo>
                    <a:pt x="20" y="364"/>
                    <a:pt x="20" y="364"/>
                    <a:pt x="20" y="364"/>
                  </a:cubicBezTo>
                  <a:cubicBezTo>
                    <a:pt x="16" y="382"/>
                    <a:pt x="14" y="400"/>
                    <a:pt x="14" y="419"/>
                  </a:cubicBezTo>
                  <a:cubicBezTo>
                    <a:pt x="71" y="435"/>
                    <a:pt x="71" y="435"/>
                    <a:pt x="71" y="435"/>
                  </a:cubicBezTo>
                  <a:cubicBezTo>
                    <a:pt x="73" y="435"/>
                    <a:pt x="75" y="438"/>
                    <a:pt x="76" y="441"/>
                  </a:cubicBezTo>
                  <a:cubicBezTo>
                    <a:pt x="79" y="468"/>
                    <a:pt x="89" y="495"/>
                    <a:pt x="104" y="519"/>
                  </a:cubicBezTo>
                  <a:cubicBezTo>
                    <a:pt x="105" y="521"/>
                    <a:pt x="105" y="524"/>
                    <a:pt x="104" y="527"/>
                  </a:cubicBezTo>
                  <a:cubicBezTo>
                    <a:pt x="69" y="575"/>
                    <a:pt x="69" y="575"/>
                    <a:pt x="69" y="575"/>
                  </a:cubicBezTo>
                  <a:cubicBezTo>
                    <a:pt x="81" y="589"/>
                    <a:pt x="94" y="602"/>
                    <a:pt x="109" y="613"/>
                  </a:cubicBezTo>
                  <a:cubicBezTo>
                    <a:pt x="157" y="578"/>
                    <a:pt x="157" y="578"/>
                    <a:pt x="157" y="578"/>
                  </a:cubicBezTo>
                  <a:cubicBezTo>
                    <a:pt x="158" y="577"/>
                    <a:pt x="160" y="576"/>
                    <a:pt x="161" y="576"/>
                  </a:cubicBezTo>
                  <a:close/>
                  <a:moveTo>
                    <a:pt x="258" y="484"/>
                  </a:moveTo>
                  <a:cubicBezTo>
                    <a:pt x="223" y="484"/>
                    <a:pt x="193" y="455"/>
                    <a:pt x="193" y="419"/>
                  </a:cubicBezTo>
                  <a:cubicBezTo>
                    <a:pt x="193" y="383"/>
                    <a:pt x="223" y="354"/>
                    <a:pt x="258" y="354"/>
                  </a:cubicBezTo>
                  <a:cubicBezTo>
                    <a:pt x="294" y="354"/>
                    <a:pt x="323" y="383"/>
                    <a:pt x="323" y="419"/>
                  </a:cubicBezTo>
                  <a:cubicBezTo>
                    <a:pt x="323" y="455"/>
                    <a:pt x="294" y="484"/>
                    <a:pt x="258" y="484"/>
                  </a:cubicBezTo>
                  <a:close/>
                  <a:moveTo>
                    <a:pt x="258" y="368"/>
                  </a:moveTo>
                  <a:cubicBezTo>
                    <a:pt x="230" y="368"/>
                    <a:pt x="207" y="391"/>
                    <a:pt x="207" y="419"/>
                  </a:cubicBezTo>
                  <a:cubicBezTo>
                    <a:pt x="207" y="447"/>
                    <a:pt x="230" y="470"/>
                    <a:pt x="258" y="470"/>
                  </a:cubicBezTo>
                  <a:cubicBezTo>
                    <a:pt x="286" y="470"/>
                    <a:pt x="309" y="447"/>
                    <a:pt x="309" y="419"/>
                  </a:cubicBezTo>
                  <a:cubicBezTo>
                    <a:pt x="309" y="391"/>
                    <a:pt x="286" y="368"/>
                    <a:pt x="258" y="368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bg1"/>
              </a:solidFill>
            </a:ln>
          </p:spPr>
          <p:txBody>
            <a:bodyPr vert="horz" wrap="square" lIns="102870" tIns="51435" rIns="102870" bIns="51435" numCol="1" anchor="t" anchorCtr="0" compatLnSpc="1">
              <a:prstTxWarp prst="textNoShape">
                <a:avLst/>
              </a:prstTxWarp>
            </a:bodyPr>
            <a:lstStyle/>
            <a:p>
              <a:endParaRPr lang="en-US" sz="3888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2813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43B74-9DC4-C941-A6C1-7AD54695C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 EXAMPLE OF A COMPETENCY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0E98F-E978-9B4E-B3FC-128D753EC9D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219200"/>
            <a:ext cx="10515600" cy="1073523"/>
          </a:xfrm>
        </p:spPr>
        <p:txBody>
          <a:bodyPr/>
          <a:lstStyle/>
          <a:p>
            <a:pPr algn="ctr"/>
            <a:r>
              <a:rPr lang="en-US"/>
              <a:t>For example, in an experiential learning opportunity you might focus on developing your </a:t>
            </a:r>
            <a:r>
              <a:rPr lang="en-US" b="1"/>
              <a:t>competency in communication </a:t>
            </a:r>
            <a:r>
              <a:rPr lang="en-US"/>
              <a:t>by: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E12F58-3183-0643-B8EF-EE83D16432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26BC58E-534D-6C41-A02D-4ED4777C2FDC}"/>
              </a:ext>
            </a:extLst>
          </p:cNvPr>
          <p:cNvSpPr txBox="1">
            <a:spLocks/>
          </p:cNvSpPr>
          <p:nvPr/>
        </p:nvSpPr>
        <p:spPr>
          <a:xfrm>
            <a:off x="369651" y="3900342"/>
            <a:ext cx="3638144" cy="26221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143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600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/>
              <a:t>Learning </a:t>
            </a:r>
            <a:br>
              <a:rPr lang="en-US" b="1"/>
            </a:br>
            <a:r>
              <a:rPr lang="en-US"/>
              <a:t>about expected communication styles in a particular field </a:t>
            </a:r>
            <a:r>
              <a:rPr lang="en-US">
                <a:solidFill>
                  <a:srgbClr val="0070C0"/>
                </a:solidFill>
              </a:rPr>
              <a:t>(</a:t>
            </a:r>
            <a:r>
              <a:rPr lang="en-US" b="1">
                <a:solidFill>
                  <a:srgbClr val="0070C0"/>
                </a:solidFill>
              </a:rPr>
              <a:t>Knowledge</a:t>
            </a:r>
            <a:r>
              <a:rPr lang="en-US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BFC4A68-AAF4-5C49-B1F2-E3B83D3C6186}"/>
              </a:ext>
            </a:extLst>
          </p:cNvPr>
          <p:cNvSpPr txBox="1">
            <a:spLocks/>
          </p:cNvSpPr>
          <p:nvPr/>
        </p:nvSpPr>
        <p:spPr>
          <a:xfrm>
            <a:off x="4182071" y="3900342"/>
            <a:ext cx="3827859" cy="22725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143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600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/>
              <a:t>Practicing, </a:t>
            </a:r>
            <a:r>
              <a:rPr lang="en-US"/>
              <a:t>and</a:t>
            </a:r>
            <a:r>
              <a:rPr lang="en-US" b="1"/>
              <a:t> getting feedback </a:t>
            </a:r>
            <a:r>
              <a:rPr lang="en-US"/>
              <a:t>on, your </a:t>
            </a:r>
            <a:br>
              <a:rPr lang="en-US"/>
            </a:br>
            <a:r>
              <a:rPr lang="en-US"/>
              <a:t>writing and your oral presentations </a:t>
            </a:r>
            <a:br>
              <a:rPr lang="en-US"/>
            </a:br>
            <a:r>
              <a:rPr lang="en-US">
                <a:solidFill>
                  <a:srgbClr val="00A1BA"/>
                </a:solidFill>
              </a:rPr>
              <a:t>(</a:t>
            </a:r>
            <a:r>
              <a:rPr lang="en-US" b="1">
                <a:solidFill>
                  <a:srgbClr val="00A1BA"/>
                </a:solidFill>
              </a:rPr>
              <a:t>Skills</a:t>
            </a:r>
            <a:r>
              <a:rPr lang="en-US">
                <a:solidFill>
                  <a:srgbClr val="00A1BA"/>
                </a:solidFill>
              </a:rPr>
              <a:t>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CF0D14C-BF6C-5B48-A93C-AB030C6AB123}"/>
              </a:ext>
            </a:extLst>
          </p:cNvPr>
          <p:cNvSpPr txBox="1">
            <a:spLocks/>
          </p:cNvSpPr>
          <p:nvPr/>
        </p:nvSpPr>
        <p:spPr>
          <a:xfrm>
            <a:off x="8009930" y="3900342"/>
            <a:ext cx="3981450" cy="2622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143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600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900"/>
              </a:spcAft>
              <a:buClr>
                <a:schemeClr val="accent3">
                  <a:lumMod val="50000"/>
                </a:schemeClr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Developing the ability to be </a:t>
            </a:r>
            <a:br>
              <a:rPr lang="en-US"/>
            </a:br>
            <a:r>
              <a:rPr lang="en-US" b="1"/>
              <a:t>calm under pressure </a:t>
            </a:r>
            <a:br>
              <a:rPr lang="en-US" b="1"/>
            </a:br>
            <a:r>
              <a:rPr lang="en-US"/>
              <a:t>so you can organize </a:t>
            </a:r>
            <a:br>
              <a:rPr lang="en-US"/>
            </a:br>
            <a:r>
              <a:rPr lang="en-US"/>
              <a:t>your thoughts </a:t>
            </a:r>
            <a:br>
              <a:rPr lang="en-US"/>
            </a:br>
            <a:r>
              <a:rPr lang="en-US">
                <a:solidFill>
                  <a:srgbClr val="007FA3"/>
                </a:solidFill>
              </a:rPr>
              <a:t>(</a:t>
            </a:r>
            <a:r>
              <a:rPr lang="en-US" b="1">
                <a:solidFill>
                  <a:srgbClr val="007FA3"/>
                </a:solidFill>
              </a:rPr>
              <a:t>Attributes</a:t>
            </a:r>
            <a:r>
              <a:rPr lang="en-US">
                <a:solidFill>
                  <a:srgbClr val="007FA3"/>
                </a:solidFill>
              </a:rPr>
              <a:t>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6AA72D8-AC68-BF4B-AF0A-CF840489BF66}"/>
              </a:ext>
            </a:extLst>
          </p:cNvPr>
          <p:cNvGrpSpPr/>
          <p:nvPr/>
        </p:nvGrpSpPr>
        <p:grpSpPr>
          <a:xfrm>
            <a:off x="1439020" y="2315251"/>
            <a:ext cx="9228699" cy="1453468"/>
            <a:chOff x="1439020" y="1778662"/>
            <a:chExt cx="9228699" cy="1453468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8F0B0D07-7178-AD45-975A-F2F2C1F9AC67}"/>
                </a:ext>
              </a:extLst>
            </p:cNvPr>
            <p:cNvSpPr/>
            <p:nvPr/>
          </p:nvSpPr>
          <p:spPr>
            <a:xfrm>
              <a:off x="9214252" y="1778663"/>
              <a:ext cx="1453467" cy="1453467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007FA3"/>
            </a:solidFill>
            <a:ln w="19050">
              <a:solidFill>
                <a:srgbClr val="007FA3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0" vert="horz" wrap="none" lIns="337739" tIns="337739" rIns="337739" bIns="337739" numCol="1" spcCol="1270" anchor="ctr" anchorCtr="0">
              <a:noAutofit/>
            </a:bodyPr>
            <a:lstStyle/>
            <a:p>
              <a:pPr algn="ctr" defTabSz="10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50">
                <a:solidFill>
                  <a:srgbClr val="FFFFFF"/>
                </a:solidFill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EF0A0D6-0838-9C43-952A-FE2D8234168E}"/>
                </a:ext>
              </a:extLst>
            </p:cNvPr>
            <p:cNvGrpSpPr/>
            <p:nvPr/>
          </p:nvGrpSpPr>
          <p:grpSpPr>
            <a:xfrm>
              <a:off x="9578131" y="2076528"/>
              <a:ext cx="725711" cy="850327"/>
              <a:chOff x="9467522" y="2319698"/>
              <a:chExt cx="725711" cy="850327"/>
            </a:xfrm>
          </p:grpSpPr>
          <p:sp>
            <p:nvSpPr>
              <p:cNvPr id="27" name="Freeform 41">
                <a:extLst>
                  <a:ext uri="{FF2B5EF4-FFF2-40B4-BE49-F238E27FC236}">
                    <a16:creationId xmlns:a16="http://schemas.microsoft.com/office/drawing/2014/main" id="{4C93ABA6-5E6A-334F-BD84-7BC5CF9449D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467522" y="2319698"/>
                <a:ext cx="725711" cy="850327"/>
              </a:xfrm>
              <a:custGeom>
                <a:avLst/>
                <a:gdLst>
                  <a:gd name="T0" fmla="*/ 407 w 419"/>
                  <a:gd name="T1" fmla="*/ 250 h 491"/>
                  <a:gd name="T2" fmla="*/ 372 w 419"/>
                  <a:gd name="T3" fmla="*/ 188 h 491"/>
                  <a:gd name="T4" fmla="*/ 374 w 419"/>
                  <a:gd name="T5" fmla="*/ 183 h 491"/>
                  <a:gd name="T6" fmla="*/ 379 w 419"/>
                  <a:gd name="T7" fmla="*/ 158 h 491"/>
                  <a:gd name="T8" fmla="*/ 374 w 419"/>
                  <a:gd name="T9" fmla="*/ 118 h 491"/>
                  <a:gd name="T10" fmla="*/ 338 w 419"/>
                  <a:gd name="T11" fmla="*/ 55 h 491"/>
                  <a:gd name="T12" fmla="*/ 193 w 419"/>
                  <a:gd name="T13" fmla="*/ 0 h 491"/>
                  <a:gd name="T14" fmla="*/ 0 w 419"/>
                  <a:gd name="T15" fmla="*/ 167 h 491"/>
                  <a:gd name="T16" fmla="*/ 61 w 419"/>
                  <a:gd name="T17" fmla="*/ 288 h 491"/>
                  <a:gd name="T18" fmla="*/ 80 w 419"/>
                  <a:gd name="T19" fmla="*/ 310 h 491"/>
                  <a:gd name="T20" fmla="*/ 72 w 419"/>
                  <a:gd name="T21" fmla="*/ 454 h 491"/>
                  <a:gd name="T22" fmla="*/ 74 w 419"/>
                  <a:gd name="T23" fmla="*/ 460 h 491"/>
                  <a:gd name="T24" fmla="*/ 197 w 419"/>
                  <a:gd name="T25" fmla="*/ 491 h 491"/>
                  <a:gd name="T26" fmla="*/ 256 w 419"/>
                  <a:gd name="T27" fmla="*/ 484 h 491"/>
                  <a:gd name="T28" fmla="*/ 259 w 419"/>
                  <a:gd name="T29" fmla="*/ 480 h 491"/>
                  <a:gd name="T30" fmla="*/ 262 w 419"/>
                  <a:gd name="T31" fmla="*/ 396 h 491"/>
                  <a:gd name="T32" fmla="*/ 345 w 419"/>
                  <a:gd name="T33" fmla="*/ 413 h 491"/>
                  <a:gd name="T34" fmla="*/ 347 w 419"/>
                  <a:gd name="T35" fmla="*/ 413 h 491"/>
                  <a:gd name="T36" fmla="*/ 378 w 419"/>
                  <a:gd name="T37" fmla="*/ 391 h 491"/>
                  <a:gd name="T38" fmla="*/ 379 w 419"/>
                  <a:gd name="T39" fmla="*/ 364 h 491"/>
                  <a:gd name="T40" fmla="*/ 378 w 419"/>
                  <a:gd name="T41" fmla="*/ 360 h 491"/>
                  <a:gd name="T42" fmla="*/ 384 w 419"/>
                  <a:gd name="T43" fmla="*/ 348 h 491"/>
                  <a:gd name="T44" fmla="*/ 388 w 419"/>
                  <a:gd name="T45" fmla="*/ 339 h 491"/>
                  <a:gd name="T46" fmla="*/ 386 w 419"/>
                  <a:gd name="T47" fmla="*/ 330 h 491"/>
                  <a:gd name="T48" fmla="*/ 394 w 419"/>
                  <a:gd name="T49" fmla="*/ 319 h 491"/>
                  <a:gd name="T50" fmla="*/ 390 w 419"/>
                  <a:gd name="T51" fmla="*/ 305 h 491"/>
                  <a:gd name="T52" fmla="*/ 390 w 419"/>
                  <a:gd name="T53" fmla="*/ 304 h 491"/>
                  <a:gd name="T54" fmla="*/ 390 w 419"/>
                  <a:gd name="T55" fmla="*/ 294 h 491"/>
                  <a:gd name="T56" fmla="*/ 409 w 419"/>
                  <a:gd name="T57" fmla="*/ 289 h 491"/>
                  <a:gd name="T58" fmla="*/ 419 w 419"/>
                  <a:gd name="T59" fmla="*/ 272 h 491"/>
                  <a:gd name="T60" fmla="*/ 407 w 419"/>
                  <a:gd name="T61" fmla="*/ 250 h 491"/>
                  <a:gd name="T62" fmla="*/ 405 w 419"/>
                  <a:gd name="T63" fmla="*/ 281 h 491"/>
                  <a:gd name="T64" fmla="*/ 385 w 419"/>
                  <a:gd name="T65" fmla="*/ 286 h 491"/>
                  <a:gd name="T66" fmla="*/ 381 w 419"/>
                  <a:gd name="T67" fmla="*/ 290 h 491"/>
                  <a:gd name="T68" fmla="*/ 380 w 419"/>
                  <a:gd name="T69" fmla="*/ 307 h 491"/>
                  <a:gd name="T70" fmla="*/ 382 w 419"/>
                  <a:gd name="T71" fmla="*/ 310 h 491"/>
                  <a:gd name="T72" fmla="*/ 384 w 419"/>
                  <a:gd name="T73" fmla="*/ 317 h 491"/>
                  <a:gd name="T74" fmla="*/ 377 w 419"/>
                  <a:gd name="T75" fmla="*/ 325 h 491"/>
                  <a:gd name="T76" fmla="*/ 376 w 419"/>
                  <a:gd name="T77" fmla="*/ 331 h 491"/>
                  <a:gd name="T78" fmla="*/ 378 w 419"/>
                  <a:gd name="T79" fmla="*/ 338 h 491"/>
                  <a:gd name="T80" fmla="*/ 375 w 419"/>
                  <a:gd name="T81" fmla="*/ 344 h 491"/>
                  <a:gd name="T82" fmla="*/ 369 w 419"/>
                  <a:gd name="T83" fmla="*/ 357 h 491"/>
                  <a:gd name="T84" fmla="*/ 369 w 419"/>
                  <a:gd name="T85" fmla="*/ 365 h 491"/>
                  <a:gd name="T86" fmla="*/ 369 w 419"/>
                  <a:gd name="T87" fmla="*/ 389 h 491"/>
                  <a:gd name="T88" fmla="*/ 347 w 419"/>
                  <a:gd name="T89" fmla="*/ 404 h 491"/>
                  <a:gd name="T90" fmla="*/ 345 w 419"/>
                  <a:gd name="T91" fmla="*/ 404 h 491"/>
                  <a:gd name="T92" fmla="*/ 261 w 419"/>
                  <a:gd name="T93" fmla="*/ 386 h 491"/>
                  <a:gd name="T94" fmla="*/ 256 w 419"/>
                  <a:gd name="T95" fmla="*/ 387 h 491"/>
                  <a:gd name="T96" fmla="*/ 250 w 419"/>
                  <a:gd name="T97" fmla="*/ 476 h 491"/>
                  <a:gd name="T98" fmla="*/ 83 w 419"/>
                  <a:gd name="T99" fmla="*/ 454 h 491"/>
                  <a:gd name="T100" fmla="*/ 89 w 419"/>
                  <a:gd name="T101" fmla="*/ 307 h 491"/>
                  <a:gd name="T102" fmla="*/ 68 w 419"/>
                  <a:gd name="T103" fmla="*/ 282 h 491"/>
                  <a:gd name="T104" fmla="*/ 9 w 419"/>
                  <a:gd name="T105" fmla="*/ 167 h 491"/>
                  <a:gd name="T106" fmla="*/ 47 w 419"/>
                  <a:gd name="T107" fmla="*/ 56 h 491"/>
                  <a:gd name="T108" fmla="*/ 193 w 419"/>
                  <a:gd name="T109" fmla="*/ 9 h 491"/>
                  <a:gd name="T110" fmla="*/ 331 w 419"/>
                  <a:gd name="T111" fmla="*/ 61 h 491"/>
                  <a:gd name="T112" fmla="*/ 365 w 419"/>
                  <a:gd name="T113" fmla="*/ 120 h 491"/>
                  <a:gd name="T114" fmla="*/ 370 w 419"/>
                  <a:gd name="T115" fmla="*/ 158 h 491"/>
                  <a:gd name="T116" fmla="*/ 365 w 419"/>
                  <a:gd name="T117" fmla="*/ 180 h 491"/>
                  <a:gd name="T118" fmla="*/ 363 w 419"/>
                  <a:gd name="T119" fmla="*/ 189 h 491"/>
                  <a:gd name="T120" fmla="*/ 399 w 419"/>
                  <a:gd name="T121" fmla="*/ 255 h 491"/>
                  <a:gd name="T122" fmla="*/ 409 w 419"/>
                  <a:gd name="T123" fmla="*/ 273 h 491"/>
                  <a:gd name="T124" fmla="*/ 405 w 419"/>
                  <a:gd name="T125" fmla="*/ 281 h 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19" h="491">
                    <a:moveTo>
                      <a:pt x="407" y="250"/>
                    </a:moveTo>
                    <a:cubicBezTo>
                      <a:pt x="395" y="232"/>
                      <a:pt x="374" y="197"/>
                      <a:pt x="372" y="188"/>
                    </a:cubicBezTo>
                    <a:cubicBezTo>
                      <a:pt x="373" y="187"/>
                      <a:pt x="373" y="185"/>
                      <a:pt x="374" y="183"/>
                    </a:cubicBezTo>
                    <a:cubicBezTo>
                      <a:pt x="376" y="176"/>
                      <a:pt x="379" y="166"/>
                      <a:pt x="379" y="158"/>
                    </a:cubicBezTo>
                    <a:cubicBezTo>
                      <a:pt x="379" y="146"/>
                      <a:pt x="377" y="129"/>
                      <a:pt x="374" y="118"/>
                    </a:cubicBezTo>
                    <a:cubicBezTo>
                      <a:pt x="373" y="112"/>
                      <a:pt x="364" y="83"/>
                      <a:pt x="338" y="55"/>
                    </a:cubicBezTo>
                    <a:cubicBezTo>
                      <a:pt x="303" y="18"/>
                      <a:pt x="255" y="0"/>
                      <a:pt x="193" y="0"/>
                    </a:cubicBezTo>
                    <a:cubicBezTo>
                      <a:pt x="65" y="0"/>
                      <a:pt x="0" y="56"/>
                      <a:pt x="0" y="167"/>
                    </a:cubicBezTo>
                    <a:cubicBezTo>
                      <a:pt x="0" y="231"/>
                      <a:pt x="37" y="266"/>
                      <a:pt x="61" y="288"/>
                    </a:cubicBezTo>
                    <a:cubicBezTo>
                      <a:pt x="70" y="297"/>
                      <a:pt x="78" y="304"/>
                      <a:pt x="80" y="310"/>
                    </a:cubicBezTo>
                    <a:cubicBezTo>
                      <a:pt x="97" y="376"/>
                      <a:pt x="82" y="429"/>
                      <a:pt x="72" y="454"/>
                    </a:cubicBezTo>
                    <a:cubicBezTo>
                      <a:pt x="71" y="456"/>
                      <a:pt x="72" y="459"/>
                      <a:pt x="74" y="460"/>
                    </a:cubicBezTo>
                    <a:cubicBezTo>
                      <a:pt x="112" y="480"/>
                      <a:pt x="154" y="491"/>
                      <a:pt x="197" y="491"/>
                    </a:cubicBezTo>
                    <a:cubicBezTo>
                      <a:pt x="217" y="491"/>
                      <a:pt x="236" y="489"/>
                      <a:pt x="256" y="484"/>
                    </a:cubicBezTo>
                    <a:cubicBezTo>
                      <a:pt x="258" y="484"/>
                      <a:pt x="259" y="482"/>
                      <a:pt x="259" y="480"/>
                    </a:cubicBezTo>
                    <a:cubicBezTo>
                      <a:pt x="259" y="438"/>
                      <a:pt x="260" y="406"/>
                      <a:pt x="262" y="396"/>
                    </a:cubicBezTo>
                    <a:cubicBezTo>
                      <a:pt x="280" y="401"/>
                      <a:pt x="335" y="413"/>
                      <a:pt x="345" y="413"/>
                    </a:cubicBezTo>
                    <a:cubicBezTo>
                      <a:pt x="346" y="413"/>
                      <a:pt x="347" y="413"/>
                      <a:pt x="347" y="413"/>
                    </a:cubicBezTo>
                    <a:cubicBezTo>
                      <a:pt x="355" y="413"/>
                      <a:pt x="374" y="413"/>
                      <a:pt x="378" y="391"/>
                    </a:cubicBezTo>
                    <a:cubicBezTo>
                      <a:pt x="381" y="380"/>
                      <a:pt x="380" y="370"/>
                      <a:pt x="379" y="364"/>
                    </a:cubicBezTo>
                    <a:cubicBezTo>
                      <a:pt x="379" y="362"/>
                      <a:pt x="378" y="360"/>
                      <a:pt x="378" y="360"/>
                    </a:cubicBezTo>
                    <a:cubicBezTo>
                      <a:pt x="379" y="356"/>
                      <a:pt x="382" y="352"/>
                      <a:pt x="384" y="348"/>
                    </a:cubicBezTo>
                    <a:cubicBezTo>
                      <a:pt x="386" y="344"/>
                      <a:pt x="387" y="342"/>
                      <a:pt x="388" y="339"/>
                    </a:cubicBezTo>
                    <a:cubicBezTo>
                      <a:pt x="388" y="337"/>
                      <a:pt x="387" y="333"/>
                      <a:pt x="386" y="330"/>
                    </a:cubicBezTo>
                    <a:cubicBezTo>
                      <a:pt x="389" y="327"/>
                      <a:pt x="393" y="323"/>
                      <a:pt x="394" y="319"/>
                    </a:cubicBezTo>
                    <a:cubicBezTo>
                      <a:pt x="394" y="315"/>
                      <a:pt x="392" y="310"/>
                      <a:pt x="390" y="305"/>
                    </a:cubicBezTo>
                    <a:cubicBezTo>
                      <a:pt x="390" y="305"/>
                      <a:pt x="390" y="305"/>
                      <a:pt x="390" y="304"/>
                    </a:cubicBezTo>
                    <a:cubicBezTo>
                      <a:pt x="390" y="303"/>
                      <a:pt x="390" y="299"/>
                      <a:pt x="390" y="294"/>
                    </a:cubicBezTo>
                    <a:cubicBezTo>
                      <a:pt x="396" y="293"/>
                      <a:pt x="406" y="291"/>
                      <a:pt x="409" y="289"/>
                    </a:cubicBezTo>
                    <a:cubicBezTo>
                      <a:pt x="415" y="286"/>
                      <a:pt x="419" y="277"/>
                      <a:pt x="419" y="272"/>
                    </a:cubicBezTo>
                    <a:cubicBezTo>
                      <a:pt x="419" y="270"/>
                      <a:pt x="418" y="270"/>
                      <a:pt x="407" y="250"/>
                    </a:cubicBezTo>
                    <a:close/>
                    <a:moveTo>
                      <a:pt x="405" y="281"/>
                    </a:moveTo>
                    <a:cubicBezTo>
                      <a:pt x="403" y="282"/>
                      <a:pt x="393" y="284"/>
                      <a:pt x="385" y="286"/>
                    </a:cubicBezTo>
                    <a:cubicBezTo>
                      <a:pt x="383" y="286"/>
                      <a:pt x="381" y="288"/>
                      <a:pt x="381" y="290"/>
                    </a:cubicBezTo>
                    <a:cubicBezTo>
                      <a:pt x="380" y="305"/>
                      <a:pt x="380" y="306"/>
                      <a:pt x="380" y="307"/>
                    </a:cubicBezTo>
                    <a:cubicBezTo>
                      <a:pt x="381" y="308"/>
                      <a:pt x="381" y="308"/>
                      <a:pt x="382" y="310"/>
                    </a:cubicBezTo>
                    <a:cubicBezTo>
                      <a:pt x="384" y="314"/>
                      <a:pt x="385" y="316"/>
                      <a:pt x="384" y="317"/>
                    </a:cubicBezTo>
                    <a:cubicBezTo>
                      <a:pt x="384" y="319"/>
                      <a:pt x="381" y="322"/>
                      <a:pt x="377" y="325"/>
                    </a:cubicBezTo>
                    <a:cubicBezTo>
                      <a:pt x="375" y="326"/>
                      <a:pt x="375" y="329"/>
                      <a:pt x="376" y="331"/>
                    </a:cubicBezTo>
                    <a:cubicBezTo>
                      <a:pt x="377" y="334"/>
                      <a:pt x="378" y="337"/>
                      <a:pt x="378" y="338"/>
                    </a:cubicBezTo>
                    <a:cubicBezTo>
                      <a:pt x="378" y="339"/>
                      <a:pt x="377" y="342"/>
                      <a:pt x="375" y="344"/>
                    </a:cubicBezTo>
                    <a:cubicBezTo>
                      <a:pt x="373" y="348"/>
                      <a:pt x="371" y="353"/>
                      <a:pt x="369" y="357"/>
                    </a:cubicBezTo>
                    <a:cubicBezTo>
                      <a:pt x="369" y="359"/>
                      <a:pt x="369" y="362"/>
                      <a:pt x="369" y="365"/>
                    </a:cubicBezTo>
                    <a:cubicBezTo>
                      <a:pt x="370" y="371"/>
                      <a:pt x="371" y="379"/>
                      <a:pt x="369" y="389"/>
                    </a:cubicBezTo>
                    <a:cubicBezTo>
                      <a:pt x="366" y="401"/>
                      <a:pt x="359" y="404"/>
                      <a:pt x="347" y="404"/>
                    </a:cubicBezTo>
                    <a:cubicBezTo>
                      <a:pt x="347" y="404"/>
                      <a:pt x="346" y="404"/>
                      <a:pt x="345" y="404"/>
                    </a:cubicBezTo>
                    <a:cubicBezTo>
                      <a:pt x="335" y="403"/>
                      <a:pt x="271" y="389"/>
                      <a:pt x="261" y="386"/>
                    </a:cubicBezTo>
                    <a:cubicBezTo>
                      <a:pt x="259" y="386"/>
                      <a:pt x="257" y="386"/>
                      <a:pt x="256" y="387"/>
                    </a:cubicBezTo>
                    <a:cubicBezTo>
                      <a:pt x="250" y="394"/>
                      <a:pt x="249" y="449"/>
                      <a:pt x="250" y="476"/>
                    </a:cubicBezTo>
                    <a:cubicBezTo>
                      <a:pt x="193" y="488"/>
                      <a:pt x="133" y="480"/>
                      <a:pt x="83" y="454"/>
                    </a:cubicBezTo>
                    <a:cubicBezTo>
                      <a:pt x="93" y="426"/>
                      <a:pt x="105" y="373"/>
                      <a:pt x="89" y="307"/>
                    </a:cubicBezTo>
                    <a:cubicBezTo>
                      <a:pt x="87" y="299"/>
                      <a:pt x="79" y="292"/>
                      <a:pt x="68" y="282"/>
                    </a:cubicBezTo>
                    <a:cubicBezTo>
                      <a:pt x="44" y="260"/>
                      <a:pt x="9" y="227"/>
                      <a:pt x="9" y="167"/>
                    </a:cubicBezTo>
                    <a:cubicBezTo>
                      <a:pt x="9" y="119"/>
                      <a:pt x="22" y="82"/>
                      <a:pt x="47" y="56"/>
                    </a:cubicBezTo>
                    <a:cubicBezTo>
                      <a:pt x="77" y="25"/>
                      <a:pt x="127" y="9"/>
                      <a:pt x="193" y="9"/>
                    </a:cubicBezTo>
                    <a:cubicBezTo>
                      <a:pt x="252" y="9"/>
                      <a:pt x="298" y="27"/>
                      <a:pt x="331" y="61"/>
                    </a:cubicBezTo>
                    <a:cubicBezTo>
                      <a:pt x="357" y="88"/>
                      <a:pt x="364" y="117"/>
                      <a:pt x="365" y="120"/>
                    </a:cubicBezTo>
                    <a:cubicBezTo>
                      <a:pt x="367" y="130"/>
                      <a:pt x="370" y="147"/>
                      <a:pt x="370" y="158"/>
                    </a:cubicBezTo>
                    <a:cubicBezTo>
                      <a:pt x="370" y="165"/>
                      <a:pt x="367" y="174"/>
                      <a:pt x="365" y="180"/>
                    </a:cubicBezTo>
                    <a:cubicBezTo>
                      <a:pt x="363" y="185"/>
                      <a:pt x="363" y="187"/>
                      <a:pt x="363" y="189"/>
                    </a:cubicBezTo>
                    <a:cubicBezTo>
                      <a:pt x="364" y="198"/>
                      <a:pt x="380" y="224"/>
                      <a:pt x="399" y="255"/>
                    </a:cubicBezTo>
                    <a:cubicBezTo>
                      <a:pt x="403" y="263"/>
                      <a:pt x="408" y="271"/>
                      <a:pt x="409" y="273"/>
                    </a:cubicBezTo>
                    <a:cubicBezTo>
                      <a:pt x="409" y="275"/>
                      <a:pt x="406" y="280"/>
                      <a:pt x="405" y="281"/>
                    </a:cubicBezTo>
                    <a:close/>
                  </a:path>
                </a:pathLst>
              </a:custGeom>
              <a:solidFill>
                <a:srgbClr val="348A91"/>
              </a:solidFill>
              <a:ln w="9525">
                <a:solidFill>
                  <a:schemeClr val="bg1"/>
                </a:solidFill>
              </a:ln>
            </p:spPr>
            <p:txBody>
              <a:bodyPr vert="horz" wrap="square" lIns="102870" tIns="51435" rIns="102870" bIns="5143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888"/>
              </a:p>
            </p:txBody>
          </p:sp>
          <p:sp>
            <p:nvSpPr>
              <p:cNvPr id="38" name="Freeform 89">
                <a:extLst>
                  <a:ext uri="{FF2B5EF4-FFF2-40B4-BE49-F238E27FC236}">
                    <a16:creationId xmlns:a16="http://schemas.microsoft.com/office/drawing/2014/main" id="{90EF99A4-D865-4545-A186-D39A3BA842F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639201" y="2495486"/>
                <a:ext cx="382352" cy="388654"/>
              </a:xfrm>
              <a:custGeom>
                <a:avLst/>
                <a:gdLst>
                  <a:gd name="T0" fmla="*/ 482 w 580"/>
                  <a:gd name="T1" fmla="*/ 395 h 589"/>
                  <a:gd name="T2" fmla="*/ 399 w 580"/>
                  <a:gd name="T3" fmla="*/ 442 h 589"/>
                  <a:gd name="T4" fmla="*/ 186 w 580"/>
                  <a:gd name="T5" fmla="*/ 333 h 589"/>
                  <a:gd name="T6" fmla="*/ 194 w 580"/>
                  <a:gd name="T7" fmla="*/ 295 h 589"/>
                  <a:gd name="T8" fmla="*/ 186 w 580"/>
                  <a:gd name="T9" fmla="*/ 257 h 589"/>
                  <a:gd name="T10" fmla="*/ 399 w 580"/>
                  <a:gd name="T11" fmla="*/ 147 h 589"/>
                  <a:gd name="T12" fmla="*/ 482 w 580"/>
                  <a:gd name="T13" fmla="*/ 194 h 589"/>
                  <a:gd name="T14" fmla="*/ 580 w 580"/>
                  <a:gd name="T15" fmla="*/ 97 h 589"/>
                  <a:gd name="T16" fmla="*/ 482 w 580"/>
                  <a:gd name="T17" fmla="*/ 0 h 589"/>
                  <a:gd name="T18" fmla="*/ 385 w 580"/>
                  <a:gd name="T19" fmla="*/ 97 h 589"/>
                  <a:gd name="T20" fmla="*/ 393 w 580"/>
                  <a:gd name="T21" fmla="*/ 135 h 589"/>
                  <a:gd name="T22" fmla="*/ 180 w 580"/>
                  <a:gd name="T23" fmla="*/ 244 h 589"/>
                  <a:gd name="T24" fmla="*/ 97 w 580"/>
                  <a:gd name="T25" fmla="*/ 197 h 589"/>
                  <a:gd name="T26" fmla="*/ 0 w 580"/>
                  <a:gd name="T27" fmla="*/ 295 h 589"/>
                  <a:gd name="T28" fmla="*/ 97 w 580"/>
                  <a:gd name="T29" fmla="*/ 392 h 589"/>
                  <a:gd name="T30" fmla="*/ 180 w 580"/>
                  <a:gd name="T31" fmla="*/ 345 h 589"/>
                  <a:gd name="T32" fmla="*/ 393 w 580"/>
                  <a:gd name="T33" fmla="*/ 454 h 589"/>
                  <a:gd name="T34" fmla="*/ 385 w 580"/>
                  <a:gd name="T35" fmla="*/ 492 h 589"/>
                  <a:gd name="T36" fmla="*/ 482 w 580"/>
                  <a:gd name="T37" fmla="*/ 589 h 589"/>
                  <a:gd name="T38" fmla="*/ 580 w 580"/>
                  <a:gd name="T39" fmla="*/ 492 h 589"/>
                  <a:gd name="T40" fmla="*/ 482 w 580"/>
                  <a:gd name="T41" fmla="*/ 395 h 589"/>
                  <a:gd name="T42" fmla="*/ 482 w 580"/>
                  <a:gd name="T43" fmla="*/ 14 h 589"/>
                  <a:gd name="T44" fmla="*/ 566 w 580"/>
                  <a:gd name="T45" fmla="*/ 97 h 589"/>
                  <a:gd name="T46" fmla="*/ 482 w 580"/>
                  <a:gd name="T47" fmla="*/ 180 h 589"/>
                  <a:gd name="T48" fmla="*/ 399 w 580"/>
                  <a:gd name="T49" fmla="*/ 97 h 589"/>
                  <a:gd name="T50" fmla="*/ 482 w 580"/>
                  <a:gd name="T51" fmla="*/ 14 h 589"/>
                  <a:gd name="T52" fmla="*/ 97 w 580"/>
                  <a:gd name="T53" fmla="*/ 378 h 589"/>
                  <a:gd name="T54" fmla="*/ 14 w 580"/>
                  <a:gd name="T55" fmla="*/ 295 h 589"/>
                  <a:gd name="T56" fmla="*/ 97 w 580"/>
                  <a:gd name="T57" fmla="*/ 211 h 589"/>
                  <a:gd name="T58" fmla="*/ 180 w 580"/>
                  <a:gd name="T59" fmla="*/ 295 h 589"/>
                  <a:gd name="T60" fmla="*/ 97 w 580"/>
                  <a:gd name="T61" fmla="*/ 378 h 589"/>
                  <a:gd name="T62" fmla="*/ 482 w 580"/>
                  <a:gd name="T63" fmla="*/ 575 h 589"/>
                  <a:gd name="T64" fmla="*/ 399 w 580"/>
                  <a:gd name="T65" fmla="*/ 492 h 589"/>
                  <a:gd name="T66" fmla="*/ 482 w 580"/>
                  <a:gd name="T67" fmla="*/ 409 h 589"/>
                  <a:gd name="T68" fmla="*/ 566 w 580"/>
                  <a:gd name="T69" fmla="*/ 492 h 589"/>
                  <a:gd name="T70" fmla="*/ 482 w 580"/>
                  <a:gd name="T71" fmla="*/ 575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80" h="589">
                    <a:moveTo>
                      <a:pt x="482" y="395"/>
                    </a:moveTo>
                    <a:cubicBezTo>
                      <a:pt x="447" y="395"/>
                      <a:pt x="416" y="414"/>
                      <a:pt x="399" y="442"/>
                    </a:cubicBezTo>
                    <a:cubicBezTo>
                      <a:pt x="186" y="333"/>
                      <a:pt x="186" y="333"/>
                      <a:pt x="186" y="333"/>
                    </a:cubicBezTo>
                    <a:cubicBezTo>
                      <a:pt x="191" y="321"/>
                      <a:pt x="194" y="308"/>
                      <a:pt x="194" y="295"/>
                    </a:cubicBezTo>
                    <a:cubicBezTo>
                      <a:pt x="194" y="281"/>
                      <a:pt x="191" y="268"/>
                      <a:pt x="186" y="257"/>
                    </a:cubicBezTo>
                    <a:cubicBezTo>
                      <a:pt x="399" y="147"/>
                      <a:pt x="399" y="147"/>
                      <a:pt x="399" y="147"/>
                    </a:cubicBezTo>
                    <a:cubicBezTo>
                      <a:pt x="416" y="175"/>
                      <a:pt x="447" y="194"/>
                      <a:pt x="482" y="194"/>
                    </a:cubicBezTo>
                    <a:cubicBezTo>
                      <a:pt x="536" y="194"/>
                      <a:pt x="580" y="150"/>
                      <a:pt x="580" y="97"/>
                    </a:cubicBezTo>
                    <a:cubicBezTo>
                      <a:pt x="580" y="43"/>
                      <a:pt x="536" y="0"/>
                      <a:pt x="482" y="0"/>
                    </a:cubicBezTo>
                    <a:cubicBezTo>
                      <a:pt x="429" y="0"/>
                      <a:pt x="385" y="43"/>
                      <a:pt x="385" y="97"/>
                    </a:cubicBezTo>
                    <a:cubicBezTo>
                      <a:pt x="385" y="110"/>
                      <a:pt x="388" y="123"/>
                      <a:pt x="393" y="135"/>
                    </a:cubicBezTo>
                    <a:cubicBezTo>
                      <a:pt x="180" y="244"/>
                      <a:pt x="180" y="244"/>
                      <a:pt x="180" y="244"/>
                    </a:cubicBezTo>
                    <a:cubicBezTo>
                      <a:pt x="163" y="216"/>
                      <a:pt x="132" y="197"/>
                      <a:pt x="97" y="197"/>
                    </a:cubicBezTo>
                    <a:cubicBezTo>
                      <a:pt x="43" y="197"/>
                      <a:pt x="0" y="241"/>
                      <a:pt x="0" y="295"/>
                    </a:cubicBezTo>
                    <a:cubicBezTo>
                      <a:pt x="0" y="348"/>
                      <a:pt x="43" y="392"/>
                      <a:pt x="97" y="392"/>
                    </a:cubicBezTo>
                    <a:cubicBezTo>
                      <a:pt x="132" y="392"/>
                      <a:pt x="163" y="373"/>
                      <a:pt x="180" y="345"/>
                    </a:cubicBezTo>
                    <a:cubicBezTo>
                      <a:pt x="393" y="454"/>
                      <a:pt x="393" y="454"/>
                      <a:pt x="393" y="454"/>
                    </a:cubicBezTo>
                    <a:cubicBezTo>
                      <a:pt x="388" y="466"/>
                      <a:pt x="385" y="479"/>
                      <a:pt x="385" y="492"/>
                    </a:cubicBezTo>
                    <a:cubicBezTo>
                      <a:pt x="385" y="546"/>
                      <a:pt x="429" y="589"/>
                      <a:pt x="482" y="589"/>
                    </a:cubicBezTo>
                    <a:cubicBezTo>
                      <a:pt x="536" y="589"/>
                      <a:pt x="580" y="546"/>
                      <a:pt x="580" y="492"/>
                    </a:cubicBezTo>
                    <a:cubicBezTo>
                      <a:pt x="580" y="439"/>
                      <a:pt x="536" y="395"/>
                      <a:pt x="482" y="395"/>
                    </a:cubicBezTo>
                    <a:close/>
                    <a:moveTo>
                      <a:pt x="482" y="14"/>
                    </a:moveTo>
                    <a:cubicBezTo>
                      <a:pt x="528" y="14"/>
                      <a:pt x="566" y="51"/>
                      <a:pt x="566" y="97"/>
                    </a:cubicBezTo>
                    <a:cubicBezTo>
                      <a:pt x="566" y="143"/>
                      <a:pt x="528" y="180"/>
                      <a:pt x="482" y="180"/>
                    </a:cubicBezTo>
                    <a:cubicBezTo>
                      <a:pt x="436" y="180"/>
                      <a:pt x="399" y="143"/>
                      <a:pt x="399" y="97"/>
                    </a:cubicBezTo>
                    <a:cubicBezTo>
                      <a:pt x="399" y="51"/>
                      <a:pt x="436" y="14"/>
                      <a:pt x="482" y="14"/>
                    </a:cubicBezTo>
                    <a:close/>
                    <a:moveTo>
                      <a:pt x="97" y="378"/>
                    </a:moveTo>
                    <a:cubicBezTo>
                      <a:pt x="51" y="378"/>
                      <a:pt x="14" y="341"/>
                      <a:pt x="14" y="295"/>
                    </a:cubicBezTo>
                    <a:cubicBezTo>
                      <a:pt x="14" y="249"/>
                      <a:pt x="51" y="211"/>
                      <a:pt x="97" y="211"/>
                    </a:cubicBezTo>
                    <a:cubicBezTo>
                      <a:pt x="143" y="211"/>
                      <a:pt x="180" y="249"/>
                      <a:pt x="180" y="295"/>
                    </a:cubicBezTo>
                    <a:cubicBezTo>
                      <a:pt x="180" y="341"/>
                      <a:pt x="143" y="378"/>
                      <a:pt x="97" y="378"/>
                    </a:cubicBezTo>
                    <a:close/>
                    <a:moveTo>
                      <a:pt x="482" y="575"/>
                    </a:moveTo>
                    <a:cubicBezTo>
                      <a:pt x="436" y="575"/>
                      <a:pt x="399" y="538"/>
                      <a:pt x="399" y="492"/>
                    </a:cubicBezTo>
                    <a:cubicBezTo>
                      <a:pt x="399" y="446"/>
                      <a:pt x="436" y="409"/>
                      <a:pt x="482" y="409"/>
                    </a:cubicBezTo>
                    <a:cubicBezTo>
                      <a:pt x="528" y="409"/>
                      <a:pt x="566" y="446"/>
                      <a:pt x="566" y="492"/>
                    </a:cubicBezTo>
                    <a:cubicBezTo>
                      <a:pt x="566" y="538"/>
                      <a:pt x="528" y="575"/>
                      <a:pt x="482" y="575"/>
                    </a:cubicBezTo>
                    <a:close/>
                  </a:path>
                </a:pathLst>
              </a:custGeom>
              <a:noFill/>
              <a:ln w="9525">
                <a:solidFill>
                  <a:schemeClr val="bg1"/>
                </a:solidFill>
              </a:ln>
            </p:spPr>
            <p:txBody>
              <a:bodyPr vert="horz" wrap="square" lIns="102870" tIns="51435" rIns="102870" bIns="5143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888"/>
              </a:p>
            </p:txBody>
          </p:sp>
        </p:grp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070CEAB-BB82-FA41-8E8D-41E9A388DA06}"/>
                </a:ext>
              </a:extLst>
            </p:cNvPr>
            <p:cNvSpPr/>
            <p:nvPr/>
          </p:nvSpPr>
          <p:spPr>
            <a:xfrm>
              <a:off x="5353342" y="1778662"/>
              <a:ext cx="1453468" cy="1453468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09A1BA"/>
            </a:solidFill>
            <a:ln w="19050">
              <a:solidFill>
                <a:srgbClr val="348A9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0" vert="horz" wrap="none" lIns="337739" tIns="337739" rIns="337739" bIns="337739" numCol="1" spcCol="1270" anchor="ctr" anchorCtr="0">
              <a:noAutofit/>
            </a:bodyPr>
            <a:lstStyle/>
            <a:p>
              <a:pPr algn="ctr" defTabSz="10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50">
                <a:solidFill>
                  <a:srgbClr val="FFFFFF"/>
                </a:solidFill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7AFDA30-7AAE-554A-9FD6-3ED0B4730DC4}"/>
                </a:ext>
              </a:extLst>
            </p:cNvPr>
            <p:cNvSpPr/>
            <p:nvPr/>
          </p:nvSpPr>
          <p:spPr>
            <a:xfrm>
              <a:off x="1439020" y="1792183"/>
              <a:ext cx="1426426" cy="1426426"/>
            </a:xfrm>
            <a:custGeom>
              <a:avLst/>
              <a:gdLst>
                <a:gd name="connsiteX0" fmla="*/ 0 w 1147239"/>
                <a:gd name="connsiteY0" fmla="*/ 573620 h 1147239"/>
                <a:gd name="connsiteX1" fmla="*/ 573620 w 1147239"/>
                <a:gd name="connsiteY1" fmla="*/ 0 h 1147239"/>
                <a:gd name="connsiteX2" fmla="*/ 1147240 w 1147239"/>
                <a:gd name="connsiteY2" fmla="*/ 573620 h 1147239"/>
                <a:gd name="connsiteX3" fmla="*/ 573620 w 1147239"/>
                <a:gd name="connsiteY3" fmla="*/ 1147240 h 1147239"/>
                <a:gd name="connsiteX4" fmla="*/ 0 w 1147239"/>
                <a:gd name="connsiteY4" fmla="*/ 573620 h 11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7239" h="1147239">
                  <a:moveTo>
                    <a:pt x="0" y="573620"/>
                  </a:moveTo>
                  <a:cubicBezTo>
                    <a:pt x="0" y="256818"/>
                    <a:pt x="256818" y="0"/>
                    <a:pt x="573620" y="0"/>
                  </a:cubicBezTo>
                  <a:cubicBezTo>
                    <a:pt x="890422" y="0"/>
                    <a:pt x="1147240" y="256818"/>
                    <a:pt x="1147240" y="573620"/>
                  </a:cubicBezTo>
                  <a:cubicBezTo>
                    <a:pt x="1147240" y="890422"/>
                    <a:pt x="890422" y="1147240"/>
                    <a:pt x="573620" y="1147240"/>
                  </a:cubicBezTo>
                  <a:cubicBezTo>
                    <a:pt x="256818" y="1147240"/>
                    <a:pt x="0" y="890422"/>
                    <a:pt x="0" y="573620"/>
                  </a:cubicBezTo>
                  <a:close/>
                </a:path>
              </a:pathLst>
            </a:custGeom>
            <a:solidFill>
              <a:srgbClr val="1590CE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0" vert="horz" wrap="none" lIns="337739" tIns="337739" rIns="337739" bIns="337739" numCol="1" spcCol="1270" anchor="ctr" anchorCtr="0">
              <a:noAutofit/>
            </a:bodyPr>
            <a:lstStyle/>
            <a:p>
              <a:pPr algn="ctr" defTabSz="10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50">
                <a:solidFill>
                  <a:srgbClr val="FFFFFF"/>
                </a:solidFill>
              </a:endParaRPr>
            </a:p>
          </p:txBody>
        </p:sp>
        <p:sp>
          <p:nvSpPr>
            <p:cNvPr id="23" name="Freeform 40">
              <a:extLst>
                <a:ext uri="{FF2B5EF4-FFF2-40B4-BE49-F238E27FC236}">
                  <a16:creationId xmlns:a16="http://schemas.microsoft.com/office/drawing/2014/main" id="{2F9F45C6-9328-4C4C-8EA8-E36DE5F271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89960" y="2077822"/>
              <a:ext cx="724547" cy="850327"/>
            </a:xfrm>
            <a:custGeom>
              <a:avLst/>
              <a:gdLst>
                <a:gd name="T0" fmla="*/ 372 w 419"/>
                <a:gd name="T1" fmla="*/ 188 h 491"/>
                <a:gd name="T2" fmla="*/ 379 w 419"/>
                <a:gd name="T3" fmla="*/ 158 h 491"/>
                <a:gd name="T4" fmla="*/ 338 w 419"/>
                <a:gd name="T5" fmla="*/ 55 h 491"/>
                <a:gd name="T6" fmla="*/ 0 w 419"/>
                <a:gd name="T7" fmla="*/ 167 h 491"/>
                <a:gd name="T8" fmla="*/ 80 w 419"/>
                <a:gd name="T9" fmla="*/ 310 h 491"/>
                <a:gd name="T10" fmla="*/ 74 w 419"/>
                <a:gd name="T11" fmla="*/ 460 h 491"/>
                <a:gd name="T12" fmla="*/ 256 w 419"/>
                <a:gd name="T13" fmla="*/ 484 h 491"/>
                <a:gd name="T14" fmla="*/ 262 w 419"/>
                <a:gd name="T15" fmla="*/ 396 h 491"/>
                <a:gd name="T16" fmla="*/ 347 w 419"/>
                <a:gd name="T17" fmla="*/ 413 h 491"/>
                <a:gd name="T18" fmla="*/ 379 w 419"/>
                <a:gd name="T19" fmla="*/ 364 h 491"/>
                <a:gd name="T20" fmla="*/ 384 w 419"/>
                <a:gd name="T21" fmla="*/ 348 h 491"/>
                <a:gd name="T22" fmla="*/ 386 w 419"/>
                <a:gd name="T23" fmla="*/ 330 h 491"/>
                <a:gd name="T24" fmla="*/ 390 w 419"/>
                <a:gd name="T25" fmla="*/ 305 h 491"/>
                <a:gd name="T26" fmla="*/ 390 w 419"/>
                <a:gd name="T27" fmla="*/ 294 h 491"/>
                <a:gd name="T28" fmla="*/ 419 w 419"/>
                <a:gd name="T29" fmla="*/ 272 h 491"/>
                <a:gd name="T30" fmla="*/ 405 w 419"/>
                <a:gd name="T31" fmla="*/ 281 h 491"/>
                <a:gd name="T32" fmla="*/ 381 w 419"/>
                <a:gd name="T33" fmla="*/ 290 h 491"/>
                <a:gd name="T34" fmla="*/ 382 w 419"/>
                <a:gd name="T35" fmla="*/ 310 h 491"/>
                <a:gd name="T36" fmla="*/ 377 w 419"/>
                <a:gd name="T37" fmla="*/ 325 h 491"/>
                <a:gd name="T38" fmla="*/ 378 w 419"/>
                <a:gd name="T39" fmla="*/ 338 h 491"/>
                <a:gd name="T40" fmla="*/ 369 w 419"/>
                <a:gd name="T41" fmla="*/ 357 h 491"/>
                <a:gd name="T42" fmla="*/ 369 w 419"/>
                <a:gd name="T43" fmla="*/ 389 h 491"/>
                <a:gd name="T44" fmla="*/ 345 w 419"/>
                <a:gd name="T45" fmla="*/ 404 h 491"/>
                <a:gd name="T46" fmla="*/ 256 w 419"/>
                <a:gd name="T47" fmla="*/ 387 h 491"/>
                <a:gd name="T48" fmla="*/ 83 w 419"/>
                <a:gd name="T49" fmla="*/ 454 h 491"/>
                <a:gd name="T50" fmla="*/ 68 w 419"/>
                <a:gd name="T51" fmla="*/ 282 h 491"/>
                <a:gd name="T52" fmla="*/ 47 w 419"/>
                <a:gd name="T53" fmla="*/ 56 h 491"/>
                <a:gd name="T54" fmla="*/ 331 w 419"/>
                <a:gd name="T55" fmla="*/ 61 h 491"/>
                <a:gd name="T56" fmla="*/ 370 w 419"/>
                <a:gd name="T57" fmla="*/ 158 h 491"/>
                <a:gd name="T58" fmla="*/ 363 w 419"/>
                <a:gd name="T59" fmla="*/ 189 h 491"/>
                <a:gd name="T60" fmla="*/ 409 w 419"/>
                <a:gd name="T61" fmla="*/ 273 h 491"/>
                <a:gd name="T62" fmla="*/ 283 w 419"/>
                <a:gd name="T63" fmla="*/ 74 h 491"/>
                <a:gd name="T64" fmla="*/ 52 w 419"/>
                <a:gd name="T65" fmla="*/ 163 h 491"/>
                <a:gd name="T66" fmla="*/ 96 w 419"/>
                <a:gd name="T67" fmla="*/ 249 h 491"/>
                <a:gd name="T68" fmla="*/ 160 w 419"/>
                <a:gd name="T69" fmla="*/ 240 h 491"/>
                <a:gd name="T70" fmla="*/ 200 w 419"/>
                <a:gd name="T71" fmla="*/ 201 h 491"/>
                <a:gd name="T72" fmla="*/ 240 w 419"/>
                <a:gd name="T73" fmla="*/ 179 h 491"/>
                <a:gd name="T74" fmla="*/ 321 w 419"/>
                <a:gd name="T75" fmla="*/ 137 h 491"/>
                <a:gd name="T76" fmla="*/ 260 w 419"/>
                <a:gd name="T77" fmla="*/ 170 h 491"/>
                <a:gd name="T78" fmla="*/ 232 w 419"/>
                <a:gd name="T79" fmla="*/ 173 h 491"/>
                <a:gd name="T80" fmla="*/ 195 w 419"/>
                <a:gd name="T81" fmla="*/ 189 h 491"/>
                <a:gd name="T82" fmla="*/ 189 w 419"/>
                <a:gd name="T83" fmla="*/ 196 h 491"/>
                <a:gd name="T84" fmla="*/ 156 w 419"/>
                <a:gd name="T85" fmla="*/ 231 h 491"/>
                <a:gd name="T86" fmla="*/ 132 w 419"/>
                <a:gd name="T87" fmla="*/ 257 h 491"/>
                <a:gd name="T88" fmla="*/ 89 w 419"/>
                <a:gd name="T89" fmla="*/ 214 h 491"/>
                <a:gd name="T90" fmla="*/ 61 w 419"/>
                <a:gd name="T91" fmla="*/ 163 h 491"/>
                <a:gd name="T92" fmla="*/ 277 w 419"/>
                <a:gd name="T93" fmla="*/ 82 h 491"/>
                <a:gd name="T94" fmla="*/ 260 w 419"/>
                <a:gd name="T95" fmla="*/ 170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19" h="491">
                  <a:moveTo>
                    <a:pt x="407" y="250"/>
                  </a:moveTo>
                  <a:cubicBezTo>
                    <a:pt x="396" y="233"/>
                    <a:pt x="374" y="197"/>
                    <a:pt x="372" y="188"/>
                  </a:cubicBezTo>
                  <a:cubicBezTo>
                    <a:pt x="373" y="187"/>
                    <a:pt x="373" y="185"/>
                    <a:pt x="374" y="183"/>
                  </a:cubicBezTo>
                  <a:cubicBezTo>
                    <a:pt x="376" y="176"/>
                    <a:pt x="379" y="166"/>
                    <a:pt x="379" y="158"/>
                  </a:cubicBezTo>
                  <a:cubicBezTo>
                    <a:pt x="379" y="146"/>
                    <a:pt x="377" y="129"/>
                    <a:pt x="374" y="118"/>
                  </a:cubicBezTo>
                  <a:cubicBezTo>
                    <a:pt x="373" y="112"/>
                    <a:pt x="364" y="83"/>
                    <a:pt x="338" y="55"/>
                  </a:cubicBezTo>
                  <a:cubicBezTo>
                    <a:pt x="303" y="18"/>
                    <a:pt x="255" y="0"/>
                    <a:pt x="193" y="0"/>
                  </a:cubicBezTo>
                  <a:cubicBezTo>
                    <a:pt x="65" y="0"/>
                    <a:pt x="0" y="56"/>
                    <a:pt x="0" y="167"/>
                  </a:cubicBezTo>
                  <a:cubicBezTo>
                    <a:pt x="0" y="231"/>
                    <a:pt x="37" y="266"/>
                    <a:pt x="61" y="288"/>
                  </a:cubicBezTo>
                  <a:cubicBezTo>
                    <a:pt x="70" y="297"/>
                    <a:pt x="78" y="304"/>
                    <a:pt x="80" y="310"/>
                  </a:cubicBezTo>
                  <a:cubicBezTo>
                    <a:pt x="97" y="376"/>
                    <a:pt x="82" y="429"/>
                    <a:pt x="72" y="454"/>
                  </a:cubicBezTo>
                  <a:cubicBezTo>
                    <a:pt x="71" y="456"/>
                    <a:pt x="72" y="459"/>
                    <a:pt x="74" y="460"/>
                  </a:cubicBezTo>
                  <a:cubicBezTo>
                    <a:pt x="112" y="480"/>
                    <a:pt x="154" y="491"/>
                    <a:pt x="197" y="491"/>
                  </a:cubicBezTo>
                  <a:cubicBezTo>
                    <a:pt x="217" y="491"/>
                    <a:pt x="236" y="489"/>
                    <a:pt x="256" y="484"/>
                  </a:cubicBezTo>
                  <a:cubicBezTo>
                    <a:pt x="258" y="484"/>
                    <a:pt x="259" y="482"/>
                    <a:pt x="259" y="480"/>
                  </a:cubicBezTo>
                  <a:cubicBezTo>
                    <a:pt x="259" y="438"/>
                    <a:pt x="260" y="406"/>
                    <a:pt x="262" y="396"/>
                  </a:cubicBezTo>
                  <a:cubicBezTo>
                    <a:pt x="280" y="401"/>
                    <a:pt x="335" y="413"/>
                    <a:pt x="345" y="413"/>
                  </a:cubicBezTo>
                  <a:cubicBezTo>
                    <a:pt x="346" y="413"/>
                    <a:pt x="347" y="413"/>
                    <a:pt x="347" y="413"/>
                  </a:cubicBezTo>
                  <a:cubicBezTo>
                    <a:pt x="355" y="413"/>
                    <a:pt x="374" y="413"/>
                    <a:pt x="378" y="391"/>
                  </a:cubicBezTo>
                  <a:cubicBezTo>
                    <a:pt x="381" y="380"/>
                    <a:pt x="380" y="370"/>
                    <a:pt x="379" y="364"/>
                  </a:cubicBezTo>
                  <a:cubicBezTo>
                    <a:pt x="379" y="362"/>
                    <a:pt x="378" y="360"/>
                    <a:pt x="378" y="360"/>
                  </a:cubicBezTo>
                  <a:cubicBezTo>
                    <a:pt x="379" y="356"/>
                    <a:pt x="382" y="352"/>
                    <a:pt x="384" y="348"/>
                  </a:cubicBezTo>
                  <a:cubicBezTo>
                    <a:pt x="386" y="344"/>
                    <a:pt x="387" y="342"/>
                    <a:pt x="388" y="339"/>
                  </a:cubicBezTo>
                  <a:cubicBezTo>
                    <a:pt x="388" y="337"/>
                    <a:pt x="387" y="333"/>
                    <a:pt x="386" y="330"/>
                  </a:cubicBezTo>
                  <a:cubicBezTo>
                    <a:pt x="389" y="327"/>
                    <a:pt x="393" y="323"/>
                    <a:pt x="394" y="319"/>
                  </a:cubicBezTo>
                  <a:cubicBezTo>
                    <a:pt x="394" y="315"/>
                    <a:pt x="392" y="310"/>
                    <a:pt x="390" y="305"/>
                  </a:cubicBezTo>
                  <a:cubicBezTo>
                    <a:pt x="390" y="305"/>
                    <a:pt x="390" y="305"/>
                    <a:pt x="390" y="304"/>
                  </a:cubicBezTo>
                  <a:cubicBezTo>
                    <a:pt x="390" y="303"/>
                    <a:pt x="390" y="299"/>
                    <a:pt x="390" y="294"/>
                  </a:cubicBezTo>
                  <a:cubicBezTo>
                    <a:pt x="396" y="293"/>
                    <a:pt x="406" y="291"/>
                    <a:pt x="409" y="289"/>
                  </a:cubicBezTo>
                  <a:cubicBezTo>
                    <a:pt x="415" y="286"/>
                    <a:pt x="419" y="277"/>
                    <a:pt x="419" y="272"/>
                  </a:cubicBezTo>
                  <a:cubicBezTo>
                    <a:pt x="419" y="270"/>
                    <a:pt x="418" y="270"/>
                    <a:pt x="407" y="250"/>
                  </a:cubicBezTo>
                  <a:close/>
                  <a:moveTo>
                    <a:pt x="405" y="281"/>
                  </a:moveTo>
                  <a:cubicBezTo>
                    <a:pt x="403" y="282"/>
                    <a:pt x="393" y="284"/>
                    <a:pt x="385" y="286"/>
                  </a:cubicBezTo>
                  <a:cubicBezTo>
                    <a:pt x="383" y="286"/>
                    <a:pt x="381" y="288"/>
                    <a:pt x="381" y="290"/>
                  </a:cubicBezTo>
                  <a:cubicBezTo>
                    <a:pt x="380" y="305"/>
                    <a:pt x="380" y="306"/>
                    <a:pt x="380" y="307"/>
                  </a:cubicBezTo>
                  <a:cubicBezTo>
                    <a:pt x="381" y="308"/>
                    <a:pt x="381" y="308"/>
                    <a:pt x="382" y="310"/>
                  </a:cubicBezTo>
                  <a:cubicBezTo>
                    <a:pt x="384" y="314"/>
                    <a:pt x="385" y="316"/>
                    <a:pt x="385" y="317"/>
                  </a:cubicBezTo>
                  <a:cubicBezTo>
                    <a:pt x="384" y="319"/>
                    <a:pt x="381" y="322"/>
                    <a:pt x="377" y="325"/>
                  </a:cubicBezTo>
                  <a:cubicBezTo>
                    <a:pt x="376" y="326"/>
                    <a:pt x="375" y="329"/>
                    <a:pt x="376" y="331"/>
                  </a:cubicBezTo>
                  <a:cubicBezTo>
                    <a:pt x="377" y="334"/>
                    <a:pt x="378" y="337"/>
                    <a:pt x="378" y="338"/>
                  </a:cubicBezTo>
                  <a:cubicBezTo>
                    <a:pt x="378" y="339"/>
                    <a:pt x="377" y="342"/>
                    <a:pt x="375" y="344"/>
                  </a:cubicBezTo>
                  <a:cubicBezTo>
                    <a:pt x="373" y="348"/>
                    <a:pt x="371" y="353"/>
                    <a:pt x="369" y="357"/>
                  </a:cubicBezTo>
                  <a:cubicBezTo>
                    <a:pt x="369" y="359"/>
                    <a:pt x="369" y="362"/>
                    <a:pt x="369" y="365"/>
                  </a:cubicBezTo>
                  <a:cubicBezTo>
                    <a:pt x="370" y="371"/>
                    <a:pt x="371" y="379"/>
                    <a:pt x="369" y="389"/>
                  </a:cubicBezTo>
                  <a:cubicBezTo>
                    <a:pt x="367" y="401"/>
                    <a:pt x="359" y="404"/>
                    <a:pt x="347" y="404"/>
                  </a:cubicBezTo>
                  <a:cubicBezTo>
                    <a:pt x="347" y="404"/>
                    <a:pt x="346" y="404"/>
                    <a:pt x="345" y="404"/>
                  </a:cubicBezTo>
                  <a:cubicBezTo>
                    <a:pt x="335" y="403"/>
                    <a:pt x="271" y="389"/>
                    <a:pt x="261" y="386"/>
                  </a:cubicBezTo>
                  <a:cubicBezTo>
                    <a:pt x="259" y="386"/>
                    <a:pt x="257" y="386"/>
                    <a:pt x="256" y="387"/>
                  </a:cubicBezTo>
                  <a:cubicBezTo>
                    <a:pt x="250" y="394"/>
                    <a:pt x="249" y="449"/>
                    <a:pt x="250" y="476"/>
                  </a:cubicBezTo>
                  <a:cubicBezTo>
                    <a:pt x="193" y="488"/>
                    <a:pt x="133" y="480"/>
                    <a:pt x="83" y="454"/>
                  </a:cubicBezTo>
                  <a:cubicBezTo>
                    <a:pt x="93" y="426"/>
                    <a:pt x="105" y="373"/>
                    <a:pt x="89" y="307"/>
                  </a:cubicBezTo>
                  <a:cubicBezTo>
                    <a:pt x="87" y="299"/>
                    <a:pt x="79" y="292"/>
                    <a:pt x="68" y="282"/>
                  </a:cubicBezTo>
                  <a:cubicBezTo>
                    <a:pt x="44" y="260"/>
                    <a:pt x="9" y="227"/>
                    <a:pt x="9" y="167"/>
                  </a:cubicBezTo>
                  <a:cubicBezTo>
                    <a:pt x="9" y="119"/>
                    <a:pt x="22" y="82"/>
                    <a:pt x="47" y="56"/>
                  </a:cubicBezTo>
                  <a:cubicBezTo>
                    <a:pt x="78" y="25"/>
                    <a:pt x="127" y="9"/>
                    <a:pt x="193" y="9"/>
                  </a:cubicBezTo>
                  <a:cubicBezTo>
                    <a:pt x="252" y="9"/>
                    <a:pt x="298" y="27"/>
                    <a:pt x="331" y="61"/>
                  </a:cubicBezTo>
                  <a:cubicBezTo>
                    <a:pt x="357" y="88"/>
                    <a:pt x="364" y="117"/>
                    <a:pt x="365" y="120"/>
                  </a:cubicBezTo>
                  <a:cubicBezTo>
                    <a:pt x="367" y="130"/>
                    <a:pt x="370" y="147"/>
                    <a:pt x="370" y="158"/>
                  </a:cubicBezTo>
                  <a:cubicBezTo>
                    <a:pt x="370" y="165"/>
                    <a:pt x="367" y="174"/>
                    <a:pt x="365" y="180"/>
                  </a:cubicBezTo>
                  <a:cubicBezTo>
                    <a:pt x="363" y="185"/>
                    <a:pt x="363" y="187"/>
                    <a:pt x="363" y="189"/>
                  </a:cubicBezTo>
                  <a:cubicBezTo>
                    <a:pt x="364" y="198"/>
                    <a:pt x="380" y="224"/>
                    <a:pt x="399" y="255"/>
                  </a:cubicBezTo>
                  <a:cubicBezTo>
                    <a:pt x="403" y="263"/>
                    <a:pt x="408" y="271"/>
                    <a:pt x="409" y="273"/>
                  </a:cubicBezTo>
                  <a:cubicBezTo>
                    <a:pt x="409" y="275"/>
                    <a:pt x="406" y="280"/>
                    <a:pt x="405" y="281"/>
                  </a:cubicBezTo>
                  <a:close/>
                  <a:moveTo>
                    <a:pt x="283" y="74"/>
                  </a:moveTo>
                  <a:cubicBezTo>
                    <a:pt x="257" y="54"/>
                    <a:pt x="225" y="43"/>
                    <a:pt x="192" y="43"/>
                  </a:cubicBezTo>
                  <a:cubicBezTo>
                    <a:pt x="103" y="43"/>
                    <a:pt x="52" y="87"/>
                    <a:pt x="52" y="163"/>
                  </a:cubicBezTo>
                  <a:cubicBezTo>
                    <a:pt x="52" y="204"/>
                    <a:pt x="70" y="215"/>
                    <a:pt x="80" y="218"/>
                  </a:cubicBezTo>
                  <a:cubicBezTo>
                    <a:pt x="82" y="228"/>
                    <a:pt x="90" y="242"/>
                    <a:pt x="96" y="249"/>
                  </a:cubicBezTo>
                  <a:cubicBezTo>
                    <a:pt x="107" y="260"/>
                    <a:pt x="120" y="266"/>
                    <a:pt x="132" y="266"/>
                  </a:cubicBezTo>
                  <a:cubicBezTo>
                    <a:pt x="146" y="266"/>
                    <a:pt x="156" y="257"/>
                    <a:pt x="160" y="240"/>
                  </a:cubicBezTo>
                  <a:cubicBezTo>
                    <a:pt x="176" y="239"/>
                    <a:pt x="188" y="228"/>
                    <a:pt x="194" y="218"/>
                  </a:cubicBezTo>
                  <a:cubicBezTo>
                    <a:pt x="198" y="212"/>
                    <a:pt x="200" y="206"/>
                    <a:pt x="200" y="201"/>
                  </a:cubicBezTo>
                  <a:cubicBezTo>
                    <a:pt x="203" y="202"/>
                    <a:pt x="206" y="202"/>
                    <a:pt x="208" y="202"/>
                  </a:cubicBezTo>
                  <a:cubicBezTo>
                    <a:pt x="224" y="202"/>
                    <a:pt x="236" y="190"/>
                    <a:pt x="240" y="179"/>
                  </a:cubicBezTo>
                  <a:cubicBezTo>
                    <a:pt x="248" y="179"/>
                    <a:pt x="254" y="179"/>
                    <a:pt x="260" y="179"/>
                  </a:cubicBezTo>
                  <a:cubicBezTo>
                    <a:pt x="286" y="179"/>
                    <a:pt x="321" y="175"/>
                    <a:pt x="321" y="137"/>
                  </a:cubicBezTo>
                  <a:cubicBezTo>
                    <a:pt x="321" y="116"/>
                    <a:pt x="307" y="93"/>
                    <a:pt x="283" y="74"/>
                  </a:cubicBezTo>
                  <a:close/>
                  <a:moveTo>
                    <a:pt x="260" y="170"/>
                  </a:moveTo>
                  <a:cubicBezTo>
                    <a:pt x="254" y="170"/>
                    <a:pt x="246" y="170"/>
                    <a:pt x="237" y="169"/>
                  </a:cubicBezTo>
                  <a:cubicBezTo>
                    <a:pt x="234" y="169"/>
                    <a:pt x="232" y="171"/>
                    <a:pt x="232" y="173"/>
                  </a:cubicBezTo>
                  <a:cubicBezTo>
                    <a:pt x="231" y="181"/>
                    <a:pt x="222" y="192"/>
                    <a:pt x="208" y="192"/>
                  </a:cubicBezTo>
                  <a:cubicBezTo>
                    <a:pt x="204" y="192"/>
                    <a:pt x="200" y="191"/>
                    <a:pt x="195" y="189"/>
                  </a:cubicBezTo>
                  <a:cubicBezTo>
                    <a:pt x="194" y="189"/>
                    <a:pt x="191" y="189"/>
                    <a:pt x="190" y="190"/>
                  </a:cubicBezTo>
                  <a:cubicBezTo>
                    <a:pt x="189" y="192"/>
                    <a:pt x="188" y="194"/>
                    <a:pt x="189" y="196"/>
                  </a:cubicBezTo>
                  <a:cubicBezTo>
                    <a:pt x="191" y="200"/>
                    <a:pt x="190" y="206"/>
                    <a:pt x="186" y="213"/>
                  </a:cubicBezTo>
                  <a:cubicBezTo>
                    <a:pt x="180" y="222"/>
                    <a:pt x="169" y="231"/>
                    <a:pt x="156" y="231"/>
                  </a:cubicBezTo>
                  <a:cubicBezTo>
                    <a:pt x="154" y="231"/>
                    <a:pt x="152" y="233"/>
                    <a:pt x="152" y="235"/>
                  </a:cubicBezTo>
                  <a:cubicBezTo>
                    <a:pt x="150" y="245"/>
                    <a:pt x="145" y="257"/>
                    <a:pt x="132" y="257"/>
                  </a:cubicBezTo>
                  <a:cubicBezTo>
                    <a:pt x="123" y="257"/>
                    <a:pt x="112" y="251"/>
                    <a:pt x="103" y="242"/>
                  </a:cubicBezTo>
                  <a:cubicBezTo>
                    <a:pt x="97" y="236"/>
                    <a:pt x="89" y="221"/>
                    <a:pt x="89" y="214"/>
                  </a:cubicBezTo>
                  <a:cubicBezTo>
                    <a:pt x="89" y="211"/>
                    <a:pt x="87" y="209"/>
                    <a:pt x="85" y="209"/>
                  </a:cubicBezTo>
                  <a:cubicBezTo>
                    <a:pt x="80" y="208"/>
                    <a:pt x="61" y="203"/>
                    <a:pt x="61" y="163"/>
                  </a:cubicBezTo>
                  <a:cubicBezTo>
                    <a:pt x="61" y="122"/>
                    <a:pt x="78" y="53"/>
                    <a:pt x="192" y="53"/>
                  </a:cubicBezTo>
                  <a:cubicBezTo>
                    <a:pt x="223" y="53"/>
                    <a:pt x="253" y="63"/>
                    <a:pt x="277" y="82"/>
                  </a:cubicBezTo>
                  <a:cubicBezTo>
                    <a:pt x="299" y="98"/>
                    <a:pt x="312" y="119"/>
                    <a:pt x="312" y="137"/>
                  </a:cubicBezTo>
                  <a:cubicBezTo>
                    <a:pt x="312" y="160"/>
                    <a:pt x="297" y="170"/>
                    <a:pt x="260" y="170"/>
                  </a:cubicBezTo>
                  <a:close/>
                </a:path>
              </a:pathLst>
            </a:custGeom>
            <a:noFill/>
            <a:ln w="6350">
              <a:solidFill>
                <a:schemeClr val="bg1"/>
              </a:solidFill>
            </a:ln>
          </p:spPr>
          <p:txBody>
            <a:bodyPr vert="horz" wrap="square" lIns="102870" tIns="51435" rIns="102870" bIns="51435" numCol="1" anchor="t" anchorCtr="0" compatLnSpc="1">
              <a:prstTxWarp prst="textNoShape">
                <a:avLst/>
              </a:prstTxWarp>
            </a:bodyPr>
            <a:lstStyle/>
            <a:p>
              <a:endParaRPr lang="en-US" sz="3888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8F21BB0-815C-EB42-BE07-53280F2A60F3}"/>
                </a:ext>
              </a:extLst>
            </p:cNvPr>
            <p:cNvSpPr txBox="1"/>
            <p:nvPr/>
          </p:nvSpPr>
          <p:spPr>
            <a:xfrm>
              <a:off x="9975273" y="2396368"/>
              <a:ext cx="0" cy="0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normAutofit fontScale="25000" lnSpcReduction="20000"/>
            </a:bodyPr>
            <a:lstStyle/>
            <a:p>
              <a:endParaRPr lang="en-US" b="1">
                <a:solidFill>
                  <a:srgbClr val="005F7A"/>
                </a:solidFill>
              </a:endParaRPr>
            </a:p>
          </p:txBody>
        </p:sp>
        <p:sp>
          <p:nvSpPr>
            <p:cNvPr id="25" name="Freeform 41">
              <a:extLst>
                <a:ext uri="{FF2B5EF4-FFF2-40B4-BE49-F238E27FC236}">
                  <a16:creationId xmlns:a16="http://schemas.microsoft.com/office/drawing/2014/main" id="{BD0F5482-4BBD-4346-A1A4-34CC96C2AA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63381" y="2033229"/>
              <a:ext cx="771507" cy="903987"/>
            </a:xfrm>
            <a:custGeom>
              <a:avLst/>
              <a:gdLst>
                <a:gd name="T0" fmla="*/ 407 w 419"/>
                <a:gd name="T1" fmla="*/ 250 h 491"/>
                <a:gd name="T2" fmla="*/ 372 w 419"/>
                <a:gd name="T3" fmla="*/ 188 h 491"/>
                <a:gd name="T4" fmla="*/ 374 w 419"/>
                <a:gd name="T5" fmla="*/ 183 h 491"/>
                <a:gd name="T6" fmla="*/ 379 w 419"/>
                <a:gd name="T7" fmla="*/ 158 h 491"/>
                <a:gd name="T8" fmla="*/ 374 w 419"/>
                <a:gd name="T9" fmla="*/ 118 h 491"/>
                <a:gd name="T10" fmla="*/ 338 w 419"/>
                <a:gd name="T11" fmla="*/ 55 h 491"/>
                <a:gd name="T12" fmla="*/ 193 w 419"/>
                <a:gd name="T13" fmla="*/ 0 h 491"/>
                <a:gd name="T14" fmla="*/ 0 w 419"/>
                <a:gd name="T15" fmla="*/ 167 h 491"/>
                <a:gd name="T16" fmla="*/ 61 w 419"/>
                <a:gd name="T17" fmla="*/ 288 h 491"/>
                <a:gd name="T18" fmla="*/ 80 w 419"/>
                <a:gd name="T19" fmla="*/ 310 h 491"/>
                <a:gd name="T20" fmla="*/ 72 w 419"/>
                <a:gd name="T21" fmla="*/ 454 h 491"/>
                <a:gd name="T22" fmla="*/ 74 w 419"/>
                <a:gd name="T23" fmla="*/ 460 h 491"/>
                <a:gd name="T24" fmla="*/ 197 w 419"/>
                <a:gd name="T25" fmla="*/ 491 h 491"/>
                <a:gd name="T26" fmla="*/ 256 w 419"/>
                <a:gd name="T27" fmla="*/ 484 h 491"/>
                <a:gd name="T28" fmla="*/ 259 w 419"/>
                <a:gd name="T29" fmla="*/ 480 h 491"/>
                <a:gd name="T30" fmla="*/ 262 w 419"/>
                <a:gd name="T31" fmla="*/ 396 h 491"/>
                <a:gd name="T32" fmla="*/ 345 w 419"/>
                <a:gd name="T33" fmla="*/ 413 h 491"/>
                <a:gd name="T34" fmla="*/ 347 w 419"/>
                <a:gd name="T35" fmla="*/ 413 h 491"/>
                <a:gd name="T36" fmla="*/ 378 w 419"/>
                <a:gd name="T37" fmla="*/ 391 h 491"/>
                <a:gd name="T38" fmla="*/ 379 w 419"/>
                <a:gd name="T39" fmla="*/ 364 h 491"/>
                <a:gd name="T40" fmla="*/ 378 w 419"/>
                <a:gd name="T41" fmla="*/ 360 h 491"/>
                <a:gd name="T42" fmla="*/ 384 w 419"/>
                <a:gd name="T43" fmla="*/ 348 h 491"/>
                <a:gd name="T44" fmla="*/ 388 w 419"/>
                <a:gd name="T45" fmla="*/ 339 h 491"/>
                <a:gd name="T46" fmla="*/ 386 w 419"/>
                <a:gd name="T47" fmla="*/ 330 h 491"/>
                <a:gd name="T48" fmla="*/ 394 w 419"/>
                <a:gd name="T49" fmla="*/ 319 h 491"/>
                <a:gd name="T50" fmla="*/ 390 w 419"/>
                <a:gd name="T51" fmla="*/ 305 h 491"/>
                <a:gd name="T52" fmla="*/ 390 w 419"/>
                <a:gd name="T53" fmla="*/ 304 h 491"/>
                <a:gd name="T54" fmla="*/ 390 w 419"/>
                <a:gd name="T55" fmla="*/ 294 h 491"/>
                <a:gd name="T56" fmla="*/ 409 w 419"/>
                <a:gd name="T57" fmla="*/ 289 h 491"/>
                <a:gd name="T58" fmla="*/ 419 w 419"/>
                <a:gd name="T59" fmla="*/ 272 h 491"/>
                <a:gd name="T60" fmla="*/ 407 w 419"/>
                <a:gd name="T61" fmla="*/ 250 h 491"/>
                <a:gd name="T62" fmla="*/ 405 w 419"/>
                <a:gd name="T63" fmla="*/ 281 h 491"/>
                <a:gd name="T64" fmla="*/ 385 w 419"/>
                <a:gd name="T65" fmla="*/ 286 h 491"/>
                <a:gd name="T66" fmla="*/ 381 w 419"/>
                <a:gd name="T67" fmla="*/ 290 h 491"/>
                <a:gd name="T68" fmla="*/ 380 w 419"/>
                <a:gd name="T69" fmla="*/ 307 h 491"/>
                <a:gd name="T70" fmla="*/ 382 w 419"/>
                <a:gd name="T71" fmla="*/ 310 h 491"/>
                <a:gd name="T72" fmla="*/ 384 w 419"/>
                <a:gd name="T73" fmla="*/ 317 h 491"/>
                <a:gd name="T74" fmla="*/ 377 w 419"/>
                <a:gd name="T75" fmla="*/ 325 h 491"/>
                <a:gd name="T76" fmla="*/ 376 w 419"/>
                <a:gd name="T77" fmla="*/ 331 h 491"/>
                <a:gd name="T78" fmla="*/ 378 w 419"/>
                <a:gd name="T79" fmla="*/ 338 h 491"/>
                <a:gd name="T80" fmla="*/ 375 w 419"/>
                <a:gd name="T81" fmla="*/ 344 h 491"/>
                <a:gd name="T82" fmla="*/ 369 w 419"/>
                <a:gd name="T83" fmla="*/ 357 h 491"/>
                <a:gd name="T84" fmla="*/ 369 w 419"/>
                <a:gd name="T85" fmla="*/ 365 h 491"/>
                <a:gd name="T86" fmla="*/ 369 w 419"/>
                <a:gd name="T87" fmla="*/ 389 h 491"/>
                <a:gd name="T88" fmla="*/ 347 w 419"/>
                <a:gd name="T89" fmla="*/ 404 h 491"/>
                <a:gd name="T90" fmla="*/ 345 w 419"/>
                <a:gd name="T91" fmla="*/ 404 h 491"/>
                <a:gd name="T92" fmla="*/ 261 w 419"/>
                <a:gd name="T93" fmla="*/ 386 h 491"/>
                <a:gd name="T94" fmla="*/ 256 w 419"/>
                <a:gd name="T95" fmla="*/ 387 h 491"/>
                <a:gd name="T96" fmla="*/ 250 w 419"/>
                <a:gd name="T97" fmla="*/ 476 h 491"/>
                <a:gd name="T98" fmla="*/ 83 w 419"/>
                <a:gd name="T99" fmla="*/ 454 h 491"/>
                <a:gd name="T100" fmla="*/ 89 w 419"/>
                <a:gd name="T101" fmla="*/ 307 h 491"/>
                <a:gd name="T102" fmla="*/ 68 w 419"/>
                <a:gd name="T103" fmla="*/ 282 h 491"/>
                <a:gd name="T104" fmla="*/ 9 w 419"/>
                <a:gd name="T105" fmla="*/ 167 h 491"/>
                <a:gd name="T106" fmla="*/ 47 w 419"/>
                <a:gd name="T107" fmla="*/ 56 h 491"/>
                <a:gd name="T108" fmla="*/ 193 w 419"/>
                <a:gd name="T109" fmla="*/ 9 h 491"/>
                <a:gd name="T110" fmla="*/ 331 w 419"/>
                <a:gd name="T111" fmla="*/ 61 h 491"/>
                <a:gd name="T112" fmla="*/ 365 w 419"/>
                <a:gd name="T113" fmla="*/ 120 h 491"/>
                <a:gd name="T114" fmla="*/ 370 w 419"/>
                <a:gd name="T115" fmla="*/ 158 h 491"/>
                <a:gd name="T116" fmla="*/ 365 w 419"/>
                <a:gd name="T117" fmla="*/ 180 h 491"/>
                <a:gd name="T118" fmla="*/ 363 w 419"/>
                <a:gd name="T119" fmla="*/ 189 h 491"/>
                <a:gd name="T120" fmla="*/ 399 w 419"/>
                <a:gd name="T121" fmla="*/ 255 h 491"/>
                <a:gd name="T122" fmla="*/ 409 w 419"/>
                <a:gd name="T123" fmla="*/ 273 h 491"/>
                <a:gd name="T124" fmla="*/ 405 w 419"/>
                <a:gd name="T125" fmla="*/ 281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19" h="491">
                  <a:moveTo>
                    <a:pt x="407" y="250"/>
                  </a:moveTo>
                  <a:cubicBezTo>
                    <a:pt x="395" y="232"/>
                    <a:pt x="374" y="197"/>
                    <a:pt x="372" y="188"/>
                  </a:cubicBezTo>
                  <a:cubicBezTo>
                    <a:pt x="373" y="187"/>
                    <a:pt x="373" y="185"/>
                    <a:pt x="374" y="183"/>
                  </a:cubicBezTo>
                  <a:cubicBezTo>
                    <a:pt x="376" y="176"/>
                    <a:pt x="379" y="166"/>
                    <a:pt x="379" y="158"/>
                  </a:cubicBezTo>
                  <a:cubicBezTo>
                    <a:pt x="379" y="146"/>
                    <a:pt x="377" y="129"/>
                    <a:pt x="374" y="118"/>
                  </a:cubicBezTo>
                  <a:cubicBezTo>
                    <a:pt x="373" y="112"/>
                    <a:pt x="364" y="83"/>
                    <a:pt x="338" y="55"/>
                  </a:cubicBezTo>
                  <a:cubicBezTo>
                    <a:pt x="303" y="18"/>
                    <a:pt x="255" y="0"/>
                    <a:pt x="193" y="0"/>
                  </a:cubicBezTo>
                  <a:cubicBezTo>
                    <a:pt x="65" y="0"/>
                    <a:pt x="0" y="56"/>
                    <a:pt x="0" y="167"/>
                  </a:cubicBezTo>
                  <a:cubicBezTo>
                    <a:pt x="0" y="231"/>
                    <a:pt x="37" y="266"/>
                    <a:pt x="61" y="288"/>
                  </a:cubicBezTo>
                  <a:cubicBezTo>
                    <a:pt x="70" y="297"/>
                    <a:pt x="78" y="304"/>
                    <a:pt x="80" y="310"/>
                  </a:cubicBezTo>
                  <a:cubicBezTo>
                    <a:pt x="97" y="376"/>
                    <a:pt x="82" y="429"/>
                    <a:pt x="72" y="454"/>
                  </a:cubicBezTo>
                  <a:cubicBezTo>
                    <a:pt x="71" y="456"/>
                    <a:pt x="72" y="459"/>
                    <a:pt x="74" y="460"/>
                  </a:cubicBezTo>
                  <a:cubicBezTo>
                    <a:pt x="112" y="480"/>
                    <a:pt x="154" y="491"/>
                    <a:pt x="197" y="491"/>
                  </a:cubicBezTo>
                  <a:cubicBezTo>
                    <a:pt x="217" y="491"/>
                    <a:pt x="236" y="489"/>
                    <a:pt x="256" y="484"/>
                  </a:cubicBezTo>
                  <a:cubicBezTo>
                    <a:pt x="258" y="484"/>
                    <a:pt x="259" y="482"/>
                    <a:pt x="259" y="480"/>
                  </a:cubicBezTo>
                  <a:cubicBezTo>
                    <a:pt x="259" y="438"/>
                    <a:pt x="260" y="406"/>
                    <a:pt x="262" y="396"/>
                  </a:cubicBezTo>
                  <a:cubicBezTo>
                    <a:pt x="280" y="401"/>
                    <a:pt x="335" y="413"/>
                    <a:pt x="345" y="413"/>
                  </a:cubicBezTo>
                  <a:cubicBezTo>
                    <a:pt x="346" y="413"/>
                    <a:pt x="347" y="413"/>
                    <a:pt x="347" y="413"/>
                  </a:cubicBezTo>
                  <a:cubicBezTo>
                    <a:pt x="355" y="413"/>
                    <a:pt x="374" y="413"/>
                    <a:pt x="378" y="391"/>
                  </a:cubicBezTo>
                  <a:cubicBezTo>
                    <a:pt x="381" y="380"/>
                    <a:pt x="380" y="370"/>
                    <a:pt x="379" y="364"/>
                  </a:cubicBezTo>
                  <a:cubicBezTo>
                    <a:pt x="379" y="362"/>
                    <a:pt x="378" y="360"/>
                    <a:pt x="378" y="360"/>
                  </a:cubicBezTo>
                  <a:cubicBezTo>
                    <a:pt x="379" y="356"/>
                    <a:pt x="382" y="352"/>
                    <a:pt x="384" y="348"/>
                  </a:cubicBezTo>
                  <a:cubicBezTo>
                    <a:pt x="386" y="344"/>
                    <a:pt x="387" y="342"/>
                    <a:pt x="388" y="339"/>
                  </a:cubicBezTo>
                  <a:cubicBezTo>
                    <a:pt x="388" y="337"/>
                    <a:pt x="387" y="333"/>
                    <a:pt x="386" y="330"/>
                  </a:cubicBezTo>
                  <a:cubicBezTo>
                    <a:pt x="389" y="327"/>
                    <a:pt x="393" y="323"/>
                    <a:pt x="394" y="319"/>
                  </a:cubicBezTo>
                  <a:cubicBezTo>
                    <a:pt x="394" y="315"/>
                    <a:pt x="392" y="310"/>
                    <a:pt x="390" y="305"/>
                  </a:cubicBezTo>
                  <a:cubicBezTo>
                    <a:pt x="390" y="305"/>
                    <a:pt x="390" y="305"/>
                    <a:pt x="390" y="304"/>
                  </a:cubicBezTo>
                  <a:cubicBezTo>
                    <a:pt x="390" y="303"/>
                    <a:pt x="390" y="299"/>
                    <a:pt x="390" y="294"/>
                  </a:cubicBezTo>
                  <a:cubicBezTo>
                    <a:pt x="396" y="293"/>
                    <a:pt x="406" y="291"/>
                    <a:pt x="409" y="289"/>
                  </a:cubicBezTo>
                  <a:cubicBezTo>
                    <a:pt x="415" y="286"/>
                    <a:pt x="419" y="277"/>
                    <a:pt x="419" y="272"/>
                  </a:cubicBezTo>
                  <a:cubicBezTo>
                    <a:pt x="419" y="270"/>
                    <a:pt x="418" y="270"/>
                    <a:pt x="407" y="250"/>
                  </a:cubicBezTo>
                  <a:close/>
                  <a:moveTo>
                    <a:pt x="405" y="281"/>
                  </a:moveTo>
                  <a:cubicBezTo>
                    <a:pt x="403" y="282"/>
                    <a:pt x="393" y="284"/>
                    <a:pt x="385" y="286"/>
                  </a:cubicBezTo>
                  <a:cubicBezTo>
                    <a:pt x="383" y="286"/>
                    <a:pt x="381" y="288"/>
                    <a:pt x="381" y="290"/>
                  </a:cubicBezTo>
                  <a:cubicBezTo>
                    <a:pt x="380" y="305"/>
                    <a:pt x="380" y="306"/>
                    <a:pt x="380" y="307"/>
                  </a:cubicBezTo>
                  <a:cubicBezTo>
                    <a:pt x="381" y="308"/>
                    <a:pt x="381" y="308"/>
                    <a:pt x="382" y="310"/>
                  </a:cubicBezTo>
                  <a:cubicBezTo>
                    <a:pt x="384" y="314"/>
                    <a:pt x="385" y="316"/>
                    <a:pt x="384" y="317"/>
                  </a:cubicBezTo>
                  <a:cubicBezTo>
                    <a:pt x="384" y="319"/>
                    <a:pt x="381" y="322"/>
                    <a:pt x="377" y="325"/>
                  </a:cubicBezTo>
                  <a:cubicBezTo>
                    <a:pt x="375" y="326"/>
                    <a:pt x="375" y="329"/>
                    <a:pt x="376" y="331"/>
                  </a:cubicBezTo>
                  <a:cubicBezTo>
                    <a:pt x="377" y="334"/>
                    <a:pt x="378" y="337"/>
                    <a:pt x="378" y="338"/>
                  </a:cubicBezTo>
                  <a:cubicBezTo>
                    <a:pt x="378" y="339"/>
                    <a:pt x="377" y="342"/>
                    <a:pt x="375" y="344"/>
                  </a:cubicBezTo>
                  <a:cubicBezTo>
                    <a:pt x="373" y="348"/>
                    <a:pt x="371" y="353"/>
                    <a:pt x="369" y="357"/>
                  </a:cubicBezTo>
                  <a:cubicBezTo>
                    <a:pt x="369" y="359"/>
                    <a:pt x="369" y="362"/>
                    <a:pt x="369" y="365"/>
                  </a:cubicBezTo>
                  <a:cubicBezTo>
                    <a:pt x="370" y="371"/>
                    <a:pt x="371" y="379"/>
                    <a:pt x="369" y="389"/>
                  </a:cubicBezTo>
                  <a:cubicBezTo>
                    <a:pt x="366" y="401"/>
                    <a:pt x="359" y="404"/>
                    <a:pt x="347" y="404"/>
                  </a:cubicBezTo>
                  <a:cubicBezTo>
                    <a:pt x="347" y="404"/>
                    <a:pt x="346" y="404"/>
                    <a:pt x="345" y="404"/>
                  </a:cubicBezTo>
                  <a:cubicBezTo>
                    <a:pt x="335" y="403"/>
                    <a:pt x="271" y="389"/>
                    <a:pt x="261" y="386"/>
                  </a:cubicBezTo>
                  <a:cubicBezTo>
                    <a:pt x="259" y="386"/>
                    <a:pt x="257" y="386"/>
                    <a:pt x="256" y="387"/>
                  </a:cubicBezTo>
                  <a:cubicBezTo>
                    <a:pt x="250" y="394"/>
                    <a:pt x="249" y="449"/>
                    <a:pt x="250" y="476"/>
                  </a:cubicBezTo>
                  <a:cubicBezTo>
                    <a:pt x="193" y="488"/>
                    <a:pt x="133" y="480"/>
                    <a:pt x="83" y="454"/>
                  </a:cubicBezTo>
                  <a:cubicBezTo>
                    <a:pt x="93" y="426"/>
                    <a:pt x="105" y="373"/>
                    <a:pt x="89" y="307"/>
                  </a:cubicBezTo>
                  <a:cubicBezTo>
                    <a:pt x="87" y="299"/>
                    <a:pt x="79" y="292"/>
                    <a:pt x="68" y="282"/>
                  </a:cubicBezTo>
                  <a:cubicBezTo>
                    <a:pt x="44" y="260"/>
                    <a:pt x="9" y="227"/>
                    <a:pt x="9" y="167"/>
                  </a:cubicBezTo>
                  <a:cubicBezTo>
                    <a:pt x="9" y="119"/>
                    <a:pt x="22" y="82"/>
                    <a:pt x="47" y="56"/>
                  </a:cubicBezTo>
                  <a:cubicBezTo>
                    <a:pt x="77" y="25"/>
                    <a:pt x="127" y="9"/>
                    <a:pt x="193" y="9"/>
                  </a:cubicBezTo>
                  <a:cubicBezTo>
                    <a:pt x="252" y="9"/>
                    <a:pt x="298" y="27"/>
                    <a:pt x="331" y="61"/>
                  </a:cubicBezTo>
                  <a:cubicBezTo>
                    <a:pt x="357" y="88"/>
                    <a:pt x="364" y="117"/>
                    <a:pt x="365" y="120"/>
                  </a:cubicBezTo>
                  <a:cubicBezTo>
                    <a:pt x="367" y="130"/>
                    <a:pt x="370" y="147"/>
                    <a:pt x="370" y="158"/>
                  </a:cubicBezTo>
                  <a:cubicBezTo>
                    <a:pt x="370" y="165"/>
                    <a:pt x="367" y="174"/>
                    <a:pt x="365" y="180"/>
                  </a:cubicBezTo>
                  <a:cubicBezTo>
                    <a:pt x="363" y="185"/>
                    <a:pt x="363" y="187"/>
                    <a:pt x="363" y="189"/>
                  </a:cubicBezTo>
                  <a:cubicBezTo>
                    <a:pt x="364" y="198"/>
                    <a:pt x="380" y="224"/>
                    <a:pt x="399" y="255"/>
                  </a:cubicBezTo>
                  <a:cubicBezTo>
                    <a:pt x="403" y="263"/>
                    <a:pt x="408" y="271"/>
                    <a:pt x="409" y="273"/>
                  </a:cubicBezTo>
                  <a:cubicBezTo>
                    <a:pt x="409" y="275"/>
                    <a:pt x="406" y="280"/>
                    <a:pt x="405" y="28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bg1"/>
              </a:solidFill>
            </a:ln>
          </p:spPr>
          <p:txBody>
            <a:bodyPr vert="horz" wrap="square" lIns="102870" tIns="51435" rIns="102870" bIns="51435" numCol="1" anchor="t" anchorCtr="0" compatLnSpc="1">
              <a:prstTxWarp prst="textNoShape">
                <a:avLst/>
              </a:prstTxWarp>
            </a:bodyPr>
            <a:lstStyle/>
            <a:p>
              <a:endParaRPr lang="en-US" sz="3888"/>
            </a:p>
          </p:txBody>
        </p:sp>
        <p:sp>
          <p:nvSpPr>
            <p:cNvPr id="26" name="Freeform 123">
              <a:extLst>
                <a:ext uri="{FF2B5EF4-FFF2-40B4-BE49-F238E27FC236}">
                  <a16:creationId xmlns:a16="http://schemas.microsoft.com/office/drawing/2014/main" id="{8F96E52D-1B16-BF4B-B61E-CB8A098E57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87025" y="2105455"/>
              <a:ext cx="475988" cy="459945"/>
            </a:xfrm>
            <a:custGeom>
              <a:avLst/>
              <a:gdLst>
                <a:gd name="T0" fmla="*/ 529 w 676"/>
                <a:gd name="T1" fmla="*/ 279 h 678"/>
                <a:gd name="T2" fmla="*/ 431 w 676"/>
                <a:gd name="T3" fmla="*/ 293 h 678"/>
                <a:gd name="T4" fmla="*/ 409 w 676"/>
                <a:gd name="T5" fmla="*/ 210 h 678"/>
                <a:gd name="T6" fmla="*/ 367 w 676"/>
                <a:gd name="T7" fmla="*/ 125 h 678"/>
                <a:gd name="T8" fmla="*/ 401 w 676"/>
                <a:gd name="T9" fmla="*/ 58 h 678"/>
                <a:gd name="T10" fmla="*/ 504 w 676"/>
                <a:gd name="T11" fmla="*/ 6 h 678"/>
                <a:gd name="T12" fmla="*/ 579 w 676"/>
                <a:gd name="T13" fmla="*/ 18 h 678"/>
                <a:gd name="T14" fmla="*/ 659 w 676"/>
                <a:gd name="T15" fmla="*/ 100 h 678"/>
                <a:gd name="T16" fmla="*/ 676 w 676"/>
                <a:gd name="T17" fmla="*/ 169 h 678"/>
                <a:gd name="T18" fmla="*/ 605 w 676"/>
                <a:gd name="T19" fmla="*/ 241 h 678"/>
                <a:gd name="T20" fmla="*/ 558 w 676"/>
                <a:gd name="T21" fmla="*/ 314 h 678"/>
                <a:gd name="T22" fmla="*/ 539 w 676"/>
                <a:gd name="T23" fmla="*/ 267 h 678"/>
                <a:gd name="T24" fmla="*/ 590 w 676"/>
                <a:gd name="T25" fmla="*/ 242 h 678"/>
                <a:gd name="T26" fmla="*/ 626 w 676"/>
                <a:gd name="T27" fmla="*/ 172 h 678"/>
                <a:gd name="T28" fmla="*/ 655 w 676"/>
                <a:gd name="T29" fmla="*/ 114 h 678"/>
                <a:gd name="T30" fmla="*/ 566 w 676"/>
                <a:gd name="T31" fmla="*/ 67 h 678"/>
                <a:gd name="T32" fmla="*/ 517 w 676"/>
                <a:gd name="T33" fmla="*/ 15 h 678"/>
                <a:gd name="T34" fmla="*/ 500 w 676"/>
                <a:gd name="T35" fmla="*/ 56 h 678"/>
                <a:gd name="T36" fmla="*/ 401 w 676"/>
                <a:gd name="T37" fmla="*/ 73 h 678"/>
                <a:gd name="T38" fmla="*/ 413 w 676"/>
                <a:gd name="T39" fmla="*/ 144 h 678"/>
                <a:gd name="T40" fmla="*/ 422 w 676"/>
                <a:gd name="T41" fmla="*/ 215 h 678"/>
                <a:gd name="T42" fmla="*/ 463 w 676"/>
                <a:gd name="T43" fmla="*/ 255 h 678"/>
                <a:gd name="T44" fmla="*/ 532 w 676"/>
                <a:gd name="T45" fmla="*/ 264 h 678"/>
                <a:gd name="T46" fmla="*/ 478 w 676"/>
                <a:gd name="T47" fmla="*/ 160 h 678"/>
                <a:gd name="T48" fmla="*/ 517 w 676"/>
                <a:gd name="T49" fmla="*/ 199 h 678"/>
                <a:gd name="T50" fmla="*/ 517 w 676"/>
                <a:gd name="T51" fmla="*/ 185 h 678"/>
                <a:gd name="T52" fmla="*/ 258 w 676"/>
                <a:gd name="T53" fmla="*/ 678 h 678"/>
                <a:gd name="T54" fmla="*/ 233 w 676"/>
                <a:gd name="T55" fmla="*/ 615 h 678"/>
                <a:gd name="T56" fmla="*/ 105 w 676"/>
                <a:gd name="T57" fmla="*/ 628 h 678"/>
                <a:gd name="T58" fmla="*/ 90 w 676"/>
                <a:gd name="T59" fmla="*/ 522 h 678"/>
                <a:gd name="T60" fmla="*/ 0 w 676"/>
                <a:gd name="T61" fmla="*/ 424 h 678"/>
                <a:gd name="T62" fmla="*/ 14 w 676"/>
                <a:gd name="T63" fmla="*/ 350 h 678"/>
                <a:gd name="T64" fmla="*/ 91 w 676"/>
                <a:gd name="T65" fmla="*/ 229 h 678"/>
                <a:gd name="T66" fmla="*/ 159 w 676"/>
                <a:gd name="T67" fmla="*/ 185 h 678"/>
                <a:gd name="T68" fmla="*/ 276 w 676"/>
                <a:gd name="T69" fmla="*/ 222 h 678"/>
                <a:gd name="T70" fmla="*/ 378 w 676"/>
                <a:gd name="T71" fmla="*/ 190 h 678"/>
                <a:gd name="T72" fmla="*/ 423 w 676"/>
                <a:gd name="T73" fmla="*/ 310 h 678"/>
                <a:gd name="T74" fmla="*/ 513 w 676"/>
                <a:gd name="T75" fmla="*/ 370 h 678"/>
                <a:gd name="T76" fmla="*/ 456 w 676"/>
                <a:gd name="T77" fmla="*/ 419 h 678"/>
                <a:gd name="T78" fmla="*/ 494 w 676"/>
                <a:gd name="T79" fmla="*/ 527 h 678"/>
                <a:gd name="T80" fmla="*/ 393 w 676"/>
                <a:gd name="T81" fmla="*/ 564 h 678"/>
                <a:gd name="T82" fmla="*/ 325 w 676"/>
                <a:gd name="T83" fmla="*/ 669 h 678"/>
                <a:gd name="T84" fmla="*/ 165 w 676"/>
                <a:gd name="T85" fmla="*/ 577 h 678"/>
                <a:gd name="T86" fmla="*/ 261 w 676"/>
                <a:gd name="T87" fmla="*/ 664 h 678"/>
                <a:gd name="T88" fmla="*/ 323 w 676"/>
                <a:gd name="T89" fmla="*/ 591 h 678"/>
                <a:gd name="T90" fmla="*/ 449 w 676"/>
                <a:gd name="T91" fmla="*/ 573 h 678"/>
                <a:gd name="T92" fmla="*/ 432 w 676"/>
                <a:gd name="T93" fmla="*/ 479 h 678"/>
                <a:gd name="T94" fmla="*/ 445 w 676"/>
                <a:gd name="T95" fmla="*/ 396 h 678"/>
                <a:gd name="T96" fmla="*/ 421 w 676"/>
                <a:gd name="T97" fmla="*/ 325 h 678"/>
                <a:gd name="T98" fmla="*/ 356 w 676"/>
                <a:gd name="T99" fmla="*/ 258 h 678"/>
                <a:gd name="T100" fmla="*/ 286 w 676"/>
                <a:gd name="T101" fmla="*/ 233 h 678"/>
                <a:gd name="T102" fmla="*/ 199 w 676"/>
                <a:gd name="T103" fmla="*/ 245 h 678"/>
                <a:gd name="T104" fmla="*/ 106 w 676"/>
                <a:gd name="T105" fmla="*/ 228 h 678"/>
                <a:gd name="T106" fmla="*/ 85 w 676"/>
                <a:gd name="T107" fmla="*/ 357 h 678"/>
                <a:gd name="T108" fmla="*/ 14 w 676"/>
                <a:gd name="T109" fmla="*/ 419 h 678"/>
                <a:gd name="T110" fmla="*/ 104 w 676"/>
                <a:gd name="T111" fmla="*/ 519 h 678"/>
                <a:gd name="T112" fmla="*/ 109 w 676"/>
                <a:gd name="T113" fmla="*/ 613 h 678"/>
                <a:gd name="T114" fmla="*/ 258 w 676"/>
                <a:gd name="T115" fmla="*/ 484 h 678"/>
                <a:gd name="T116" fmla="*/ 323 w 676"/>
                <a:gd name="T117" fmla="*/ 419 h 678"/>
                <a:gd name="T118" fmla="*/ 207 w 676"/>
                <a:gd name="T119" fmla="*/ 419 h 678"/>
                <a:gd name="T120" fmla="*/ 258 w 676"/>
                <a:gd name="T121" fmla="*/ 368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76" h="678">
                  <a:moveTo>
                    <a:pt x="556" y="314"/>
                  </a:moveTo>
                  <a:cubicBezTo>
                    <a:pt x="554" y="314"/>
                    <a:pt x="551" y="313"/>
                    <a:pt x="550" y="311"/>
                  </a:cubicBezTo>
                  <a:cubicBezTo>
                    <a:pt x="529" y="279"/>
                    <a:pt x="529" y="279"/>
                    <a:pt x="529" y="279"/>
                  </a:cubicBezTo>
                  <a:cubicBezTo>
                    <a:pt x="508" y="281"/>
                    <a:pt x="488" y="277"/>
                    <a:pt x="468" y="269"/>
                  </a:cubicBezTo>
                  <a:cubicBezTo>
                    <a:pt x="439" y="293"/>
                    <a:pt x="439" y="293"/>
                    <a:pt x="439" y="293"/>
                  </a:cubicBezTo>
                  <a:cubicBezTo>
                    <a:pt x="437" y="295"/>
                    <a:pt x="433" y="295"/>
                    <a:pt x="431" y="293"/>
                  </a:cubicBezTo>
                  <a:cubicBezTo>
                    <a:pt x="412" y="281"/>
                    <a:pt x="397" y="266"/>
                    <a:pt x="385" y="248"/>
                  </a:cubicBezTo>
                  <a:cubicBezTo>
                    <a:pt x="383" y="245"/>
                    <a:pt x="383" y="242"/>
                    <a:pt x="385" y="239"/>
                  </a:cubicBezTo>
                  <a:cubicBezTo>
                    <a:pt x="409" y="210"/>
                    <a:pt x="409" y="210"/>
                    <a:pt x="409" y="210"/>
                  </a:cubicBezTo>
                  <a:cubicBezTo>
                    <a:pt x="401" y="194"/>
                    <a:pt x="398" y="177"/>
                    <a:pt x="398" y="160"/>
                  </a:cubicBezTo>
                  <a:cubicBezTo>
                    <a:pt x="398" y="155"/>
                    <a:pt x="398" y="151"/>
                    <a:pt x="398" y="146"/>
                  </a:cubicBezTo>
                  <a:cubicBezTo>
                    <a:pt x="367" y="125"/>
                    <a:pt x="367" y="125"/>
                    <a:pt x="367" y="125"/>
                  </a:cubicBezTo>
                  <a:cubicBezTo>
                    <a:pt x="364" y="124"/>
                    <a:pt x="363" y="120"/>
                    <a:pt x="364" y="117"/>
                  </a:cubicBezTo>
                  <a:cubicBezTo>
                    <a:pt x="370" y="96"/>
                    <a:pt x="380" y="77"/>
                    <a:pt x="393" y="60"/>
                  </a:cubicBezTo>
                  <a:cubicBezTo>
                    <a:pt x="395" y="57"/>
                    <a:pt x="399" y="57"/>
                    <a:pt x="401" y="58"/>
                  </a:cubicBezTo>
                  <a:cubicBezTo>
                    <a:pt x="437" y="71"/>
                    <a:pt x="437" y="71"/>
                    <a:pt x="437" y="71"/>
                  </a:cubicBezTo>
                  <a:cubicBezTo>
                    <a:pt x="453" y="57"/>
                    <a:pt x="472" y="47"/>
                    <a:pt x="494" y="43"/>
                  </a:cubicBezTo>
                  <a:cubicBezTo>
                    <a:pt x="504" y="6"/>
                    <a:pt x="504" y="6"/>
                    <a:pt x="504" y="6"/>
                  </a:cubicBezTo>
                  <a:cubicBezTo>
                    <a:pt x="505" y="3"/>
                    <a:pt x="507" y="1"/>
                    <a:pt x="510" y="1"/>
                  </a:cubicBezTo>
                  <a:cubicBezTo>
                    <a:pt x="532" y="0"/>
                    <a:pt x="554" y="4"/>
                    <a:pt x="574" y="11"/>
                  </a:cubicBezTo>
                  <a:cubicBezTo>
                    <a:pt x="577" y="12"/>
                    <a:pt x="579" y="15"/>
                    <a:pt x="579" y="18"/>
                  </a:cubicBezTo>
                  <a:cubicBezTo>
                    <a:pt x="577" y="56"/>
                    <a:pt x="577" y="56"/>
                    <a:pt x="577" y="56"/>
                  </a:cubicBezTo>
                  <a:cubicBezTo>
                    <a:pt x="596" y="67"/>
                    <a:pt x="611" y="83"/>
                    <a:pt x="621" y="102"/>
                  </a:cubicBezTo>
                  <a:cubicBezTo>
                    <a:pt x="659" y="100"/>
                    <a:pt x="659" y="100"/>
                    <a:pt x="659" y="100"/>
                  </a:cubicBezTo>
                  <a:cubicBezTo>
                    <a:pt x="662" y="100"/>
                    <a:pt x="665" y="102"/>
                    <a:pt x="666" y="105"/>
                  </a:cubicBezTo>
                  <a:cubicBezTo>
                    <a:pt x="673" y="122"/>
                    <a:pt x="676" y="141"/>
                    <a:pt x="676" y="160"/>
                  </a:cubicBezTo>
                  <a:cubicBezTo>
                    <a:pt x="676" y="163"/>
                    <a:pt x="676" y="166"/>
                    <a:pt x="676" y="169"/>
                  </a:cubicBezTo>
                  <a:cubicBezTo>
                    <a:pt x="676" y="172"/>
                    <a:pt x="674" y="174"/>
                    <a:pt x="671" y="175"/>
                  </a:cubicBezTo>
                  <a:cubicBezTo>
                    <a:pt x="634" y="185"/>
                    <a:pt x="634" y="185"/>
                    <a:pt x="634" y="185"/>
                  </a:cubicBezTo>
                  <a:cubicBezTo>
                    <a:pt x="629" y="206"/>
                    <a:pt x="619" y="225"/>
                    <a:pt x="605" y="241"/>
                  </a:cubicBezTo>
                  <a:cubicBezTo>
                    <a:pt x="618" y="277"/>
                    <a:pt x="618" y="277"/>
                    <a:pt x="618" y="277"/>
                  </a:cubicBezTo>
                  <a:cubicBezTo>
                    <a:pt x="619" y="279"/>
                    <a:pt x="618" y="283"/>
                    <a:pt x="616" y="284"/>
                  </a:cubicBezTo>
                  <a:cubicBezTo>
                    <a:pt x="598" y="298"/>
                    <a:pt x="579" y="308"/>
                    <a:pt x="558" y="314"/>
                  </a:cubicBezTo>
                  <a:cubicBezTo>
                    <a:pt x="557" y="314"/>
                    <a:pt x="557" y="314"/>
                    <a:pt x="556" y="314"/>
                  </a:cubicBezTo>
                  <a:close/>
                  <a:moveTo>
                    <a:pt x="533" y="264"/>
                  </a:moveTo>
                  <a:cubicBezTo>
                    <a:pt x="535" y="264"/>
                    <a:pt x="538" y="265"/>
                    <a:pt x="539" y="267"/>
                  </a:cubicBezTo>
                  <a:cubicBezTo>
                    <a:pt x="559" y="299"/>
                    <a:pt x="559" y="299"/>
                    <a:pt x="559" y="299"/>
                  </a:cubicBezTo>
                  <a:cubicBezTo>
                    <a:pt x="575" y="294"/>
                    <a:pt x="590" y="286"/>
                    <a:pt x="603" y="277"/>
                  </a:cubicBezTo>
                  <a:cubicBezTo>
                    <a:pt x="590" y="242"/>
                    <a:pt x="590" y="242"/>
                    <a:pt x="590" y="242"/>
                  </a:cubicBezTo>
                  <a:cubicBezTo>
                    <a:pt x="589" y="239"/>
                    <a:pt x="590" y="236"/>
                    <a:pt x="592" y="234"/>
                  </a:cubicBezTo>
                  <a:cubicBezTo>
                    <a:pt x="607" y="219"/>
                    <a:pt x="617" y="199"/>
                    <a:pt x="621" y="178"/>
                  </a:cubicBezTo>
                  <a:cubicBezTo>
                    <a:pt x="621" y="175"/>
                    <a:pt x="623" y="173"/>
                    <a:pt x="626" y="172"/>
                  </a:cubicBezTo>
                  <a:cubicBezTo>
                    <a:pt x="662" y="163"/>
                    <a:pt x="662" y="163"/>
                    <a:pt x="662" y="163"/>
                  </a:cubicBezTo>
                  <a:cubicBezTo>
                    <a:pt x="662" y="162"/>
                    <a:pt x="662" y="161"/>
                    <a:pt x="662" y="160"/>
                  </a:cubicBezTo>
                  <a:cubicBezTo>
                    <a:pt x="662" y="144"/>
                    <a:pt x="660" y="129"/>
                    <a:pt x="655" y="114"/>
                  </a:cubicBezTo>
                  <a:cubicBezTo>
                    <a:pt x="618" y="116"/>
                    <a:pt x="618" y="116"/>
                    <a:pt x="618" y="116"/>
                  </a:cubicBezTo>
                  <a:cubicBezTo>
                    <a:pt x="615" y="116"/>
                    <a:pt x="612" y="114"/>
                    <a:pt x="611" y="112"/>
                  </a:cubicBezTo>
                  <a:cubicBezTo>
                    <a:pt x="601" y="92"/>
                    <a:pt x="586" y="77"/>
                    <a:pt x="566" y="67"/>
                  </a:cubicBezTo>
                  <a:cubicBezTo>
                    <a:pt x="564" y="65"/>
                    <a:pt x="562" y="63"/>
                    <a:pt x="563" y="60"/>
                  </a:cubicBezTo>
                  <a:cubicBezTo>
                    <a:pt x="565" y="23"/>
                    <a:pt x="565" y="23"/>
                    <a:pt x="565" y="23"/>
                  </a:cubicBezTo>
                  <a:cubicBezTo>
                    <a:pt x="549" y="17"/>
                    <a:pt x="533" y="15"/>
                    <a:pt x="517" y="15"/>
                  </a:cubicBezTo>
                  <a:cubicBezTo>
                    <a:pt x="517" y="15"/>
                    <a:pt x="516" y="15"/>
                    <a:pt x="516" y="15"/>
                  </a:cubicBezTo>
                  <a:cubicBezTo>
                    <a:pt x="506" y="51"/>
                    <a:pt x="506" y="51"/>
                    <a:pt x="506" y="51"/>
                  </a:cubicBezTo>
                  <a:cubicBezTo>
                    <a:pt x="505" y="53"/>
                    <a:pt x="503" y="55"/>
                    <a:pt x="500" y="56"/>
                  </a:cubicBezTo>
                  <a:cubicBezTo>
                    <a:pt x="479" y="59"/>
                    <a:pt x="459" y="69"/>
                    <a:pt x="443" y="84"/>
                  </a:cubicBezTo>
                  <a:cubicBezTo>
                    <a:pt x="442" y="86"/>
                    <a:pt x="439" y="87"/>
                    <a:pt x="436" y="86"/>
                  </a:cubicBezTo>
                  <a:cubicBezTo>
                    <a:pt x="401" y="73"/>
                    <a:pt x="401" y="73"/>
                    <a:pt x="401" y="73"/>
                  </a:cubicBezTo>
                  <a:cubicBezTo>
                    <a:pt x="391" y="86"/>
                    <a:pt x="384" y="101"/>
                    <a:pt x="379" y="116"/>
                  </a:cubicBezTo>
                  <a:cubicBezTo>
                    <a:pt x="410" y="137"/>
                    <a:pt x="410" y="137"/>
                    <a:pt x="410" y="137"/>
                  </a:cubicBezTo>
                  <a:cubicBezTo>
                    <a:pt x="412" y="138"/>
                    <a:pt x="413" y="141"/>
                    <a:pt x="413" y="144"/>
                  </a:cubicBezTo>
                  <a:cubicBezTo>
                    <a:pt x="412" y="149"/>
                    <a:pt x="412" y="154"/>
                    <a:pt x="412" y="160"/>
                  </a:cubicBezTo>
                  <a:cubicBezTo>
                    <a:pt x="412" y="176"/>
                    <a:pt x="415" y="193"/>
                    <a:pt x="423" y="207"/>
                  </a:cubicBezTo>
                  <a:cubicBezTo>
                    <a:pt x="424" y="210"/>
                    <a:pt x="424" y="213"/>
                    <a:pt x="422" y="215"/>
                  </a:cubicBezTo>
                  <a:cubicBezTo>
                    <a:pt x="399" y="244"/>
                    <a:pt x="399" y="244"/>
                    <a:pt x="399" y="244"/>
                  </a:cubicBezTo>
                  <a:cubicBezTo>
                    <a:pt x="409" y="258"/>
                    <a:pt x="421" y="269"/>
                    <a:pt x="434" y="279"/>
                  </a:cubicBezTo>
                  <a:cubicBezTo>
                    <a:pt x="463" y="255"/>
                    <a:pt x="463" y="255"/>
                    <a:pt x="463" y="255"/>
                  </a:cubicBezTo>
                  <a:cubicBezTo>
                    <a:pt x="465" y="254"/>
                    <a:pt x="468" y="253"/>
                    <a:pt x="471" y="254"/>
                  </a:cubicBezTo>
                  <a:cubicBezTo>
                    <a:pt x="485" y="262"/>
                    <a:pt x="501" y="265"/>
                    <a:pt x="517" y="265"/>
                  </a:cubicBezTo>
                  <a:cubicBezTo>
                    <a:pt x="522" y="265"/>
                    <a:pt x="527" y="265"/>
                    <a:pt x="532" y="264"/>
                  </a:cubicBezTo>
                  <a:cubicBezTo>
                    <a:pt x="532" y="264"/>
                    <a:pt x="533" y="264"/>
                    <a:pt x="533" y="264"/>
                  </a:cubicBezTo>
                  <a:close/>
                  <a:moveTo>
                    <a:pt x="517" y="199"/>
                  </a:moveTo>
                  <a:cubicBezTo>
                    <a:pt x="496" y="199"/>
                    <a:pt x="478" y="181"/>
                    <a:pt x="478" y="160"/>
                  </a:cubicBezTo>
                  <a:cubicBezTo>
                    <a:pt x="478" y="138"/>
                    <a:pt x="496" y="121"/>
                    <a:pt x="517" y="121"/>
                  </a:cubicBezTo>
                  <a:cubicBezTo>
                    <a:pt x="539" y="121"/>
                    <a:pt x="556" y="138"/>
                    <a:pt x="556" y="160"/>
                  </a:cubicBezTo>
                  <a:cubicBezTo>
                    <a:pt x="556" y="181"/>
                    <a:pt x="539" y="199"/>
                    <a:pt x="517" y="199"/>
                  </a:cubicBezTo>
                  <a:close/>
                  <a:moveTo>
                    <a:pt x="517" y="135"/>
                  </a:moveTo>
                  <a:cubicBezTo>
                    <a:pt x="503" y="135"/>
                    <a:pt x="492" y="146"/>
                    <a:pt x="492" y="160"/>
                  </a:cubicBezTo>
                  <a:cubicBezTo>
                    <a:pt x="492" y="174"/>
                    <a:pt x="503" y="185"/>
                    <a:pt x="517" y="185"/>
                  </a:cubicBezTo>
                  <a:cubicBezTo>
                    <a:pt x="531" y="185"/>
                    <a:pt x="542" y="174"/>
                    <a:pt x="542" y="160"/>
                  </a:cubicBezTo>
                  <a:cubicBezTo>
                    <a:pt x="542" y="146"/>
                    <a:pt x="531" y="135"/>
                    <a:pt x="517" y="135"/>
                  </a:cubicBezTo>
                  <a:close/>
                  <a:moveTo>
                    <a:pt x="258" y="678"/>
                  </a:moveTo>
                  <a:cubicBezTo>
                    <a:pt x="256" y="678"/>
                    <a:pt x="256" y="678"/>
                    <a:pt x="256" y="678"/>
                  </a:cubicBezTo>
                  <a:cubicBezTo>
                    <a:pt x="252" y="678"/>
                    <a:pt x="250" y="676"/>
                    <a:pt x="249" y="673"/>
                  </a:cubicBezTo>
                  <a:cubicBezTo>
                    <a:pt x="233" y="615"/>
                    <a:pt x="233" y="615"/>
                    <a:pt x="233" y="615"/>
                  </a:cubicBezTo>
                  <a:cubicBezTo>
                    <a:pt x="208" y="612"/>
                    <a:pt x="184" y="604"/>
                    <a:pt x="162" y="592"/>
                  </a:cubicBezTo>
                  <a:cubicBezTo>
                    <a:pt x="113" y="628"/>
                    <a:pt x="113" y="628"/>
                    <a:pt x="113" y="628"/>
                  </a:cubicBezTo>
                  <a:cubicBezTo>
                    <a:pt x="111" y="630"/>
                    <a:pt x="108" y="630"/>
                    <a:pt x="105" y="628"/>
                  </a:cubicBezTo>
                  <a:cubicBezTo>
                    <a:pt x="86" y="614"/>
                    <a:pt x="69" y="598"/>
                    <a:pt x="55" y="579"/>
                  </a:cubicBezTo>
                  <a:cubicBezTo>
                    <a:pt x="53" y="577"/>
                    <a:pt x="53" y="574"/>
                    <a:pt x="55" y="571"/>
                  </a:cubicBezTo>
                  <a:cubicBezTo>
                    <a:pt x="90" y="522"/>
                    <a:pt x="90" y="522"/>
                    <a:pt x="90" y="522"/>
                  </a:cubicBezTo>
                  <a:cubicBezTo>
                    <a:pt x="75" y="499"/>
                    <a:pt x="66" y="474"/>
                    <a:pt x="62" y="447"/>
                  </a:cubicBezTo>
                  <a:cubicBezTo>
                    <a:pt x="5" y="431"/>
                    <a:pt x="5" y="431"/>
                    <a:pt x="5" y="431"/>
                  </a:cubicBezTo>
                  <a:cubicBezTo>
                    <a:pt x="2" y="430"/>
                    <a:pt x="0" y="427"/>
                    <a:pt x="0" y="424"/>
                  </a:cubicBezTo>
                  <a:cubicBezTo>
                    <a:pt x="0" y="423"/>
                    <a:pt x="0" y="421"/>
                    <a:pt x="0" y="419"/>
                  </a:cubicBezTo>
                  <a:cubicBezTo>
                    <a:pt x="0" y="398"/>
                    <a:pt x="2" y="376"/>
                    <a:pt x="8" y="355"/>
                  </a:cubicBezTo>
                  <a:cubicBezTo>
                    <a:pt x="8" y="352"/>
                    <a:pt x="11" y="350"/>
                    <a:pt x="14" y="350"/>
                  </a:cubicBezTo>
                  <a:cubicBezTo>
                    <a:pt x="74" y="348"/>
                    <a:pt x="74" y="348"/>
                    <a:pt x="74" y="348"/>
                  </a:cubicBezTo>
                  <a:cubicBezTo>
                    <a:pt x="83" y="324"/>
                    <a:pt x="97" y="302"/>
                    <a:pt x="114" y="283"/>
                  </a:cubicBezTo>
                  <a:cubicBezTo>
                    <a:pt x="91" y="229"/>
                    <a:pt x="91" y="229"/>
                    <a:pt x="91" y="229"/>
                  </a:cubicBezTo>
                  <a:cubicBezTo>
                    <a:pt x="89" y="226"/>
                    <a:pt x="90" y="223"/>
                    <a:pt x="93" y="221"/>
                  </a:cubicBezTo>
                  <a:cubicBezTo>
                    <a:pt x="110" y="206"/>
                    <a:pt x="130" y="193"/>
                    <a:pt x="151" y="184"/>
                  </a:cubicBezTo>
                  <a:cubicBezTo>
                    <a:pt x="154" y="182"/>
                    <a:pt x="157" y="183"/>
                    <a:pt x="159" y="185"/>
                  </a:cubicBezTo>
                  <a:cubicBezTo>
                    <a:pt x="199" y="230"/>
                    <a:pt x="199" y="230"/>
                    <a:pt x="199" y="230"/>
                  </a:cubicBezTo>
                  <a:cubicBezTo>
                    <a:pt x="218" y="224"/>
                    <a:pt x="238" y="221"/>
                    <a:pt x="258" y="221"/>
                  </a:cubicBezTo>
                  <a:cubicBezTo>
                    <a:pt x="264" y="221"/>
                    <a:pt x="270" y="222"/>
                    <a:pt x="276" y="222"/>
                  </a:cubicBezTo>
                  <a:cubicBezTo>
                    <a:pt x="304" y="170"/>
                    <a:pt x="304" y="170"/>
                    <a:pt x="304" y="170"/>
                  </a:cubicBezTo>
                  <a:cubicBezTo>
                    <a:pt x="306" y="167"/>
                    <a:pt x="309" y="165"/>
                    <a:pt x="312" y="166"/>
                  </a:cubicBezTo>
                  <a:cubicBezTo>
                    <a:pt x="335" y="171"/>
                    <a:pt x="357" y="179"/>
                    <a:pt x="378" y="190"/>
                  </a:cubicBezTo>
                  <a:cubicBezTo>
                    <a:pt x="380" y="191"/>
                    <a:pt x="382" y="194"/>
                    <a:pt x="381" y="197"/>
                  </a:cubicBezTo>
                  <a:cubicBezTo>
                    <a:pt x="371" y="256"/>
                    <a:pt x="371" y="256"/>
                    <a:pt x="371" y="256"/>
                  </a:cubicBezTo>
                  <a:cubicBezTo>
                    <a:pt x="391" y="271"/>
                    <a:pt x="410" y="289"/>
                    <a:pt x="423" y="310"/>
                  </a:cubicBezTo>
                  <a:cubicBezTo>
                    <a:pt x="482" y="300"/>
                    <a:pt x="482" y="300"/>
                    <a:pt x="482" y="300"/>
                  </a:cubicBezTo>
                  <a:cubicBezTo>
                    <a:pt x="485" y="299"/>
                    <a:pt x="489" y="301"/>
                    <a:pt x="490" y="303"/>
                  </a:cubicBezTo>
                  <a:cubicBezTo>
                    <a:pt x="500" y="325"/>
                    <a:pt x="508" y="347"/>
                    <a:pt x="513" y="370"/>
                  </a:cubicBezTo>
                  <a:cubicBezTo>
                    <a:pt x="513" y="373"/>
                    <a:pt x="512" y="376"/>
                    <a:pt x="509" y="378"/>
                  </a:cubicBezTo>
                  <a:cubicBezTo>
                    <a:pt x="456" y="406"/>
                    <a:pt x="456" y="406"/>
                    <a:pt x="456" y="406"/>
                  </a:cubicBezTo>
                  <a:cubicBezTo>
                    <a:pt x="456" y="410"/>
                    <a:pt x="456" y="415"/>
                    <a:pt x="456" y="419"/>
                  </a:cubicBezTo>
                  <a:cubicBezTo>
                    <a:pt x="456" y="439"/>
                    <a:pt x="453" y="459"/>
                    <a:pt x="447" y="479"/>
                  </a:cubicBezTo>
                  <a:cubicBezTo>
                    <a:pt x="492" y="519"/>
                    <a:pt x="492" y="519"/>
                    <a:pt x="492" y="519"/>
                  </a:cubicBezTo>
                  <a:cubicBezTo>
                    <a:pt x="494" y="521"/>
                    <a:pt x="495" y="524"/>
                    <a:pt x="494" y="527"/>
                  </a:cubicBezTo>
                  <a:cubicBezTo>
                    <a:pt x="484" y="548"/>
                    <a:pt x="471" y="568"/>
                    <a:pt x="456" y="586"/>
                  </a:cubicBezTo>
                  <a:cubicBezTo>
                    <a:pt x="454" y="589"/>
                    <a:pt x="451" y="589"/>
                    <a:pt x="448" y="588"/>
                  </a:cubicBezTo>
                  <a:cubicBezTo>
                    <a:pt x="393" y="564"/>
                    <a:pt x="393" y="564"/>
                    <a:pt x="393" y="564"/>
                  </a:cubicBezTo>
                  <a:cubicBezTo>
                    <a:pt x="375" y="581"/>
                    <a:pt x="355" y="594"/>
                    <a:pt x="333" y="603"/>
                  </a:cubicBezTo>
                  <a:cubicBezTo>
                    <a:pt x="330" y="663"/>
                    <a:pt x="330" y="663"/>
                    <a:pt x="330" y="663"/>
                  </a:cubicBezTo>
                  <a:cubicBezTo>
                    <a:pt x="330" y="666"/>
                    <a:pt x="328" y="669"/>
                    <a:pt x="325" y="669"/>
                  </a:cubicBezTo>
                  <a:cubicBezTo>
                    <a:pt x="303" y="675"/>
                    <a:pt x="281" y="678"/>
                    <a:pt x="258" y="678"/>
                  </a:cubicBezTo>
                  <a:close/>
                  <a:moveTo>
                    <a:pt x="161" y="576"/>
                  </a:moveTo>
                  <a:cubicBezTo>
                    <a:pt x="162" y="576"/>
                    <a:pt x="164" y="577"/>
                    <a:pt x="165" y="577"/>
                  </a:cubicBezTo>
                  <a:cubicBezTo>
                    <a:pt x="188" y="591"/>
                    <a:pt x="213" y="599"/>
                    <a:pt x="239" y="602"/>
                  </a:cubicBezTo>
                  <a:cubicBezTo>
                    <a:pt x="242" y="602"/>
                    <a:pt x="244" y="604"/>
                    <a:pt x="245" y="607"/>
                  </a:cubicBezTo>
                  <a:cubicBezTo>
                    <a:pt x="261" y="664"/>
                    <a:pt x="261" y="664"/>
                    <a:pt x="261" y="664"/>
                  </a:cubicBezTo>
                  <a:cubicBezTo>
                    <a:pt x="280" y="664"/>
                    <a:pt x="298" y="661"/>
                    <a:pt x="316" y="657"/>
                  </a:cubicBezTo>
                  <a:cubicBezTo>
                    <a:pt x="319" y="598"/>
                    <a:pt x="319" y="598"/>
                    <a:pt x="319" y="598"/>
                  </a:cubicBezTo>
                  <a:cubicBezTo>
                    <a:pt x="319" y="595"/>
                    <a:pt x="321" y="592"/>
                    <a:pt x="323" y="591"/>
                  </a:cubicBezTo>
                  <a:cubicBezTo>
                    <a:pt x="347" y="582"/>
                    <a:pt x="368" y="569"/>
                    <a:pt x="387" y="551"/>
                  </a:cubicBezTo>
                  <a:cubicBezTo>
                    <a:pt x="389" y="549"/>
                    <a:pt x="392" y="548"/>
                    <a:pt x="394" y="549"/>
                  </a:cubicBezTo>
                  <a:cubicBezTo>
                    <a:pt x="449" y="573"/>
                    <a:pt x="449" y="573"/>
                    <a:pt x="449" y="573"/>
                  </a:cubicBezTo>
                  <a:cubicBezTo>
                    <a:pt x="461" y="558"/>
                    <a:pt x="471" y="542"/>
                    <a:pt x="479" y="526"/>
                  </a:cubicBezTo>
                  <a:cubicBezTo>
                    <a:pt x="434" y="486"/>
                    <a:pt x="434" y="486"/>
                    <a:pt x="434" y="486"/>
                  </a:cubicBezTo>
                  <a:cubicBezTo>
                    <a:pt x="432" y="484"/>
                    <a:pt x="431" y="481"/>
                    <a:pt x="432" y="479"/>
                  </a:cubicBezTo>
                  <a:cubicBezTo>
                    <a:pt x="439" y="459"/>
                    <a:pt x="442" y="439"/>
                    <a:pt x="442" y="419"/>
                  </a:cubicBezTo>
                  <a:cubicBezTo>
                    <a:pt x="442" y="414"/>
                    <a:pt x="442" y="408"/>
                    <a:pt x="441" y="402"/>
                  </a:cubicBezTo>
                  <a:cubicBezTo>
                    <a:pt x="441" y="400"/>
                    <a:pt x="443" y="397"/>
                    <a:pt x="445" y="396"/>
                  </a:cubicBezTo>
                  <a:cubicBezTo>
                    <a:pt x="498" y="368"/>
                    <a:pt x="498" y="368"/>
                    <a:pt x="498" y="368"/>
                  </a:cubicBezTo>
                  <a:cubicBezTo>
                    <a:pt x="494" y="349"/>
                    <a:pt x="488" y="331"/>
                    <a:pt x="480" y="314"/>
                  </a:cubicBezTo>
                  <a:cubicBezTo>
                    <a:pt x="421" y="325"/>
                    <a:pt x="421" y="325"/>
                    <a:pt x="421" y="325"/>
                  </a:cubicBezTo>
                  <a:cubicBezTo>
                    <a:pt x="419" y="325"/>
                    <a:pt x="416" y="324"/>
                    <a:pt x="414" y="322"/>
                  </a:cubicBezTo>
                  <a:cubicBezTo>
                    <a:pt x="400" y="299"/>
                    <a:pt x="381" y="280"/>
                    <a:pt x="359" y="265"/>
                  </a:cubicBezTo>
                  <a:cubicBezTo>
                    <a:pt x="357" y="264"/>
                    <a:pt x="356" y="261"/>
                    <a:pt x="356" y="258"/>
                  </a:cubicBezTo>
                  <a:cubicBezTo>
                    <a:pt x="367" y="200"/>
                    <a:pt x="367" y="200"/>
                    <a:pt x="367" y="200"/>
                  </a:cubicBezTo>
                  <a:cubicBezTo>
                    <a:pt x="350" y="191"/>
                    <a:pt x="332" y="185"/>
                    <a:pt x="314" y="181"/>
                  </a:cubicBezTo>
                  <a:cubicBezTo>
                    <a:pt x="286" y="233"/>
                    <a:pt x="286" y="233"/>
                    <a:pt x="286" y="233"/>
                  </a:cubicBezTo>
                  <a:cubicBezTo>
                    <a:pt x="285" y="235"/>
                    <a:pt x="282" y="237"/>
                    <a:pt x="279" y="237"/>
                  </a:cubicBezTo>
                  <a:cubicBezTo>
                    <a:pt x="272" y="236"/>
                    <a:pt x="265" y="235"/>
                    <a:pt x="258" y="235"/>
                  </a:cubicBezTo>
                  <a:cubicBezTo>
                    <a:pt x="238" y="235"/>
                    <a:pt x="218" y="239"/>
                    <a:pt x="199" y="245"/>
                  </a:cubicBezTo>
                  <a:cubicBezTo>
                    <a:pt x="197" y="246"/>
                    <a:pt x="194" y="245"/>
                    <a:pt x="192" y="243"/>
                  </a:cubicBezTo>
                  <a:cubicBezTo>
                    <a:pt x="152" y="198"/>
                    <a:pt x="152" y="198"/>
                    <a:pt x="152" y="198"/>
                  </a:cubicBezTo>
                  <a:cubicBezTo>
                    <a:pt x="136" y="207"/>
                    <a:pt x="120" y="216"/>
                    <a:pt x="106" y="228"/>
                  </a:cubicBezTo>
                  <a:cubicBezTo>
                    <a:pt x="129" y="282"/>
                    <a:pt x="129" y="282"/>
                    <a:pt x="129" y="282"/>
                  </a:cubicBezTo>
                  <a:cubicBezTo>
                    <a:pt x="130" y="285"/>
                    <a:pt x="130" y="288"/>
                    <a:pt x="128" y="290"/>
                  </a:cubicBezTo>
                  <a:cubicBezTo>
                    <a:pt x="109" y="309"/>
                    <a:pt x="94" y="332"/>
                    <a:pt x="85" y="357"/>
                  </a:cubicBezTo>
                  <a:cubicBezTo>
                    <a:pt x="84" y="360"/>
                    <a:pt x="82" y="361"/>
                    <a:pt x="79" y="362"/>
                  </a:cubicBezTo>
                  <a:cubicBezTo>
                    <a:pt x="20" y="364"/>
                    <a:pt x="20" y="364"/>
                    <a:pt x="20" y="364"/>
                  </a:cubicBezTo>
                  <a:cubicBezTo>
                    <a:pt x="16" y="382"/>
                    <a:pt x="14" y="400"/>
                    <a:pt x="14" y="419"/>
                  </a:cubicBezTo>
                  <a:cubicBezTo>
                    <a:pt x="71" y="435"/>
                    <a:pt x="71" y="435"/>
                    <a:pt x="71" y="435"/>
                  </a:cubicBezTo>
                  <a:cubicBezTo>
                    <a:pt x="73" y="435"/>
                    <a:pt x="75" y="438"/>
                    <a:pt x="76" y="441"/>
                  </a:cubicBezTo>
                  <a:cubicBezTo>
                    <a:pt x="79" y="468"/>
                    <a:pt x="89" y="495"/>
                    <a:pt x="104" y="519"/>
                  </a:cubicBezTo>
                  <a:cubicBezTo>
                    <a:pt x="105" y="521"/>
                    <a:pt x="105" y="524"/>
                    <a:pt x="104" y="527"/>
                  </a:cubicBezTo>
                  <a:cubicBezTo>
                    <a:pt x="69" y="575"/>
                    <a:pt x="69" y="575"/>
                    <a:pt x="69" y="575"/>
                  </a:cubicBezTo>
                  <a:cubicBezTo>
                    <a:pt x="81" y="589"/>
                    <a:pt x="94" y="602"/>
                    <a:pt x="109" y="613"/>
                  </a:cubicBezTo>
                  <a:cubicBezTo>
                    <a:pt x="157" y="578"/>
                    <a:pt x="157" y="578"/>
                    <a:pt x="157" y="578"/>
                  </a:cubicBezTo>
                  <a:cubicBezTo>
                    <a:pt x="158" y="577"/>
                    <a:pt x="160" y="576"/>
                    <a:pt x="161" y="576"/>
                  </a:cubicBezTo>
                  <a:close/>
                  <a:moveTo>
                    <a:pt x="258" y="484"/>
                  </a:moveTo>
                  <a:cubicBezTo>
                    <a:pt x="223" y="484"/>
                    <a:pt x="193" y="455"/>
                    <a:pt x="193" y="419"/>
                  </a:cubicBezTo>
                  <a:cubicBezTo>
                    <a:pt x="193" y="383"/>
                    <a:pt x="223" y="354"/>
                    <a:pt x="258" y="354"/>
                  </a:cubicBezTo>
                  <a:cubicBezTo>
                    <a:pt x="294" y="354"/>
                    <a:pt x="323" y="383"/>
                    <a:pt x="323" y="419"/>
                  </a:cubicBezTo>
                  <a:cubicBezTo>
                    <a:pt x="323" y="455"/>
                    <a:pt x="294" y="484"/>
                    <a:pt x="258" y="484"/>
                  </a:cubicBezTo>
                  <a:close/>
                  <a:moveTo>
                    <a:pt x="258" y="368"/>
                  </a:moveTo>
                  <a:cubicBezTo>
                    <a:pt x="230" y="368"/>
                    <a:pt x="207" y="391"/>
                    <a:pt x="207" y="419"/>
                  </a:cubicBezTo>
                  <a:cubicBezTo>
                    <a:pt x="207" y="447"/>
                    <a:pt x="230" y="470"/>
                    <a:pt x="258" y="470"/>
                  </a:cubicBezTo>
                  <a:cubicBezTo>
                    <a:pt x="286" y="470"/>
                    <a:pt x="309" y="447"/>
                    <a:pt x="309" y="419"/>
                  </a:cubicBezTo>
                  <a:cubicBezTo>
                    <a:pt x="309" y="391"/>
                    <a:pt x="286" y="368"/>
                    <a:pt x="258" y="368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bg1"/>
              </a:solidFill>
            </a:ln>
          </p:spPr>
          <p:txBody>
            <a:bodyPr vert="horz" wrap="square" lIns="102870" tIns="51435" rIns="102870" bIns="51435" numCol="1" anchor="t" anchorCtr="0" compatLnSpc="1">
              <a:prstTxWarp prst="textNoShape">
                <a:avLst/>
              </a:prstTxWarp>
            </a:bodyPr>
            <a:lstStyle/>
            <a:p>
              <a:endParaRPr lang="en-US" sz="3888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82116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>
            <a:extLst>
              <a:ext uri="{FF2B5EF4-FFF2-40B4-BE49-F238E27FC236}">
                <a16:creationId xmlns:a16="http://schemas.microsoft.com/office/drawing/2014/main" id="{6A372C33-4C13-47AA-B94F-C3D87200D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2190" y="2565400"/>
            <a:ext cx="6207619" cy="47964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4FF193-9E61-6049-9BFA-510CCC22C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CONSIDER COMPETENCIES IN CAREER DEVELOPMENT?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481A3-D949-AB45-878E-51ECFE2BF3D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219200"/>
            <a:ext cx="10515600" cy="3216613"/>
          </a:xfrm>
        </p:spPr>
        <p:txBody>
          <a:bodyPr>
            <a:normAutofit/>
          </a:bodyPr>
          <a:lstStyle/>
          <a:p>
            <a:r>
              <a:rPr lang="en-US"/>
              <a:t>Your </a:t>
            </a:r>
            <a:r>
              <a:rPr lang="en-US" b="1"/>
              <a:t>future career </a:t>
            </a:r>
            <a:r>
              <a:rPr lang="en-US"/>
              <a:t>will require </a:t>
            </a:r>
            <a:r>
              <a:rPr lang="en-US" b="1"/>
              <a:t>specific competencies</a:t>
            </a:r>
            <a:r>
              <a:rPr lang="en-US"/>
              <a:t>, </a:t>
            </a:r>
            <a:br>
              <a:rPr lang="en-US"/>
            </a:br>
            <a:r>
              <a:rPr lang="en-US"/>
              <a:t>which you can intentionally develop through your current experiences. </a:t>
            </a:r>
          </a:p>
          <a:p>
            <a:r>
              <a:rPr lang="en-US"/>
              <a:t>To do this, you may wish to set </a:t>
            </a:r>
            <a:r>
              <a:rPr lang="en-US" b="1"/>
              <a:t>competency development goals </a:t>
            </a:r>
            <a:br>
              <a:rPr lang="en-US"/>
            </a:br>
            <a:r>
              <a:rPr lang="en-US"/>
              <a:t>for yourself as well as </a:t>
            </a:r>
            <a:r>
              <a:rPr lang="en-US" b="1"/>
              <a:t>create a plan </a:t>
            </a:r>
            <a:r>
              <a:rPr lang="en-US"/>
              <a:t>for how to reach those goals.</a:t>
            </a:r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E12F58-3183-0643-B8EF-EE83D16432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6125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group of people sitting at a table looking at a computer&#10;&#10;Description generated with very high confidence">
            <a:extLst>
              <a:ext uri="{FF2B5EF4-FFF2-40B4-BE49-F238E27FC236}">
                <a16:creationId xmlns:a16="http://schemas.microsoft.com/office/drawing/2014/main" id="{0621250E-DB6E-4567-A825-9D59FCAF4C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966"/>
          <a:stretch/>
        </p:blipFill>
        <p:spPr>
          <a:xfrm>
            <a:off x="3958" y="990"/>
            <a:ext cx="12599719" cy="756268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41891" y="0"/>
            <a:ext cx="12702145" cy="7563677"/>
          </a:xfrm>
          <a:prstGeom prst="rect">
            <a:avLst/>
          </a:prstGeom>
          <a:gradFill flip="none" rotWithShape="1">
            <a:gsLst>
              <a:gs pos="0">
                <a:schemeClr val="accent4">
                  <a:alpha val="30000"/>
                </a:schemeClr>
              </a:gs>
              <a:gs pos="72000">
                <a:schemeClr val="accent5">
                  <a:alpha val="73000"/>
                </a:schemeClr>
              </a:gs>
              <a:gs pos="38000">
                <a:schemeClr val="accent3">
                  <a:lumMod val="75000"/>
                  <a:alpha val="7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41891" y="1709738"/>
            <a:ext cx="12645568" cy="2852737"/>
          </a:xfrm>
        </p:spPr>
        <p:txBody>
          <a:bodyPr/>
          <a:lstStyle/>
          <a:p>
            <a:r>
              <a:rPr lang="en-US"/>
              <a:t>Competencies and </a:t>
            </a:r>
            <a:br>
              <a:rPr lang="en-US"/>
            </a:br>
            <a:r>
              <a:rPr lang="en-US"/>
              <a:t>Your Professional Development</a:t>
            </a:r>
            <a:endParaRPr lang="en-C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3122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C7FAB-A129-2F4A-AB55-C208AC1F5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A PERSONAL LEARNING PLAN?</a:t>
            </a:r>
          </a:p>
        </p:txBody>
      </p:sp>
      <p:sp>
        <p:nvSpPr>
          <p:cNvPr id="160" name="Content Placeholder 159">
            <a:extLst>
              <a:ext uri="{FF2B5EF4-FFF2-40B4-BE49-F238E27FC236}">
                <a16:creationId xmlns:a16="http://schemas.microsoft.com/office/drawing/2014/main" id="{ED824D4D-6213-374C-BDDD-7432D2D8103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3154" y="1219200"/>
            <a:ext cx="12125692" cy="893458"/>
          </a:xfrm>
        </p:spPr>
        <p:txBody>
          <a:bodyPr/>
          <a:lstStyle/>
          <a:p>
            <a:pPr algn="ctr"/>
            <a:r>
              <a:rPr lang="en-US">
                <a:latin typeface="Arial" panose="020B0604020202020204" pitchFamily="34" charset="0"/>
              </a:rPr>
              <a:t>A “</a:t>
            </a:r>
            <a:r>
              <a:rPr lang="en-US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Personal Learning Plan</a:t>
            </a:r>
            <a:r>
              <a:rPr lang="en-US">
                <a:latin typeface="Arial" panose="020B0604020202020204" pitchFamily="34" charset="0"/>
              </a:rPr>
              <a:t>” is a tool you can use in your experiential learning </a:t>
            </a:r>
            <a:br>
              <a:rPr lang="en-US">
                <a:latin typeface="Arial" panose="020B0604020202020204" pitchFamily="34" charset="0"/>
              </a:rPr>
            </a:br>
            <a:r>
              <a:rPr lang="en-US">
                <a:latin typeface="Arial" panose="020B0604020202020204" pitchFamily="34" charset="0"/>
              </a:rPr>
              <a:t>opportunity to </a:t>
            </a:r>
            <a:r>
              <a:rPr lang="en-US" b="1">
                <a:latin typeface="Arial" panose="020B0604020202020204" pitchFamily="34" charset="0"/>
              </a:rPr>
              <a:t>set competency development goals </a:t>
            </a:r>
            <a:r>
              <a:rPr lang="en-US">
                <a:latin typeface="Arial" panose="020B0604020202020204" pitchFamily="34" charset="0"/>
              </a:rPr>
              <a:t>and </a:t>
            </a:r>
            <a:r>
              <a:rPr lang="en-US" b="1">
                <a:latin typeface="Arial" panose="020B0604020202020204" pitchFamily="34" charset="0"/>
              </a:rPr>
              <a:t>reflect on your progress</a:t>
            </a:r>
            <a:r>
              <a:rPr lang="en-US">
                <a:latin typeface="Arial" panose="020B0604020202020204" pitchFamily="34" charset="0"/>
              </a:rPr>
              <a:t>.</a:t>
            </a: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4844" y="5281333"/>
            <a:ext cx="115953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In this module, you will work through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Steps 1 through 4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to create your own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personal learning plan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You can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reflect on your competency development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Step 5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CA" sz="2000"/>
              <a:t>in the </a:t>
            </a:r>
            <a:br>
              <a:rPr lang="en-CA" sz="2000"/>
            </a:br>
            <a:r>
              <a:rPr lang="en-CA" sz="2000"/>
              <a:t>“</a:t>
            </a:r>
            <a:r>
              <a:rPr lang="en-CA" sz="2000" b="1"/>
              <a:t>Reflecting on Your Competency Development</a:t>
            </a:r>
            <a:r>
              <a:rPr lang="en-CA" sz="2000"/>
              <a:t>” module.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2E12F58-3183-0643-B8EF-EE83D16432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508" y="10758"/>
            <a:ext cx="828338" cy="828338"/>
          </a:xfrm>
          <a:prstGeom prst="rect">
            <a:avLst/>
          </a:prstGeom>
        </p:spPr>
      </p:pic>
      <p:sp>
        <p:nvSpPr>
          <p:cNvPr id="186" name="Rectangle 185">
            <a:extLst>
              <a:ext uri="{FF2B5EF4-FFF2-40B4-BE49-F238E27FC236}">
                <a16:creationId xmlns:a16="http://schemas.microsoft.com/office/drawing/2014/main" id="{1D6F030C-E6E8-D140-8B31-D424A860A462}"/>
              </a:ext>
            </a:extLst>
          </p:cNvPr>
          <p:cNvSpPr/>
          <p:nvPr/>
        </p:nvSpPr>
        <p:spPr>
          <a:xfrm>
            <a:off x="2278670" y="3310888"/>
            <a:ext cx="2957635" cy="1348126"/>
          </a:xfrm>
          <a:prstGeom prst="rect">
            <a:avLst/>
          </a:prstGeom>
        </p:spPr>
        <p:txBody>
          <a:bodyPr wrap="square" lIns="274320" rIns="274320" bIns="68580">
            <a:spAutoFit/>
          </a:bodyPr>
          <a:lstStyle/>
          <a:p>
            <a:pPr algn="ctr">
              <a:lnSpc>
                <a:spcPct val="89000"/>
              </a:lnSpc>
            </a:pPr>
            <a:r>
              <a:rPr lang="en-US"/>
              <a:t>List examples </a:t>
            </a:r>
            <a:br>
              <a:rPr lang="en-US"/>
            </a:br>
            <a:r>
              <a:rPr lang="en-US"/>
              <a:t>of when you </a:t>
            </a:r>
            <a:br>
              <a:rPr lang="en-US"/>
            </a:br>
            <a:r>
              <a:rPr lang="en-US"/>
              <a:t>have previously  demonstrated </a:t>
            </a:r>
            <a:br>
              <a:rPr lang="en-US"/>
            </a:br>
            <a:r>
              <a:rPr lang="en-US"/>
              <a:t>those competencies</a:t>
            </a: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F448943C-78DB-A945-87D0-C029A7AA1CA1}"/>
              </a:ext>
            </a:extLst>
          </p:cNvPr>
          <p:cNvSpPr/>
          <p:nvPr/>
        </p:nvSpPr>
        <p:spPr>
          <a:xfrm>
            <a:off x="-64121" y="3310888"/>
            <a:ext cx="2811757" cy="1500411"/>
          </a:xfrm>
          <a:prstGeom prst="rect">
            <a:avLst/>
          </a:prstGeom>
        </p:spPr>
        <p:txBody>
          <a:bodyPr wrap="square" lIns="274320" rIns="274320" bIns="68580">
            <a:spAutoFit/>
          </a:bodyPr>
          <a:lstStyle/>
          <a:p>
            <a:pPr algn="ctr"/>
            <a:r>
              <a:rPr lang="en-US"/>
              <a:t>Determine which competencies you want to develop in your experiential learning opportunity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F34D6132-86DC-8549-A479-D9C2D72F3893}"/>
              </a:ext>
            </a:extLst>
          </p:cNvPr>
          <p:cNvSpPr/>
          <p:nvPr/>
        </p:nvSpPr>
        <p:spPr>
          <a:xfrm>
            <a:off x="4752854" y="3310888"/>
            <a:ext cx="2811757" cy="1594667"/>
          </a:xfrm>
          <a:prstGeom prst="rect">
            <a:avLst/>
          </a:prstGeom>
        </p:spPr>
        <p:txBody>
          <a:bodyPr wrap="square" lIns="274320" rIns="274320" bIns="68580">
            <a:spAutoFit/>
          </a:bodyPr>
          <a:lstStyle/>
          <a:p>
            <a:pPr algn="ctr">
              <a:lnSpc>
                <a:spcPct val="89000"/>
              </a:lnSpc>
            </a:pPr>
            <a:r>
              <a:rPr lang="en-US"/>
              <a:t>Identify specific tasks or projects that will allow you to develop those competencies in your experiential learning opportunity</a:t>
            </a: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7B61D9DC-79A2-D845-A9C1-212C14CF65FA}"/>
              </a:ext>
            </a:extLst>
          </p:cNvPr>
          <p:cNvSpPr/>
          <p:nvPr/>
        </p:nvSpPr>
        <p:spPr>
          <a:xfrm>
            <a:off x="7149970" y="3310888"/>
            <a:ext cx="2723494" cy="1348126"/>
          </a:xfrm>
          <a:prstGeom prst="rect">
            <a:avLst/>
          </a:prstGeom>
        </p:spPr>
        <p:txBody>
          <a:bodyPr wrap="square" lIns="274320" rIns="274320" bIns="68580" anchor="t">
            <a:spAutoFit/>
          </a:bodyPr>
          <a:lstStyle/>
          <a:p>
            <a:pPr algn="ctr">
              <a:lnSpc>
                <a:spcPct val="89000"/>
              </a:lnSpc>
            </a:pPr>
            <a:r>
              <a:rPr lang="en-US"/>
              <a:t>Develop SMART goals for competency development in your experiential learning opportunity</a:t>
            </a: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F44FFED0-0462-DA4C-92B1-74A2377CBF36}"/>
              </a:ext>
            </a:extLst>
          </p:cNvPr>
          <p:cNvSpPr/>
          <p:nvPr/>
        </p:nvSpPr>
        <p:spPr>
          <a:xfrm>
            <a:off x="9478275" y="3310888"/>
            <a:ext cx="2811004" cy="1594667"/>
          </a:xfrm>
          <a:prstGeom prst="rect">
            <a:avLst/>
          </a:prstGeom>
        </p:spPr>
        <p:txBody>
          <a:bodyPr wrap="square" lIns="274320" rIns="274320" bIns="68580">
            <a:spAutoFit/>
          </a:bodyPr>
          <a:lstStyle/>
          <a:p>
            <a:pPr algn="ctr">
              <a:lnSpc>
                <a:spcPct val="89000"/>
              </a:lnSpc>
            </a:pPr>
            <a:r>
              <a:rPr lang="en-US"/>
              <a:t>Reflect on your competency development over the course of the experiential learning opportunity</a:t>
            </a:r>
          </a:p>
        </p:txBody>
      </p: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F399EEF3-7E29-EB46-BB76-77B9A4839E28}"/>
              </a:ext>
            </a:extLst>
          </p:cNvPr>
          <p:cNvGrpSpPr/>
          <p:nvPr/>
        </p:nvGrpSpPr>
        <p:grpSpPr>
          <a:xfrm>
            <a:off x="174675" y="2343827"/>
            <a:ext cx="11803376" cy="883760"/>
            <a:chOff x="213585" y="2217956"/>
            <a:chExt cx="11803376" cy="883760"/>
          </a:xfrm>
        </p:grpSpPr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1A70D914-56AE-E243-B07A-E861257A8ADA}"/>
                </a:ext>
              </a:extLst>
            </p:cNvPr>
            <p:cNvGrpSpPr/>
            <p:nvPr/>
          </p:nvGrpSpPr>
          <p:grpSpPr>
            <a:xfrm>
              <a:off x="213585" y="2217956"/>
              <a:ext cx="2177142" cy="883760"/>
              <a:chOff x="213585" y="2217956"/>
              <a:chExt cx="2177142" cy="883760"/>
            </a:xfrm>
          </p:grpSpPr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01E2EF9E-D15E-9541-9047-BF391475348E}"/>
                  </a:ext>
                </a:extLst>
              </p:cNvPr>
              <p:cNvSpPr/>
              <p:nvPr/>
            </p:nvSpPr>
            <p:spPr>
              <a:xfrm>
                <a:off x="213585" y="2217956"/>
                <a:ext cx="2177142" cy="361637"/>
              </a:xfrm>
              <a:prstGeom prst="rect">
                <a:avLst/>
              </a:prstGeom>
            </p:spPr>
            <p:txBody>
              <a:bodyPr wrap="square" lIns="274320" rIns="274320" bIns="68580"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rgbClr val="157BB1"/>
                    </a:solidFill>
                  </a:rPr>
                  <a:t>STEP</a:t>
                </a:r>
              </a:p>
            </p:txBody>
          </p:sp>
          <p:sp>
            <p:nvSpPr>
              <p:cNvPr id="179" name="Freeform 178">
                <a:extLst>
                  <a:ext uri="{FF2B5EF4-FFF2-40B4-BE49-F238E27FC236}">
                    <a16:creationId xmlns:a16="http://schemas.microsoft.com/office/drawing/2014/main" id="{01FEC296-25EB-5149-8A17-102740A9E45B}"/>
                  </a:ext>
                </a:extLst>
              </p:cNvPr>
              <p:cNvSpPr/>
              <p:nvPr/>
            </p:nvSpPr>
            <p:spPr>
              <a:xfrm>
                <a:off x="1016189" y="2529782"/>
                <a:ext cx="571934" cy="571934"/>
              </a:xfrm>
              <a:custGeom>
                <a:avLst/>
                <a:gdLst>
                  <a:gd name="connsiteX0" fmla="*/ 0 w 1741070"/>
                  <a:gd name="connsiteY0" fmla="*/ 870535 h 1741070"/>
                  <a:gd name="connsiteX1" fmla="*/ 870535 w 1741070"/>
                  <a:gd name="connsiteY1" fmla="*/ 0 h 1741070"/>
                  <a:gd name="connsiteX2" fmla="*/ 1741070 w 1741070"/>
                  <a:gd name="connsiteY2" fmla="*/ 870535 h 1741070"/>
                  <a:gd name="connsiteX3" fmla="*/ 870535 w 1741070"/>
                  <a:gd name="connsiteY3" fmla="*/ 1741070 h 1741070"/>
                  <a:gd name="connsiteX4" fmla="*/ 0 w 1741070"/>
                  <a:gd name="connsiteY4" fmla="*/ 870535 h 1741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1070" h="1741070">
                    <a:moveTo>
                      <a:pt x="0" y="870535"/>
                    </a:moveTo>
                    <a:cubicBezTo>
                      <a:pt x="0" y="389752"/>
                      <a:pt x="389752" y="0"/>
                      <a:pt x="870535" y="0"/>
                    </a:cubicBezTo>
                    <a:cubicBezTo>
                      <a:pt x="1351318" y="0"/>
                      <a:pt x="1741070" y="389752"/>
                      <a:pt x="1741070" y="870535"/>
                    </a:cubicBezTo>
                    <a:cubicBezTo>
                      <a:pt x="1741070" y="1351318"/>
                      <a:pt x="1351318" y="1741070"/>
                      <a:pt x="870535" y="1741070"/>
                    </a:cubicBezTo>
                    <a:cubicBezTo>
                      <a:pt x="389752" y="1741070"/>
                      <a:pt x="0" y="1351318"/>
                      <a:pt x="0" y="870535"/>
                    </a:cubicBezTo>
                    <a:close/>
                  </a:path>
                </a:pathLst>
              </a:custGeom>
              <a:solidFill>
                <a:srgbClr val="157BB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54974" tIns="254974" rIns="254974" bIns="254974" numCol="1" spcCol="1270" anchor="ctr" anchorCtr="0">
                <a:noAutofit/>
              </a:bodyPr>
              <a:lstStyle/>
              <a:p>
                <a:pPr marL="0" lvl="0" indent="0"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800" kern="1200">
                    <a:latin typeface="+mj-lt"/>
                  </a:rPr>
                  <a:t>1</a:t>
                </a:r>
              </a:p>
            </p:txBody>
          </p:sp>
        </p:grpSp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3214A0A4-28B8-5846-AFE0-82598414EA96}"/>
                </a:ext>
              </a:extLst>
            </p:cNvPr>
            <p:cNvGrpSpPr/>
            <p:nvPr/>
          </p:nvGrpSpPr>
          <p:grpSpPr>
            <a:xfrm>
              <a:off x="2620144" y="2217956"/>
              <a:ext cx="2177142" cy="883760"/>
              <a:chOff x="2620144" y="2217956"/>
              <a:chExt cx="2177142" cy="883760"/>
            </a:xfrm>
          </p:grpSpPr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443E7F94-1639-F948-9132-5D987E94FDC9}"/>
                  </a:ext>
                </a:extLst>
              </p:cNvPr>
              <p:cNvSpPr/>
              <p:nvPr/>
            </p:nvSpPr>
            <p:spPr>
              <a:xfrm>
                <a:off x="2620144" y="2217956"/>
                <a:ext cx="2177142" cy="361637"/>
              </a:xfrm>
              <a:prstGeom prst="rect">
                <a:avLst/>
              </a:prstGeom>
            </p:spPr>
            <p:txBody>
              <a:bodyPr wrap="square" lIns="274320" rIns="274320" bIns="68580"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rgbClr val="1473A5"/>
                    </a:solidFill>
                  </a:rPr>
                  <a:t>STEP</a:t>
                </a:r>
              </a:p>
            </p:txBody>
          </p:sp>
          <p:sp>
            <p:nvSpPr>
              <p:cNvPr id="182" name="Freeform 181">
                <a:extLst>
                  <a:ext uri="{FF2B5EF4-FFF2-40B4-BE49-F238E27FC236}">
                    <a16:creationId xmlns:a16="http://schemas.microsoft.com/office/drawing/2014/main" id="{C4A0FE8D-D752-B546-9E65-35C8E8A2E5B5}"/>
                  </a:ext>
                </a:extLst>
              </p:cNvPr>
              <p:cNvSpPr/>
              <p:nvPr/>
            </p:nvSpPr>
            <p:spPr>
              <a:xfrm>
                <a:off x="3422748" y="2529782"/>
                <a:ext cx="571934" cy="571934"/>
              </a:xfrm>
              <a:custGeom>
                <a:avLst/>
                <a:gdLst>
                  <a:gd name="connsiteX0" fmla="*/ 0 w 1741070"/>
                  <a:gd name="connsiteY0" fmla="*/ 870535 h 1741070"/>
                  <a:gd name="connsiteX1" fmla="*/ 870535 w 1741070"/>
                  <a:gd name="connsiteY1" fmla="*/ 0 h 1741070"/>
                  <a:gd name="connsiteX2" fmla="*/ 1741070 w 1741070"/>
                  <a:gd name="connsiteY2" fmla="*/ 870535 h 1741070"/>
                  <a:gd name="connsiteX3" fmla="*/ 870535 w 1741070"/>
                  <a:gd name="connsiteY3" fmla="*/ 1741070 h 1741070"/>
                  <a:gd name="connsiteX4" fmla="*/ 0 w 1741070"/>
                  <a:gd name="connsiteY4" fmla="*/ 870535 h 1741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1070" h="1741070">
                    <a:moveTo>
                      <a:pt x="0" y="870535"/>
                    </a:moveTo>
                    <a:cubicBezTo>
                      <a:pt x="0" y="389752"/>
                      <a:pt x="389752" y="0"/>
                      <a:pt x="870535" y="0"/>
                    </a:cubicBezTo>
                    <a:cubicBezTo>
                      <a:pt x="1351318" y="0"/>
                      <a:pt x="1741070" y="389752"/>
                      <a:pt x="1741070" y="870535"/>
                    </a:cubicBezTo>
                    <a:cubicBezTo>
                      <a:pt x="1741070" y="1351318"/>
                      <a:pt x="1351318" y="1741070"/>
                      <a:pt x="870535" y="1741070"/>
                    </a:cubicBezTo>
                    <a:cubicBezTo>
                      <a:pt x="389752" y="1741070"/>
                      <a:pt x="0" y="1351318"/>
                      <a:pt x="0" y="870535"/>
                    </a:cubicBezTo>
                    <a:close/>
                  </a:path>
                </a:pathLst>
              </a:custGeom>
              <a:solidFill>
                <a:srgbClr val="1473A5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54974" tIns="254974" rIns="254974" bIns="254974" numCol="1" spcCol="1270" anchor="ctr" anchorCtr="0">
                <a:noAutofit/>
              </a:bodyPr>
              <a:lstStyle/>
              <a:p>
                <a:pPr marL="0" lvl="0" indent="0"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800" kern="1200">
                    <a:latin typeface="+mj-lt"/>
                  </a:rPr>
                  <a:t>2</a:t>
                </a:r>
              </a:p>
            </p:txBody>
          </p:sp>
        </p:grp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1B965665-E989-8C42-8E60-8F731B55A786}"/>
                </a:ext>
              </a:extLst>
            </p:cNvPr>
            <p:cNvGrpSpPr/>
            <p:nvPr/>
          </p:nvGrpSpPr>
          <p:grpSpPr>
            <a:xfrm>
              <a:off x="5026703" y="2217956"/>
              <a:ext cx="2177142" cy="883760"/>
              <a:chOff x="5026703" y="2217956"/>
              <a:chExt cx="2177142" cy="883760"/>
            </a:xfrm>
          </p:grpSpPr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1C9DD312-F543-3F45-A99D-2C1D6C879B16}"/>
                  </a:ext>
                </a:extLst>
              </p:cNvPr>
              <p:cNvSpPr/>
              <p:nvPr/>
            </p:nvSpPr>
            <p:spPr>
              <a:xfrm>
                <a:off x="5026703" y="2217956"/>
                <a:ext cx="2177142" cy="361637"/>
              </a:xfrm>
              <a:prstGeom prst="rect">
                <a:avLst/>
              </a:prstGeom>
            </p:spPr>
            <p:txBody>
              <a:bodyPr wrap="square" lIns="274320" rIns="274320" bIns="68580"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rgbClr val="007DA0"/>
                    </a:solidFill>
                  </a:rPr>
                  <a:t>STEP</a:t>
                </a:r>
              </a:p>
            </p:txBody>
          </p:sp>
          <p:sp>
            <p:nvSpPr>
              <p:cNvPr id="183" name="Freeform 182">
                <a:extLst>
                  <a:ext uri="{FF2B5EF4-FFF2-40B4-BE49-F238E27FC236}">
                    <a16:creationId xmlns:a16="http://schemas.microsoft.com/office/drawing/2014/main" id="{400D6880-6B3B-F744-98CE-F1B2E4AB750A}"/>
                  </a:ext>
                </a:extLst>
              </p:cNvPr>
              <p:cNvSpPr/>
              <p:nvPr/>
            </p:nvSpPr>
            <p:spPr>
              <a:xfrm>
                <a:off x="5829307" y="2529782"/>
                <a:ext cx="571934" cy="571934"/>
              </a:xfrm>
              <a:custGeom>
                <a:avLst/>
                <a:gdLst>
                  <a:gd name="connsiteX0" fmla="*/ 0 w 1741070"/>
                  <a:gd name="connsiteY0" fmla="*/ 870535 h 1741070"/>
                  <a:gd name="connsiteX1" fmla="*/ 870535 w 1741070"/>
                  <a:gd name="connsiteY1" fmla="*/ 0 h 1741070"/>
                  <a:gd name="connsiteX2" fmla="*/ 1741070 w 1741070"/>
                  <a:gd name="connsiteY2" fmla="*/ 870535 h 1741070"/>
                  <a:gd name="connsiteX3" fmla="*/ 870535 w 1741070"/>
                  <a:gd name="connsiteY3" fmla="*/ 1741070 h 1741070"/>
                  <a:gd name="connsiteX4" fmla="*/ 0 w 1741070"/>
                  <a:gd name="connsiteY4" fmla="*/ 870535 h 1741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1070" h="1741070">
                    <a:moveTo>
                      <a:pt x="0" y="870535"/>
                    </a:moveTo>
                    <a:cubicBezTo>
                      <a:pt x="0" y="389752"/>
                      <a:pt x="389752" y="0"/>
                      <a:pt x="870535" y="0"/>
                    </a:cubicBezTo>
                    <a:cubicBezTo>
                      <a:pt x="1351318" y="0"/>
                      <a:pt x="1741070" y="389752"/>
                      <a:pt x="1741070" y="870535"/>
                    </a:cubicBezTo>
                    <a:cubicBezTo>
                      <a:pt x="1741070" y="1351318"/>
                      <a:pt x="1351318" y="1741070"/>
                      <a:pt x="870535" y="1741070"/>
                    </a:cubicBezTo>
                    <a:cubicBezTo>
                      <a:pt x="389752" y="1741070"/>
                      <a:pt x="0" y="1351318"/>
                      <a:pt x="0" y="870535"/>
                    </a:cubicBezTo>
                    <a:close/>
                  </a:path>
                </a:pathLst>
              </a:custGeom>
              <a:solidFill>
                <a:srgbClr val="007DA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54974" tIns="254974" rIns="254974" bIns="254974" numCol="1" spcCol="1270" anchor="ctr" anchorCtr="0">
                <a:noAutofit/>
              </a:bodyPr>
              <a:lstStyle/>
              <a:p>
                <a:pPr marL="0" lvl="0" indent="0"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800" kern="1200">
                    <a:latin typeface="+mj-lt"/>
                  </a:rPr>
                  <a:t>3</a:t>
                </a:r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AEC50B1C-14B2-4C4C-9705-919A6B8A0B0F}"/>
                </a:ext>
              </a:extLst>
            </p:cNvPr>
            <p:cNvGrpSpPr/>
            <p:nvPr/>
          </p:nvGrpSpPr>
          <p:grpSpPr>
            <a:xfrm>
              <a:off x="7433261" y="2217956"/>
              <a:ext cx="2177142" cy="883760"/>
              <a:chOff x="7433261" y="2217956"/>
              <a:chExt cx="2177142" cy="883760"/>
            </a:xfrm>
          </p:grpSpPr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CA7BAEE8-102F-FE4B-BDAA-0ED4D8DA4512}"/>
                  </a:ext>
                </a:extLst>
              </p:cNvPr>
              <p:cNvSpPr/>
              <p:nvPr/>
            </p:nvSpPr>
            <p:spPr>
              <a:xfrm>
                <a:off x="7433261" y="2217956"/>
                <a:ext cx="2177142" cy="361637"/>
              </a:xfrm>
              <a:prstGeom prst="rect">
                <a:avLst/>
              </a:prstGeom>
            </p:spPr>
            <p:txBody>
              <a:bodyPr wrap="square" lIns="274320" rIns="274320" bIns="68580"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rgbClr val="089BB3"/>
                    </a:solidFill>
                  </a:rPr>
                  <a:t>STEP</a:t>
                </a:r>
              </a:p>
            </p:txBody>
          </p:sp>
          <p:sp>
            <p:nvSpPr>
              <p:cNvPr id="184" name="Freeform 183">
                <a:extLst>
                  <a:ext uri="{FF2B5EF4-FFF2-40B4-BE49-F238E27FC236}">
                    <a16:creationId xmlns:a16="http://schemas.microsoft.com/office/drawing/2014/main" id="{56AD6989-F754-2E4F-8B89-CC33566E0019}"/>
                  </a:ext>
                </a:extLst>
              </p:cNvPr>
              <p:cNvSpPr/>
              <p:nvPr/>
            </p:nvSpPr>
            <p:spPr>
              <a:xfrm>
                <a:off x="8235865" y="2529782"/>
                <a:ext cx="571934" cy="571934"/>
              </a:xfrm>
              <a:custGeom>
                <a:avLst/>
                <a:gdLst>
                  <a:gd name="connsiteX0" fmla="*/ 0 w 1741070"/>
                  <a:gd name="connsiteY0" fmla="*/ 870535 h 1741070"/>
                  <a:gd name="connsiteX1" fmla="*/ 870535 w 1741070"/>
                  <a:gd name="connsiteY1" fmla="*/ 0 h 1741070"/>
                  <a:gd name="connsiteX2" fmla="*/ 1741070 w 1741070"/>
                  <a:gd name="connsiteY2" fmla="*/ 870535 h 1741070"/>
                  <a:gd name="connsiteX3" fmla="*/ 870535 w 1741070"/>
                  <a:gd name="connsiteY3" fmla="*/ 1741070 h 1741070"/>
                  <a:gd name="connsiteX4" fmla="*/ 0 w 1741070"/>
                  <a:gd name="connsiteY4" fmla="*/ 870535 h 1741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1070" h="1741070">
                    <a:moveTo>
                      <a:pt x="0" y="870535"/>
                    </a:moveTo>
                    <a:cubicBezTo>
                      <a:pt x="0" y="389752"/>
                      <a:pt x="389752" y="0"/>
                      <a:pt x="870535" y="0"/>
                    </a:cubicBezTo>
                    <a:cubicBezTo>
                      <a:pt x="1351318" y="0"/>
                      <a:pt x="1741070" y="389752"/>
                      <a:pt x="1741070" y="870535"/>
                    </a:cubicBezTo>
                    <a:cubicBezTo>
                      <a:pt x="1741070" y="1351318"/>
                      <a:pt x="1351318" y="1741070"/>
                      <a:pt x="870535" y="1741070"/>
                    </a:cubicBezTo>
                    <a:cubicBezTo>
                      <a:pt x="389752" y="1741070"/>
                      <a:pt x="0" y="1351318"/>
                      <a:pt x="0" y="870535"/>
                    </a:cubicBezTo>
                    <a:close/>
                  </a:path>
                </a:pathLst>
              </a:custGeom>
              <a:solidFill>
                <a:srgbClr val="099BB3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54974" tIns="254974" rIns="254974" bIns="254974" numCol="1" spcCol="1270" anchor="ctr" anchorCtr="0">
                <a:noAutofit/>
              </a:bodyPr>
              <a:lstStyle/>
              <a:p>
                <a:pPr marL="0" lvl="0" indent="0"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800" kern="1200">
                    <a:latin typeface="+mj-lt"/>
                  </a:rPr>
                  <a:t>4</a:t>
                </a:r>
              </a:p>
            </p:txBody>
          </p:sp>
        </p:grp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45382FC0-8C44-5C4E-A7F5-BE4C9F95A67B}"/>
                </a:ext>
              </a:extLst>
            </p:cNvPr>
            <p:cNvGrpSpPr/>
            <p:nvPr/>
          </p:nvGrpSpPr>
          <p:grpSpPr>
            <a:xfrm>
              <a:off x="9839819" y="2217956"/>
              <a:ext cx="2177142" cy="883760"/>
              <a:chOff x="9839819" y="2217956"/>
              <a:chExt cx="2177142" cy="883760"/>
            </a:xfrm>
          </p:grpSpPr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D3DECA6F-BD86-BD45-81CA-C1D7DA934FA0}"/>
                  </a:ext>
                </a:extLst>
              </p:cNvPr>
              <p:cNvSpPr/>
              <p:nvPr/>
            </p:nvSpPr>
            <p:spPr>
              <a:xfrm>
                <a:off x="9839819" y="2217956"/>
                <a:ext cx="2177142" cy="361637"/>
              </a:xfrm>
              <a:prstGeom prst="rect">
                <a:avLst/>
              </a:prstGeom>
            </p:spPr>
            <p:txBody>
              <a:bodyPr wrap="square" lIns="274320" rIns="274320" bIns="68580"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rgbClr val="0CA5B3"/>
                    </a:solidFill>
                  </a:rPr>
                  <a:t>STEP</a:t>
                </a:r>
              </a:p>
            </p:txBody>
          </p:sp>
          <p:sp>
            <p:nvSpPr>
              <p:cNvPr id="185" name="Freeform 184">
                <a:extLst>
                  <a:ext uri="{FF2B5EF4-FFF2-40B4-BE49-F238E27FC236}">
                    <a16:creationId xmlns:a16="http://schemas.microsoft.com/office/drawing/2014/main" id="{AB69EB50-9317-C446-BAA2-807969DE9E7D}"/>
                  </a:ext>
                </a:extLst>
              </p:cNvPr>
              <p:cNvSpPr/>
              <p:nvPr/>
            </p:nvSpPr>
            <p:spPr>
              <a:xfrm>
                <a:off x="10642423" y="2529782"/>
                <a:ext cx="571934" cy="571934"/>
              </a:xfrm>
              <a:custGeom>
                <a:avLst/>
                <a:gdLst>
                  <a:gd name="connsiteX0" fmla="*/ 0 w 1741070"/>
                  <a:gd name="connsiteY0" fmla="*/ 870535 h 1741070"/>
                  <a:gd name="connsiteX1" fmla="*/ 870535 w 1741070"/>
                  <a:gd name="connsiteY1" fmla="*/ 0 h 1741070"/>
                  <a:gd name="connsiteX2" fmla="*/ 1741070 w 1741070"/>
                  <a:gd name="connsiteY2" fmla="*/ 870535 h 1741070"/>
                  <a:gd name="connsiteX3" fmla="*/ 870535 w 1741070"/>
                  <a:gd name="connsiteY3" fmla="*/ 1741070 h 1741070"/>
                  <a:gd name="connsiteX4" fmla="*/ 0 w 1741070"/>
                  <a:gd name="connsiteY4" fmla="*/ 870535 h 1741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1070" h="1741070">
                    <a:moveTo>
                      <a:pt x="0" y="870535"/>
                    </a:moveTo>
                    <a:cubicBezTo>
                      <a:pt x="0" y="389752"/>
                      <a:pt x="389752" y="0"/>
                      <a:pt x="870535" y="0"/>
                    </a:cubicBezTo>
                    <a:cubicBezTo>
                      <a:pt x="1351318" y="0"/>
                      <a:pt x="1741070" y="389752"/>
                      <a:pt x="1741070" y="870535"/>
                    </a:cubicBezTo>
                    <a:cubicBezTo>
                      <a:pt x="1741070" y="1351318"/>
                      <a:pt x="1351318" y="1741070"/>
                      <a:pt x="870535" y="1741070"/>
                    </a:cubicBezTo>
                    <a:cubicBezTo>
                      <a:pt x="389752" y="1741070"/>
                      <a:pt x="0" y="1351318"/>
                      <a:pt x="0" y="870535"/>
                    </a:cubicBezTo>
                    <a:close/>
                  </a:path>
                </a:pathLst>
              </a:custGeom>
              <a:solidFill>
                <a:srgbClr val="0CA5B3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54974" tIns="254974" rIns="254974" bIns="254974" numCol="1" spcCol="1270" anchor="ctr" anchorCtr="0">
                <a:noAutofit/>
              </a:bodyPr>
              <a:lstStyle/>
              <a:p>
                <a:pPr marL="0" lvl="0" indent="0"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800" kern="1200">
                    <a:latin typeface="+mj-lt"/>
                  </a:rPr>
                  <a:t>5</a:t>
                </a:r>
              </a:p>
            </p:txBody>
          </p:sp>
        </p:grpSp>
        <p:cxnSp>
          <p:nvCxnSpPr>
            <p:cNvPr id="200" name="Straight Arrow Connector 199">
              <a:extLst>
                <a:ext uri="{FF2B5EF4-FFF2-40B4-BE49-F238E27FC236}">
                  <a16:creationId xmlns:a16="http://schemas.microsoft.com/office/drawing/2014/main" id="{418CC9CE-C466-F442-9913-F6D0D00A6B58}"/>
                </a:ext>
              </a:extLst>
            </p:cNvPr>
            <p:cNvCxnSpPr/>
            <p:nvPr/>
          </p:nvCxnSpPr>
          <p:spPr>
            <a:xfrm>
              <a:off x="1947932" y="2815749"/>
              <a:ext cx="914400" cy="0"/>
            </a:xfrm>
            <a:prstGeom prst="straightConnector1">
              <a:avLst/>
            </a:prstGeom>
            <a:ln w="127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Arrow Connector 200">
              <a:extLst>
                <a:ext uri="{FF2B5EF4-FFF2-40B4-BE49-F238E27FC236}">
                  <a16:creationId xmlns:a16="http://schemas.microsoft.com/office/drawing/2014/main" id="{CF4FD980-44BB-4D45-911A-08F633D282BD}"/>
                </a:ext>
              </a:extLst>
            </p:cNvPr>
            <p:cNvCxnSpPr/>
            <p:nvPr/>
          </p:nvCxnSpPr>
          <p:spPr>
            <a:xfrm>
              <a:off x="4421271" y="2815749"/>
              <a:ext cx="914400" cy="0"/>
            </a:xfrm>
            <a:prstGeom prst="straightConnector1">
              <a:avLst/>
            </a:prstGeom>
            <a:ln w="127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Arrow Connector 201">
              <a:extLst>
                <a:ext uri="{FF2B5EF4-FFF2-40B4-BE49-F238E27FC236}">
                  <a16:creationId xmlns:a16="http://schemas.microsoft.com/office/drawing/2014/main" id="{246E49A1-BEC3-2B44-9B47-9610A987AACD}"/>
                </a:ext>
              </a:extLst>
            </p:cNvPr>
            <p:cNvCxnSpPr/>
            <p:nvPr/>
          </p:nvCxnSpPr>
          <p:spPr>
            <a:xfrm>
              <a:off x="6794441" y="2815749"/>
              <a:ext cx="914400" cy="0"/>
            </a:xfrm>
            <a:prstGeom prst="straightConnector1">
              <a:avLst/>
            </a:prstGeom>
            <a:ln w="127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Arrow Connector 202">
              <a:extLst>
                <a:ext uri="{FF2B5EF4-FFF2-40B4-BE49-F238E27FC236}">
                  <a16:creationId xmlns:a16="http://schemas.microsoft.com/office/drawing/2014/main" id="{16772997-78F2-884A-936E-615C92343B9C}"/>
                </a:ext>
              </a:extLst>
            </p:cNvPr>
            <p:cNvCxnSpPr/>
            <p:nvPr/>
          </p:nvCxnSpPr>
          <p:spPr>
            <a:xfrm>
              <a:off x="9318984" y="2815749"/>
              <a:ext cx="914400" cy="0"/>
            </a:xfrm>
            <a:prstGeom prst="straightConnector1">
              <a:avLst/>
            </a:prstGeom>
            <a:ln w="127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6480809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26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el-students-blue-teal">
  <a:themeElements>
    <a:clrScheme name="theme-el-uoft-may-26-19">
      <a:dk1>
        <a:srgbClr val="000000"/>
      </a:dk1>
      <a:lt1>
        <a:srgbClr val="FFFFFF"/>
      </a:lt1>
      <a:dk2>
        <a:srgbClr val="007FA3"/>
      </a:dk2>
      <a:lt2>
        <a:srgbClr val="002554"/>
      </a:lt2>
      <a:accent1>
        <a:srgbClr val="177CB3"/>
      </a:accent1>
      <a:accent2>
        <a:srgbClr val="0988BA"/>
      </a:accent2>
      <a:accent3>
        <a:srgbClr val="007FA3"/>
      </a:accent3>
      <a:accent4>
        <a:srgbClr val="09A0BA"/>
      </a:accent4>
      <a:accent5>
        <a:srgbClr val="0BA5B3"/>
      </a:accent5>
      <a:accent6>
        <a:srgbClr val="1490CE"/>
      </a:accent6>
      <a:hlink>
        <a:srgbClr val="114986"/>
      </a:hlink>
      <a:folHlink>
        <a:srgbClr val="1762B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rmAutofit/>
      </a:bodyPr>
      <a:lstStyle>
        <a:defPPr>
          <a:defRPr b="1" dirty="0">
            <a:solidFill>
              <a:srgbClr val="005F7A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B6DCAA5ADE9B4ABF040436C01CFA65" ma:contentTypeVersion="7" ma:contentTypeDescription="Create a new document." ma:contentTypeScope="" ma:versionID="7c7385cd836741ac21ec257130feda32">
  <xsd:schema xmlns:xsd="http://www.w3.org/2001/XMLSchema" xmlns:xs="http://www.w3.org/2001/XMLSchema" xmlns:p="http://schemas.microsoft.com/office/2006/metadata/properties" xmlns:ns2="c574565b-df9f-441e-9b72-ba842ddeaaae" xmlns:ns3="1585722f-55ba-4c5d-b3cf-ae646fe44a8d" targetNamespace="http://schemas.microsoft.com/office/2006/metadata/properties" ma:root="true" ma:fieldsID="c7bb76f15eaddca96cba8eb7348c4908" ns2:_="" ns3:_="">
    <xsd:import namespace="c574565b-df9f-441e-9b72-ba842ddeaaae"/>
    <xsd:import namespace="1585722f-55ba-4c5d-b3cf-ae646fe44a8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74565b-df9f-441e-9b72-ba842ddeaa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85722f-55ba-4c5d-b3cf-ae646fe44a8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B60F71D-090C-4404-B245-4864E014312C}">
  <ds:schemaRefs>
    <ds:schemaRef ds:uri="1585722f-55ba-4c5d-b3cf-ae646fe44a8d"/>
    <ds:schemaRef ds:uri="c574565b-df9f-441e-9b72-ba842ddeaaa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79F9748-D96C-4E75-8306-BEFAE661190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C84BD1F-A921-4A7B-AC89-7EA4EEB5B659}">
  <ds:schemaRefs>
    <ds:schemaRef ds:uri="1585722f-55ba-4c5d-b3cf-ae646fe44a8d"/>
    <ds:schemaRef ds:uri="c574565b-df9f-441e-9b72-ba842ddeaaa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1573</Words>
  <Application>Microsoft Office PowerPoint</Application>
  <PresentationFormat>Widescreen</PresentationFormat>
  <Paragraphs>172</Paragraphs>
  <Slides>26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Wingdings</vt:lpstr>
      <vt:lpstr>el-students-blue-teal</vt:lpstr>
      <vt:lpstr>Developing a Personal Learning Plan for Competency Development</vt:lpstr>
      <vt:lpstr>MODULE OBJECTIVES</vt:lpstr>
      <vt:lpstr>THE VALUE OF GOAL SETTING</vt:lpstr>
      <vt:lpstr>What are  Competencies?</vt:lpstr>
      <vt:lpstr>WHAT ARE COMPETENCIES?</vt:lpstr>
      <vt:lpstr>AN EXAMPLE OF A COMPETENCY</vt:lpstr>
      <vt:lpstr>WHY CONSIDER COMPETENCIES IN CAREER DEVELOPMENT?</vt:lpstr>
      <vt:lpstr>Competencies and  Your Professional Development</vt:lpstr>
      <vt:lpstr>WHAT IS A PERSONAL LEARNING PLAN?</vt:lpstr>
      <vt:lpstr>YOUR TURN: YOUR LONG-TERM CAREER GOALS</vt:lpstr>
      <vt:lpstr>YOUR TURN: COMPETENCIES FOR DEVELOPMENT</vt:lpstr>
      <vt:lpstr>YOUR TURN: PREVIOUS COMPETENCY EXPERIENCE</vt:lpstr>
      <vt:lpstr>HOW HAVE YOU ALREADY DEMONSTRATED THIS COMPETENCY?</vt:lpstr>
      <vt:lpstr>HOW HAVE YOU ALREADY DEMONSTRATED THIS COMPETENCY?</vt:lpstr>
      <vt:lpstr>HOW HAVE YOU ALREADY DEMONSTRATED THIS COMPETENCY?</vt:lpstr>
      <vt:lpstr>YOUR PERSONAL LEARNING PLAN FOR COMPETENCY DEVELOPMENT</vt:lpstr>
      <vt:lpstr>Setting Goals  for Competency Development</vt:lpstr>
      <vt:lpstr>ESTABLISHING SMART GOALS</vt:lpstr>
      <vt:lpstr>YOUR TURN: WHICH OF THESE GOALS IS A SMART GOAL?</vt:lpstr>
      <vt:lpstr>YOUR TURN: PLAN FOR COMPETENCY 1</vt:lpstr>
      <vt:lpstr>YOUR TURN: PLAN FOR COMPETENCY 2</vt:lpstr>
      <vt:lpstr>YOUR TURN: PLAN FOR COMPETENCY 3</vt:lpstr>
      <vt:lpstr>YOUR PERSONAL LEARNING PLAN IS COMPLETE</vt:lpstr>
      <vt:lpstr>NEXT STEPS: USING YOUR PERSONAL LEARNING PLAN</vt:lpstr>
      <vt:lpstr>REFERENCES</vt:lpstr>
      <vt:lpstr>PowerPoint Presentation</vt:lpstr>
    </vt:vector>
  </TitlesOfParts>
  <Company>University of Toronto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Reflection</dc:title>
  <dc:creator>Selena Panchoo;Sheila Eaton</dc:creator>
  <cp:lastModifiedBy>Will Heikoop</cp:lastModifiedBy>
  <cp:revision>2</cp:revision>
  <dcterms:created xsi:type="dcterms:W3CDTF">2019-01-15T16:30:46Z</dcterms:created>
  <dcterms:modified xsi:type="dcterms:W3CDTF">2022-01-19T15:14:29Z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0x0101004EB6DCAA5ADE9B4ABF040436C01CFA65</vt:lpwstr>
  </property>
  <property fmtid="{D5CDD505-2E9C-101B-9397-08002B2CF9AE}" pid="3" name="ArticulateGUID">
    <vt:lpwstr>73FF2A00-4797-4E02-9C4D-BED006ECF0D6</vt:lpwstr>
  </property>
  <property fmtid="{D5CDD505-2E9C-101B-9397-08002B2CF9AE}" pid="4" name="ArticulatePath">
    <vt:lpwstr>mod-6-strengths-values-Jul-4-19-SE</vt:lpwstr>
  </property>
</Properties>
</file>