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4"/>
  </p:sldMasterIdLst>
  <p:notesMasterIdLst>
    <p:notesMasterId r:id="rId42"/>
  </p:notesMasterIdLst>
  <p:sldIdLst>
    <p:sldId id="630" r:id="rId5"/>
    <p:sldId id="631" r:id="rId6"/>
    <p:sldId id="632" r:id="rId7"/>
    <p:sldId id="633" r:id="rId8"/>
    <p:sldId id="634" r:id="rId9"/>
    <p:sldId id="635" r:id="rId10"/>
    <p:sldId id="636" r:id="rId11"/>
    <p:sldId id="1114" r:id="rId12"/>
    <p:sldId id="638" r:id="rId13"/>
    <p:sldId id="1113" r:id="rId14"/>
    <p:sldId id="640" r:id="rId15"/>
    <p:sldId id="641" r:id="rId16"/>
    <p:sldId id="642" r:id="rId17"/>
    <p:sldId id="643" r:id="rId18"/>
    <p:sldId id="644" r:id="rId19"/>
    <p:sldId id="1115" r:id="rId20"/>
    <p:sldId id="646" r:id="rId21"/>
    <p:sldId id="1116" r:id="rId22"/>
    <p:sldId id="648" r:id="rId23"/>
    <p:sldId id="496" r:id="rId24"/>
    <p:sldId id="345" r:id="rId25"/>
    <p:sldId id="488" r:id="rId26"/>
    <p:sldId id="653" r:id="rId27"/>
    <p:sldId id="654" r:id="rId28"/>
    <p:sldId id="655" r:id="rId29"/>
    <p:sldId id="656" r:id="rId30"/>
    <p:sldId id="657" r:id="rId31"/>
    <p:sldId id="658" r:id="rId32"/>
    <p:sldId id="659" r:id="rId33"/>
    <p:sldId id="660" r:id="rId34"/>
    <p:sldId id="661" r:id="rId35"/>
    <p:sldId id="662" r:id="rId36"/>
    <p:sldId id="338" r:id="rId37"/>
    <p:sldId id="664" r:id="rId38"/>
    <p:sldId id="665" r:id="rId39"/>
    <p:sldId id="666" r:id="rId40"/>
    <p:sldId id="667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8" userDrawn="1">
          <p15:clr>
            <a:srgbClr val="A4A3A4"/>
          </p15:clr>
        </p15:guide>
        <p15:guide id="3" orient="horz" pos="1049" userDrawn="1">
          <p15:clr>
            <a:srgbClr val="A4A3A4"/>
          </p15:clr>
        </p15:guide>
        <p15:guide id="4" pos="7537" userDrawn="1">
          <p15:clr>
            <a:srgbClr val="A4A3A4"/>
          </p15:clr>
        </p15:guide>
        <p15:guide id="5" pos="1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Esmail" initials="JE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0CE"/>
    <a:srgbClr val="007FA3"/>
    <a:srgbClr val="0CA5B3"/>
    <a:srgbClr val="167CB3"/>
    <a:srgbClr val="09A1BA"/>
    <a:srgbClr val="1584BC"/>
    <a:srgbClr val="017EA1"/>
    <a:srgbClr val="08A2BA"/>
    <a:srgbClr val="005F7A"/>
    <a:srgbClr val="167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750" autoAdjust="0"/>
  </p:normalViewPr>
  <p:slideViewPr>
    <p:cSldViewPr snapToGrid="0">
      <p:cViewPr varScale="1">
        <p:scale>
          <a:sx n="68" d="100"/>
          <a:sy n="68" d="100"/>
        </p:scale>
        <p:origin x="1234" y="53"/>
      </p:cViewPr>
      <p:guideLst>
        <p:guide orient="horz" pos="2137"/>
        <p:guide pos="3848"/>
        <p:guide orient="horz" pos="1049"/>
        <p:guide pos="7537"/>
        <p:guide pos="1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Heikoop" userId="S::will.heikoop@utoronto.ca::1f03d2dc-a599-4eab-9c6f-ff5d93b71a69" providerId="AD" clId="Web-{E34C776E-AC48-4139-BF01-6D953FAF4209}"/>
    <pc:docChg chg="modSld">
      <pc:chgData name="William Heikoop" userId="S::will.heikoop@utoronto.ca::1f03d2dc-a599-4eab-9c6f-ff5d93b71a69" providerId="AD" clId="Web-{E34C776E-AC48-4139-BF01-6D953FAF4209}" dt="2019-07-31T19:29:24.167" v="5" actId="1076"/>
      <pc:docMkLst>
        <pc:docMk/>
      </pc:docMkLst>
      <pc:sldChg chg="addSp delSp modSp">
        <pc:chgData name="William Heikoop" userId="S::will.heikoop@utoronto.ca::1f03d2dc-a599-4eab-9c6f-ff5d93b71a69" providerId="AD" clId="Web-{E34C776E-AC48-4139-BF01-6D953FAF4209}" dt="2019-07-31T19:29:24.167" v="5" actId="1076"/>
        <pc:sldMkLst>
          <pc:docMk/>
          <pc:sldMk cId="993309163" sldId="1114"/>
        </pc:sldMkLst>
        <pc:spChg chg="add mod">
          <ac:chgData name="William Heikoop" userId="S::will.heikoop@utoronto.ca::1f03d2dc-a599-4eab-9c6f-ff5d93b71a69" providerId="AD" clId="Web-{E34C776E-AC48-4139-BF01-6D953FAF4209}" dt="2019-07-31T19:28:23.056" v="2" actId="1076"/>
          <ac:spMkLst>
            <pc:docMk/>
            <pc:sldMk cId="993309163" sldId="1114"/>
            <ac:spMk id="23" creationId="{9FC963EC-50F7-46BE-8EB5-14CBA8F8A37E}"/>
          </ac:spMkLst>
        </pc:spChg>
        <pc:spChg chg="mod">
          <ac:chgData name="William Heikoop" userId="S::will.heikoop@utoronto.ca::1f03d2dc-a599-4eab-9c6f-ff5d93b71a69" providerId="AD" clId="Web-{E34C776E-AC48-4139-BF01-6D953FAF4209}" dt="2019-07-31T19:29:24.167" v="5" actId="1076"/>
          <ac:spMkLst>
            <pc:docMk/>
            <pc:sldMk cId="993309163" sldId="1114"/>
            <ac:spMk id="38" creationId="{00000000-0000-0000-0000-000000000000}"/>
          </ac:spMkLst>
        </pc:spChg>
        <pc:spChg chg="mod">
          <ac:chgData name="William Heikoop" userId="S::will.heikoop@utoronto.ca::1f03d2dc-a599-4eab-9c6f-ff5d93b71a69" providerId="AD" clId="Web-{E34C776E-AC48-4139-BF01-6D953FAF4209}" dt="2019-07-31T19:29:20.479" v="4" actId="20577"/>
          <ac:spMkLst>
            <pc:docMk/>
            <pc:sldMk cId="993309163" sldId="1114"/>
            <ac:spMk id="44" creationId="{6C09F8F4-B5B5-834A-9AFD-CF2C8E846BE4}"/>
          </ac:spMkLst>
        </pc:spChg>
        <pc:spChg chg="del">
          <ac:chgData name="William Heikoop" userId="S::will.heikoop@utoronto.ca::1f03d2dc-a599-4eab-9c6f-ff5d93b71a69" providerId="AD" clId="Web-{E34C776E-AC48-4139-BF01-6D953FAF4209}" dt="2019-07-31T19:28:16.540" v="0"/>
          <ac:spMkLst>
            <pc:docMk/>
            <pc:sldMk cId="993309163" sldId="1114"/>
            <ac:spMk id="131" creationId="{0917D1E3-F4C1-6A4D-A920-7995E2ADD464}"/>
          </ac:spMkLst>
        </pc:spChg>
        <pc:cxnChg chg="mod">
          <ac:chgData name="William Heikoop" userId="S::will.heikoop@utoronto.ca::1f03d2dc-a599-4eab-9c6f-ff5d93b71a69" providerId="AD" clId="Web-{E34C776E-AC48-4139-BF01-6D953FAF4209}" dt="2019-07-31T19:28:16.540" v="0"/>
          <ac:cxnSpMkLst>
            <pc:docMk/>
            <pc:sldMk cId="993309163" sldId="1114"/>
            <ac:cxnSpMk id="76" creationId="{00000000-0000-0000-0000-000000000000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B8C8B1-D6F3-4C84-81A5-F6A4CEB5EB2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D519E63-4645-4ACF-BDE6-6B18A054A2F9}">
      <dgm:prSet phldrT="[Text]" custT="1"/>
      <dgm:spPr/>
      <dgm:t>
        <a:bodyPr/>
        <a:lstStyle/>
        <a:p>
          <a:r>
            <a:rPr lang="en-US" sz="2000" b="1">
              <a:latin typeface="+mj-lt"/>
              <a:cs typeface="Arial" panose="020B0604020202020204" pitchFamily="34" charset="0"/>
            </a:rPr>
            <a:t>Experiential</a:t>
          </a:r>
          <a:r>
            <a:rPr lang="en-US" sz="2900" b="1">
              <a:latin typeface="+mj-lt"/>
            </a:rPr>
            <a:t> </a:t>
          </a:r>
        </a:p>
      </dgm:t>
    </dgm:pt>
    <dgm:pt modelId="{B1249D56-1F9F-4A2A-BE1D-780F8DCA2263}" type="parTrans" cxnId="{827CC313-AF61-477D-8B44-9FB7E86DAF65}">
      <dgm:prSet/>
      <dgm:spPr/>
      <dgm:t>
        <a:bodyPr/>
        <a:lstStyle/>
        <a:p>
          <a:endParaRPr lang="en-US"/>
        </a:p>
      </dgm:t>
    </dgm:pt>
    <dgm:pt modelId="{4B9E44AB-5B4C-430D-B326-009C8F9BD6EC}" type="sibTrans" cxnId="{827CC313-AF61-477D-8B44-9FB7E86DAF65}">
      <dgm:prSet/>
      <dgm:spPr/>
      <dgm:t>
        <a:bodyPr/>
        <a:lstStyle/>
        <a:p>
          <a:endParaRPr lang="en-US"/>
        </a:p>
      </dgm:t>
    </dgm:pt>
    <dgm:pt modelId="{DE2E2F1B-0684-40E3-9E00-CDB06CFBAFE9}">
      <dgm:prSet phldrT="[Text]" custT="1"/>
      <dgm:spPr/>
      <dgm:t>
        <a:bodyPr/>
        <a:lstStyle/>
        <a:p>
          <a:r>
            <a:rPr lang="en-US" sz="2000" b="1">
              <a:latin typeface="+mj-lt"/>
              <a:cs typeface="Arial" panose="020B0604020202020204" pitchFamily="34" charset="0"/>
            </a:rPr>
            <a:t>Addresses </a:t>
          </a:r>
          <a:br>
            <a:rPr lang="en-US" sz="2000" b="1">
              <a:latin typeface="+mj-lt"/>
              <a:cs typeface="Arial" panose="020B0604020202020204" pitchFamily="34" charset="0"/>
            </a:rPr>
          </a:br>
          <a:r>
            <a:rPr lang="en-US" sz="2000" b="1">
              <a:latin typeface="+mj-lt"/>
              <a:cs typeface="Arial" panose="020B0604020202020204" pitchFamily="34" charset="0"/>
            </a:rPr>
            <a:t>community needs</a:t>
          </a:r>
        </a:p>
      </dgm:t>
    </dgm:pt>
    <dgm:pt modelId="{23AD06B8-3C39-4B39-B0F8-9783D5D8068C}" type="parTrans" cxnId="{003C9DC0-07C7-411B-A848-96CFC9FB5461}">
      <dgm:prSet/>
      <dgm:spPr/>
      <dgm:t>
        <a:bodyPr/>
        <a:lstStyle/>
        <a:p>
          <a:endParaRPr lang="en-US"/>
        </a:p>
      </dgm:t>
    </dgm:pt>
    <dgm:pt modelId="{89FD4C28-540A-44C7-8FB6-86F079091EDA}" type="sibTrans" cxnId="{003C9DC0-07C7-411B-A848-96CFC9FB5461}">
      <dgm:prSet/>
      <dgm:spPr/>
      <dgm:t>
        <a:bodyPr/>
        <a:lstStyle/>
        <a:p>
          <a:endParaRPr lang="en-US"/>
        </a:p>
      </dgm:t>
    </dgm:pt>
    <dgm:pt modelId="{C494B6ED-ED55-45B3-9FAA-29556155B8EB}">
      <dgm:prSet phldrT="[Text]" custT="1"/>
      <dgm:spPr/>
      <dgm:t>
        <a:bodyPr/>
        <a:lstStyle/>
        <a:p>
          <a:r>
            <a:rPr lang="en-US" sz="2000" b="1">
              <a:latin typeface="+mj-lt"/>
              <a:cs typeface="Arial"/>
            </a:rPr>
            <a:t>Incorporates </a:t>
          </a:r>
          <a:br>
            <a:rPr lang="en-US" sz="2000" b="1">
              <a:latin typeface="+mj-lt"/>
              <a:cs typeface="Arial"/>
            </a:rPr>
          </a:br>
          <a:r>
            <a:rPr lang="en-US" sz="2000" b="1">
              <a:latin typeface="+mj-lt"/>
              <a:cs typeface="Arial"/>
            </a:rPr>
            <a:t>reflection</a:t>
          </a:r>
        </a:p>
      </dgm:t>
    </dgm:pt>
    <dgm:pt modelId="{FF591999-39D5-46A0-A3F6-A936B41A5427}" type="parTrans" cxnId="{4850B5D8-E522-45C3-9946-B7FB3CB9E10B}">
      <dgm:prSet/>
      <dgm:spPr/>
      <dgm:t>
        <a:bodyPr/>
        <a:lstStyle/>
        <a:p>
          <a:endParaRPr lang="en-US"/>
        </a:p>
      </dgm:t>
    </dgm:pt>
    <dgm:pt modelId="{5ADFF204-F10E-45CF-A57E-14CC09491645}" type="sibTrans" cxnId="{4850B5D8-E522-45C3-9946-B7FB3CB9E10B}">
      <dgm:prSet/>
      <dgm:spPr/>
      <dgm:t>
        <a:bodyPr/>
        <a:lstStyle/>
        <a:p>
          <a:endParaRPr lang="en-US"/>
        </a:p>
      </dgm:t>
    </dgm:pt>
    <dgm:pt modelId="{6EDD75FE-DEA4-437A-BBA8-EB3EA704C53D}">
      <dgm:prSet phldrT="[Text]" custT="1"/>
      <dgm:spPr/>
      <dgm:t>
        <a:bodyPr/>
        <a:lstStyle/>
        <a:p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Tied to </a:t>
          </a:r>
          <a:b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learning outcomes</a:t>
          </a:r>
        </a:p>
      </dgm:t>
    </dgm:pt>
    <dgm:pt modelId="{0233D8EB-B62E-4C56-9DEA-567E76230E11}" type="parTrans" cxnId="{8875DFB6-FCDB-407B-BA0F-513D0EEF1F28}">
      <dgm:prSet/>
      <dgm:spPr/>
      <dgm:t>
        <a:bodyPr/>
        <a:lstStyle/>
        <a:p>
          <a:endParaRPr lang="en-US"/>
        </a:p>
      </dgm:t>
    </dgm:pt>
    <dgm:pt modelId="{81A80E50-DFD9-4DB9-A06A-465EA932DAEE}" type="sibTrans" cxnId="{8875DFB6-FCDB-407B-BA0F-513D0EEF1F28}">
      <dgm:prSet/>
      <dgm:spPr/>
      <dgm:t>
        <a:bodyPr/>
        <a:lstStyle/>
        <a:p>
          <a:endParaRPr lang="en-US"/>
        </a:p>
      </dgm:t>
    </dgm:pt>
    <dgm:pt modelId="{D1D1492C-25DA-4EEF-9A43-828AD73F9BAA}" type="pres">
      <dgm:prSet presAssocID="{53B8C8B1-D6F3-4C84-81A5-F6A4CEB5EB27}" presName="diagram" presStyleCnt="0">
        <dgm:presLayoutVars>
          <dgm:dir/>
          <dgm:resizeHandles val="exact"/>
        </dgm:presLayoutVars>
      </dgm:prSet>
      <dgm:spPr/>
    </dgm:pt>
    <dgm:pt modelId="{57E7428A-090F-4F9D-97B5-1DCFE7D578B6}" type="pres">
      <dgm:prSet presAssocID="{CD519E63-4645-4ACF-BDE6-6B18A054A2F9}" presName="node" presStyleLbl="node1" presStyleIdx="0" presStyleCnt="4">
        <dgm:presLayoutVars>
          <dgm:bulletEnabled val="1"/>
        </dgm:presLayoutVars>
      </dgm:prSet>
      <dgm:spPr/>
    </dgm:pt>
    <dgm:pt modelId="{C462A6BF-C938-49B9-AC0D-89494D6AACB0}" type="pres">
      <dgm:prSet presAssocID="{4B9E44AB-5B4C-430D-B326-009C8F9BD6EC}" presName="sibTrans" presStyleCnt="0"/>
      <dgm:spPr/>
    </dgm:pt>
    <dgm:pt modelId="{748E9886-0C54-4862-B4D8-8D09AE7A857C}" type="pres">
      <dgm:prSet presAssocID="{DE2E2F1B-0684-40E3-9E00-CDB06CFBAFE9}" presName="node" presStyleLbl="node1" presStyleIdx="1" presStyleCnt="4">
        <dgm:presLayoutVars>
          <dgm:bulletEnabled val="1"/>
        </dgm:presLayoutVars>
      </dgm:prSet>
      <dgm:spPr/>
    </dgm:pt>
    <dgm:pt modelId="{B0FB86AE-1EFD-4560-B3B4-6399BE7D7CA7}" type="pres">
      <dgm:prSet presAssocID="{89FD4C28-540A-44C7-8FB6-86F079091EDA}" presName="sibTrans" presStyleCnt="0"/>
      <dgm:spPr/>
    </dgm:pt>
    <dgm:pt modelId="{4404E34B-771A-442A-82E4-A2768E63DFEF}" type="pres">
      <dgm:prSet presAssocID="{C494B6ED-ED55-45B3-9FAA-29556155B8EB}" presName="node" presStyleLbl="node1" presStyleIdx="2" presStyleCnt="4">
        <dgm:presLayoutVars>
          <dgm:bulletEnabled val="1"/>
        </dgm:presLayoutVars>
      </dgm:prSet>
      <dgm:spPr/>
    </dgm:pt>
    <dgm:pt modelId="{3A2D1B01-667F-4899-A006-4BF4373EB19E}" type="pres">
      <dgm:prSet presAssocID="{5ADFF204-F10E-45CF-A57E-14CC09491645}" presName="sibTrans" presStyleCnt="0"/>
      <dgm:spPr/>
    </dgm:pt>
    <dgm:pt modelId="{37FD56FA-B8E0-4717-8EFD-E667C9CFEF7B}" type="pres">
      <dgm:prSet presAssocID="{6EDD75FE-DEA4-437A-BBA8-EB3EA704C53D}" presName="node" presStyleLbl="node1" presStyleIdx="3" presStyleCnt="4">
        <dgm:presLayoutVars>
          <dgm:bulletEnabled val="1"/>
        </dgm:presLayoutVars>
      </dgm:prSet>
      <dgm:spPr/>
    </dgm:pt>
  </dgm:ptLst>
  <dgm:cxnLst>
    <dgm:cxn modelId="{827CC313-AF61-477D-8B44-9FB7E86DAF65}" srcId="{53B8C8B1-D6F3-4C84-81A5-F6A4CEB5EB27}" destId="{CD519E63-4645-4ACF-BDE6-6B18A054A2F9}" srcOrd="0" destOrd="0" parTransId="{B1249D56-1F9F-4A2A-BE1D-780F8DCA2263}" sibTransId="{4B9E44AB-5B4C-430D-B326-009C8F9BD6EC}"/>
    <dgm:cxn modelId="{1A4CC61C-0324-4E17-9BF5-05DDE66F3C80}" type="presOf" srcId="{CD519E63-4645-4ACF-BDE6-6B18A054A2F9}" destId="{57E7428A-090F-4F9D-97B5-1DCFE7D578B6}" srcOrd="0" destOrd="0" presId="urn:microsoft.com/office/officeart/2005/8/layout/default"/>
    <dgm:cxn modelId="{6BD62A71-1363-481D-8F03-5E1F9C5DEE77}" type="presOf" srcId="{DE2E2F1B-0684-40E3-9E00-CDB06CFBAFE9}" destId="{748E9886-0C54-4862-B4D8-8D09AE7A857C}" srcOrd="0" destOrd="0" presId="urn:microsoft.com/office/officeart/2005/8/layout/default"/>
    <dgm:cxn modelId="{D21ACF72-59F8-42A4-B103-2A73C33F66FF}" type="presOf" srcId="{C494B6ED-ED55-45B3-9FAA-29556155B8EB}" destId="{4404E34B-771A-442A-82E4-A2768E63DFEF}" srcOrd="0" destOrd="0" presId="urn:microsoft.com/office/officeart/2005/8/layout/default"/>
    <dgm:cxn modelId="{4DAE17AA-3562-414D-88EC-0E322FA33CDE}" type="presOf" srcId="{6EDD75FE-DEA4-437A-BBA8-EB3EA704C53D}" destId="{37FD56FA-B8E0-4717-8EFD-E667C9CFEF7B}" srcOrd="0" destOrd="0" presId="urn:microsoft.com/office/officeart/2005/8/layout/default"/>
    <dgm:cxn modelId="{94EFB4AE-A896-4D9E-9351-37A3DC52EEB1}" type="presOf" srcId="{53B8C8B1-D6F3-4C84-81A5-F6A4CEB5EB27}" destId="{D1D1492C-25DA-4EEF-9A43-828AD73F9BAA}" srcOrd="0" destOrd="0" presId="urn:microsoft.com/office/officeart/2005/8/layout/default"/>
    <dgm:cxn modelId="{8875DFB6-FCDB-407B-BA0F-513D0EEF1F28}" srcId="{53B8C8B1-D6F3-4C84-81A5-F6A4CEB5EB27}" destId="{6EDD75FE-DEA4-437A-BBA8-EB3EA704C53D}" srcOrd="3" destOrd="0" parTransId="{0233D8EB-B62E-4C56-9DEA-567E76230E11}" sibTransId="{81A80E50-DFD9-4DB9-A06A-465EA932DAEE}"/>
    <dgm:cxn modelId="{003C9DC0-07C7-411B-A848-96CFC9FB5461}" srcId="{53B8C8B1-D6F3-4C84-81A5-F6A4CEB5EB27}" destId="{DE2E2F1B-0684-40E3-9E00-CDB06CFBAFE9}" srcOrd="1" destOrd="0" parTransId="{23AD06B8-3C39-4B39-B0F8-9783D5D8068C}" sibTransId="{89FD4C28-540A-44C7-8FB6-86F079091EDA}"/>
    <dgm:cxn modelId="{4850B5D8-E522-45C3-9946-B7FB3CB9E10B}" srcId="{53B8C8B1-D6F3-4C84-81A5-F6A4CEB5EB27}" destId="{C494B6ED-ED55-45B3-9FAA-29556155B8EB}" srcOrd="2" destOrd="0" parTransId="{FF591999-39D5-46A0-A3F6-A936B41A5427}" sibTransId="{5ADFF204-F10E-45CF-A57E-14CC09491645}"/>
    <dgm:cxn modelId="{8ED33F46-EB97-426A-B288-F9636C0F6A76}" type="presParOf" srcId="{D1D1492C-25DA-4EEF-9A43-828AD73F9BAA}" destId="{57E7428A-090F-4F9D-97B5-1DCFE7D578B6}" srcOrd="0" destOrd="0" presId="urn:microsoft.com/office/officeart/2005/8/layout/default"/>
    <dgm:cxn modelId="{6917C780-12F4-496B-8BFA-B6B4996020B0}" type="presParOf" srcId="{D1D1492C-25DA-4EEF-9A43-828AD73F9BAA}" destId="{C462A6BF-C938-49B9-AC0D-89494D6AACB0}" srcOrd="1" destOrd="0" presId="urn:microsoft.com/office/officeart/2005/8/layout/default"/>
    <dgm:cxn modelId="{9C5B9003-7491-4336-91FF-F2463FBE6C22}" type="presParOf" srcId="{D1D1492C-25DA-4EEF-9A43-828AD73F9BAA}" destId="{748E9886-0C54-4862-B4D8-8D09AE7A857C}" srcOrd="2" destOrd="0" presId="urn:microsoft.com/office/officeart/2005/8/layout/default"/>
    <dgm:cxn modelId="{301BD850-5A0A-4648-A7B3-D6A39395FA47}" type="presParOf" srcId="{D1D1492C-25DA-4EEF-9A43-828AD73F9BAA}" destId="{B0FB86AE-1EFD-4560-B3B4-6399BE7D7CA7}" srcOrd="3" destOrd="0" presId="urn:microsoft.com/office/officeart/2005/8/layout/default"/>
    <dgm:cxn modelId="{6AB0ABE8-A36F-4BBF-9E7C-5E0B1ECCDADA}" type="presParOf" srcId="{D1D1492C-25DA-4EEF-9A43-828AD73F9BAA}" destId="{4404E34B-771A-442A-82E4-A2768E63DFEF}" srcOrd="4" destOrd="0" presId="urn:microsoft.com/office/officeart/2005/8/layout/default"/>
    <dgm:cxn modelId="{F750C528-D57F-4CB2-9985-5E6764917CC1}" type="presParOf" srcId="{D1D1492C-25DA-4EEF-9A43-828AD73F9BAA}" destId="{3A2D1B01-667F-4899-A006-4BF4373EB19E}" srcOrd="5" destOrd="0" presId="urn:microsoft.com/office/officeart/2005/8/layout/default"/>
    <dgm:cxn modelId="{612F12C5-D583-4F84-B3D1-ECE929FFB3F0}" type="presParOf" srcId="{D1D1492C-25DA-4EEF-9A43-828AD73F9BAA}" destId="{37FD56FA-B8E0-4717-8EFD-E667C9CFEF7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33BE71-D7DA-4361-B9F5-23694C4BBEAF}" type="doc">
      <dgm:prSet loTypeId="urn:microsoft.com/office/officeart/2005/8/layout/venn1" loCatId="relationship" qsTypeId="urn:microsoft.com/office/officeart/2005/8/quickstyle/simple1" qsCatId="simple" csTypeId="urn:microsoft.com/office/officeart/2005/8/colors/accent6_5" csCatId="accent6" phldr="1"/>
      <dgm:spPr/>
    </dgm:pt>
    <dgm:pt modelId="{AA64E16E-9D01-453C-ADBB-D5A57E8EE6A7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4596C2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CA">
              <a:solidFill>
                <a:schemeClr val="bg1"/>
              </a:solidFill>
            </a:rPr>
            <a:t>Previous knowledge and experience</a:t>
          </a:r>
        </a:p>
      </dgm:t>
    </dgm:pt>
    <dgm:pt modelId="{DBFCC5E8-9AE8-4FFB-9DC2-ADB175C483E9}" type="parTrans" cxnId="{780A3B1C-4A95-4554-8499-C3D62D5FDA66}">
      <dgm:prSet/>
      <dgm:spPr/>
      <dgm:t>
        <a:bodyPr/>
        <a:lstStyle/>
        <a:p>
          <a:endParaRPr lang="en-CA"/>
        </a:p>
      </dgm:t>
    </dgm:pt>
    <dgm:pt modelId="{DB42960F-92CB-46E9-8730-9A12BAE34501}" type="sibTrans" cxnId="{780A3B1C-4A95-4554-8499-C3D62D5FDA66}">
      <dgm:prSet/>
      <dgm:spPr/>
      <dgm:t>
        <a:bodyPr/>
        <a:lstStyle/>
        <a:p>
          <a:endParaRPr lang="en-CA"/>
        </a:p>
      </dgm:t>
    </dgm:pt>
    <dgm:pt modelId="{33A14E48-0174-4F87-BDE2-661B34D9C821}">
      <dgm:prSet phldrT="[Text]"/>
      <dgm:spPr>
        <a:solidFill>
          <a:srgbClr val="2FB2BE">
            <a:alpha val="85000"/>
          </a:srgb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Experiential</a:t>
          </a:r>
          <a:br>
            <a:rPr lang="en-US">
              <a:solidFill>
                <a:schemeClr val="bg1"/>
              </a:solidFill>
            </a:rPr>
          </a:br>
          <a:r>
            <a:rPr lang="en-US">
              <a:solidFill>
                <a:schemeClr val="bg1"/>
              </a:solidFill>
            </a:rPr>
            <a:t>learning experience </a:t>
          </a:r>
          <a:endParaRPr lang="en-CA">
            <a:solidFill>
              <a:schemeClr val="bg1"/>
            </a:solidFill>
          </a:endParaRPr>
        </a:p>
      </dgm:t>
    </dgm:pt>
    <dgm:pt modelId="{930E372F-5E7F-44D1-B48A-EAEA64998D2E}" type="sibTrans" cxnId="{EF769D36-F566-4B9E-B798-CD2953412E97}">
      <dgm:prSet/>
      <dgm:spPr/>
      <dgm:t>
        <a:bodyPr/>
        <a:lstStyle/>
        <a:p>
          <a:endParaRPr lang="en-CA"/>
        </a:p>
      </dgm:t>
    </dgm:pt>
    <dgm:pt modelId="{BE83B5B5-9382-4CF6-917D-29634F323906}" type="parTrans" cxnId="{EF769D36-F566-4B9E-B798-CD2953412E97}">
      <dgm:prSet/>
      <dgm:spPr/>
      <dgm:t>
        <a:bodyPr/>
        <a:lstStyle/>
        <a:p>
          <a:endParaRPr lang="en-CA"/>
        </a:p>
      </dgm:t>
    </dgm:pt>
    <dgm:pt modelId="{4823A3E4-3954-4D1D-8F33-C3AF434C034A}" type="pres">
      <dgm:prSet presAssocID="{9933BE71-D7DA-4361-B9F5-23694C4BBEAF}" presName="compositeShape" presStyleCnt="0">
        <dgm:presLayoutVars>
          <dgm:chMax val="7"/>
          <dgm:dir/>
          <dgm:resizeHandles val="exact"/>
        </dgm:presLayoutVars>
      </dgm:prSet>
      <dgm:spPr/>
    </dgm:pt>
    <dgm:pt modelId="{FF685787-BFD3-4173-A95A-DF1C284835AE}" type="pres">
      <dgm:prSet presAssocID="{AA64E16E-9D01-453C-ADBB-D5A57E8EE6A7}" presName="circ1" presStyleLbl="vennNode1" presStyleIdx="0" presStyleCnt="2" custLinFactNeighborY="-20687"/>
      <dgm:spPr/>
    </dgm:pt>
    <dgm:pt modelId="{E37D7992-6DC4-4420-938E-61108F978DBB}" type="pres">
      <dgm:prSet presAssocID="{AA64E16E-9D01-453C-ADBB-D5A57E8EE6A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D693A2-4009-4D06-9C23-0EBC8838A2EB}" type="pres">
      <dgm:prSet presAssocID="{33A14E48-0174-4F87-BDE2-661B34D9C821}" presName="circ2" presStyleLbl="vennNode1" presStyleIdx="1" presStyleCnt="2" custLinFactNeighborY="-20361"/>
      <dgm:spPr/>
    </dgm:pt>
    <dgm:pt modelId="{D60F34B6-D108-45EA-9377-8A905153DA50}" type="pres">
      <dgm:prSet presAssocID="{33A14E48-0174-4F87-BDE2-661B34D9C82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80A3B1C-4A95-4554-8499-C3D62D5FDA66}" srcId="{9933BE71-D7DA-4361-B9F5-23694C4BBEAF}" destId="{AA64E16E-9D01-453C-ADBB-D5A57E8EE6A7}" srcOrd="0" destOrd="0" parTransId="{DBFCC5E8-9AE8-4FFB-9DC2-ADB175C483E9}" sibTransId="{DB42960F-92CB-46E9-8730-9A12BAE34501}"/>
    <dgm:cxn modelId="{D9BB4026-5A9F-4D40-9F23-C6E3508249F7}" type="presOf" srcId="{9933BE71-D7DA-4361-B9F5-23694C4BBEAF}" destId="{4823A3E4-3954-4D1D-8F33-C3AF434C034A}" srcOrd="0" destOrd="0" presId="urn:microsoft.com/office/officeart/2005/8/layout/venn1"/>
    <dgm:cxn modelId="{EF769D36-F566-4B9E-B798-CD2953412E97}" srcId="{9933BE71-D7DA-4361-B9F5-23694C4BBEAF}" destId="{33A14E48-0174-4F87-BDE2-661B34D9C821}" srcOrd="1" destOrd="0" parTransId="{BE83B5B5-9382-4CF6-917D-29634F323906}" sibTransId="{930E372F-5E7F-44D1-B48A-EAEA64998D2E}"/>
    <dgm:cxn modelId="{9E062C3C-6904-4AB3-9915-CEA72B3DA316}" type="presOf" srcId="{33A14E48-0174-4F87-BDE2-661B34D9C821}" destId="{1ED693A2-4009-4D06-9C23-0EBC8838A2EB}" srcOrd="0" destOrd="0" presId="urn:microsoft.com/office/officeart/2005/8/layout/venn1"/>
    <dgm:cxn modelId="{816FD93E-EE03-45D1-A855-21447F681784}" type="presOf" srcId="{AA64E16E-9D01-453C-ADBB-D5A57E8EE6A7}" destId="{E37D7992-6DC4-4420-938E-61108F978DBB}" srcOrd="1" destOrd="0" presId="urn:microsoft.com/office/officeart/2005/8/layout/venn1"/>
    <dgm:cxn modelId="{E9EBB065-82E9-4145-8C87-29AB5B2DF22E}" type="presOf" srcId="{AA64E16E-9D01-453C-ADBB-D5A57E8EE6A7}" destId="{FF685787-BFD3-4173-A95A-DF1C284835AE}" srcOrd="0" destOrd="0" presId="urn:microsoft.com/office/officeart/2005/8/layout/venn1"/>
    <dgm:cxn modelId="{8E7A32B6-9E41-4CD1-853C-A2105F7BACF8}" type="presOf" srcId="{33A14E48-0174-4F87-BDE2-661B34D9C821}" destId="{D60F34B6-D108-45EA-9377-8A905153DA50}" srcOrd="1" destOrd="0" presId="urn:microsoft.com/office/officeart/2005/8/layout/venn1"/>
    <dgm:cxn modelId="{38E1C773-AF62-44FE-A34C-6C500684E61F}" type="presParOf" srcId="{4823A3E4-3954-4D1D-8F33-C3AF434C034A}" destId="{FF685787-BFD3-4173-A95A-DF1C284835AE}" srcOrd="0" destOrd="0" presId="urn:microsoft.com/office/officeart/2005/8/layout/venn1"/>
    <dgm:cxn modelId="{B9EF7C32-1982-4252-9B55-F11596B6AF15}" type="presParOf" srcId="{4823A3E4-3954-4D1D-8F33-C3AF434C034A}" destId="{E37D7992-6DC4-4420-938E-61108F978DBB}" srcOrd="1" destOrd="0" presId="urn:microsoft.com/office/officeart/2005/8/layout/venn1"/>
    <dgm:cxn modelId="{F4982AFF-AA68-4074-9270-DAD11BF6212F}" type="presParOf" srcId="{4823A3E4-3954-4D1D-8F33-C3AF434C034A}" destId="{1ED693A2-4009-4D06-9C23-0EBC8838A2EB}" srcOrd="2" destOrd="0" presId="urn:microsoft.com/office/officeart/2005/8/layout/venn1"/>
    <dgm:cxn modelId="{C4447ECB-5766-491F-9B9A-446BC2571990}" type="presParOf" srcId="{4823A3E4-3954-4D1D-8F33-C3AF434C034A}" destId="{D60F34B6-D108-45EA-9377-8A905153DA5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DD9B45-8414-2C4E-8698-928EA0A24190}" type="doc">
      <dgm:prSet loTypeId="urn:microsoft.com/office/officeart/2005/8/layout/hList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F33A49E-E74B-E442-BBAC-5C0E87D2AE59}">
      <dgm:prSet phldrT="[Text]" custT="1"/>
      <dgm:spPr>
        <a:ln>
          <a:noFill/>
        </a:ln>
      </dgm:spPr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Writing</a:t>
          </a:r>
        </a:p>
      </dgm:t>
    </dgm:pt>
    <dgm:pt modelId="{886AACE0-DAFF-2B49-9E28-0AC4BDA06B7F}" type="parTrans" cxnId="{1C883646-957A-F940-81A2-BB0C2B765F08}">
      <dgm:prSet/>
      <dgm:spPr/>
      <dgm:t>
        <a:bodyPr/>
        <a:lstStyle/>
        <a:p>
          <a:endParaRPr lang="en-US"/>
        </a:p>
      </dgm:t>
    </dgm:pt>
    <dgm:pt modelId="{36B6FF90-6754-9543-B60F-7048E4282DB6}" type="sibTrans" cxnId="{1C883646-957A-F940-81A2-BB0C2B765F08}">
      <dgm:prSet/>
      <dgm:spPr/>
      <dgm:t>
        <a:bodyPr/>
        <a:lstStyle/>
        <a:p>
          <a:endParaRPr lang="en-US"/>
        </a:p>
      </dgm:t>
    </dgm:pt>
    <dgm:pt modelId="{21EAE36F-EA41-8C40-A393-35223A275380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Essays</a:t>
          </a:r>
        </a:p>
      </dgm:t>
    </dgm:pt>
    <dgm:pt modelId="{0C58E3A4-4716-A242-AD46-E484A418BF39}" type="parTrans" cxnId="{27D027DF-7DB4-A446-AED9-A1CE83ACFEFA}">
      <dgm:prSet/>
      <dgm:spPr/>
      <dgm:t>
        <a:bodyPr/>
        <a:lstStyle/>
        <a:p>
          <a:endParaRPr lang="en-US"/>
        </a:p>
      </dgm:t>
    </dgm:pt>
    <dgm:pt modelId="{F13E9DD8-8282-B747-82F3-AAAF0F53B90C}" type="sibTrans" cxnId="{27D027DF-7DB4-A446-AED9-A1CE83ACFEFA}">
      <dgm:prSet/>
      <dgm:spPr/>
      <dgm:t>
        <a:bodyPr/>
        <a:lstStyle/>
        <a:p>
          <a:endParaRPr lang="en-US"/>
        </a:p>
      </dgm:t>
    </dgm:pt>
    <dgm:pt modelId="{331480CA-F794-7445-85D2-29CBF3C226FD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Research papers</a:t>
          </a:r>
        </a:p>
      </dgm:t>
    </dgm:pt>
    <dgm:pt modelId="{34F2F25D-989D-5546-BE96-AEBD7DA11488}" type="parTrans" cxnId="{EAB2CC53-679F-A244-B453-FE5DD7198AA9}">
      <dgm:prSet/>
      <dgm:spPr/>
      <dgm:t>
        <a:bodyPr/>
        <a:lstStyle/>
        <a:p>
          <a:endParaRPr lang="en-US"/>
        </a:p>
      </dgm:t>
    </dgm:pt>
    <dgm:pt modelId="{6C9EF139-24AA-5346-86BB-8EDE137374B0}" type="sibTrans" cxnId="{EAB2CC53-679F-A244-B453-FE5DD7198AA9}">
      <dgm:prSet/>
      <dgm:spPr/>
      <dgm:t>
        <a:bodyPr/>
        <a:lstStyle/>
        <a:p>
          <a:endParaRPr lang="en-US"/>
        </a:p>
      </dgm:t>
    </dgm:pt>
    <dgm:pt modelId="{300B1CA7-1E0C-2E4F-A5F7-28C72414DAC0}">
      <dgm:prSet phldrT="[Text]" custT="1"/>
      <dgm:spPr>
        <a:ln>
          <a:noFill/>
        </a:ln>
      </dgm:spPr>
      <dgm:t>
        <a:bodyPr/>
        <a:lstStyle/>
        <a:p>
          <a:r>
            <a:rPr lang="en-US" sz="2800"/>
            <a:t>Speaking</a:t>
          </a:r>
        </a:p>
      </dgm:t>
    </dgm:pt>
    <dgm:pt modelId="{8B7DB7E4-4CA6-374A-A8C9-7BBBE536C0DC}" type="parTrans" cxnId="{87875D04-EF64-254D-8ECD-6DFEC1C66F42}">
      <dgm:prSet/>
      <dgm:spPr/>
      <dgm:t>
        <a:bodyPr/>
        <a:lstStyle/>
        <a:p>
          <a:endParaRPr lang="en-US"/>
        </a:p>
      </dgm:t>
    </dgm:pt>
    <dgm:pt modelId="{4E4C9868-E867-004E-8D8A-87F079300F25}" type="sibTrans" cxnId="{87875D04-EF64-254D-8ECD-6DFEC1C66F42}">
      <dgm:prSet/>
      <dgm:spPr/>
      <dgm:t>
        <a:bodyPr/>
        <a:lstStyle/>
        <a:p>
          <a:endParaRPr lang="en-US"/>
        </a:p>
      </dgm:t>
    </dgm:pt>
    <dgm:pt modelId="{A77A9F9E-0160-E749-95DF-3D5A5A90DE56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Discussions</a:t>
          </a:r>
        </a:p>
      </dgm:t>
    </dgm:pt>
    <dgm:pt modelId="{951A61D9-2252-0843-A9A4-BB693104C831}" type="parTrans" cxnId="{8744E3E5-1CD4-1242-AEF5-08FE63059450}">
      <dgm:prSet/>
      <dgm:spPr/>
      <dgm:t>
        <a:bodyPr/>
        <a:lstStyle/>
        <a:p>
          <a:endParaRPr lang="en-US"/>
        </a:p>
      </dgm:t>
    </dgm:pt>
    <dgm:pt modelId="{3C642D3D-B3B6-994E-B731-4BE6CD0EA3CD}" type="sibTrans" cxnId="{8744E3E5-1CD4-1242-AEF5-08FE63059450}">
      <dgm:prSet/>
      <dgm:spPr/>
      <dgm:t>
        <a:bodyPr/>
        <a:lstStyle/>
        <a:p>
          <a:endParaRPr lang="en-US"/>
        </a:p>
      </dgm:t>
    </dgm:pt>
    <dgm:pt modelId="{F3D98AFF-F45E-4441-85D1-779E6BFA45FD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Arts and Media</a:t>
          </a:r>
        </a:p>
      </dgm:t>
    </dgm:pt>
    <dgm:pt modelId="{204F8332-B832-2F42-889F-A81E54272014}" type="parTrans" cxnId="{6BC5F5F6-EA80-E047-B527-130B703CAF77}">
      <dgm:prSet/>
      <dgm:spPr/>
      <dgm:t>
        <a:bodyPr/>
        <a:lstStyle/>
        <a:p>
          <a:endParaRPr lang="en-US"/>
        </a:p>
      </dgm:t>
    </dgm:pt>
    <dgm:pt modelId="{D0B70246-DED8-644B-A57D-7154769FB0A3}" type="sibTrans" cxnId="{6BC5F5F6-EA80-E047-B527-130B703CAF77}">
      <dgm:prSet/>
      <dgm:spPr/>
      <dgm:t>
        <a:bodyPr/>
        <a:lstStyle/>
        <a:p>
          <a:endParaRPr lang="en-US"/>
        </a:p>
      </dgm:t>
    </dgm:pt>
    <dgm:pt modelId="{85ED477A-60AA-AA4B-B568-8B133CC4388A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Photo or video essays</a:t>
          </a:r>
        </a:p>
      </dgm:t>
    </dgm:pt>
    <dgm:pt modelId="{260EAF0D-5B89-A84A-89F0-D014A95D00C9}" type="parTrans" cxnId="{EEFFDACE-237C-4C4D-B3AE-D79ECE57BC3E}">
      <dgm:prSet/>
      <dgm:spPr/>
      <dgm:t>
        <a:bodyPr/>
        <a:lstStyle/>
        <a:p>
          <a:endParaRPr lang="en-US"/>
        </a:p>
      </dgm:t>
    </dgm:pt>
    <dgm:pt modelId="{90F2113D-DF5A-F545-834C-82A4BDE71CE0}" type="sibTrans" cxnId="{EEFFDACE-237C-4C4D-B3AE-D79ECE57BC3E}">
      <dgm:prSet/>
      <dgm:spPr/>
      <dgm:t>
        <a:bodyPr/>
        <a:lstStyle/>
        <a:p>
          <a:endParaRPr lang="en-US"/>
        </a:p>
      </dgm:t>
    </dgm:pt>
    <dgm:pt modelId="{968366CA-96F0-4A47-A3F6-E12219F722C4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Journals</a:t>
          </a:r>
        </a:p>
      </dgm:t>
    </dgm:pt>
    <dgm:pt modelId="{4FB25D53-68C3-4744-8A46-34D15DE4C253}" type="parTrans" cxnId="{030612E0-A34E-5F42-8F2B-E72A9D5282DD}">
      <dgm:prSet/>
      <dgm:spPr/>
      <dgm:t>
        <a:bodyPr/>
        <a:lstStyle/>
        <a:p>
          <a:endParaRPr lang="en-US"/>
        </a:p>
      </dgm:t>
    </dgm:pt>
    <dgm:pt modelId="{C5D79A0E-5A18-B248-AD97-439731A7B6D6}" type="sibTrans" cxnId="{030612E0-A34E-5F42-8F2B-E72A9D5282DD}">
      <dgm:prSet/>
      <dgm:spPr/>
      <dgm:t>
        <a:bodyPr/>
        <a:lstStyle/>
        <a:p>
          <a:endParaRPr lang="en-US"/>
        </a:p>
      </dgm:t>
    </dgm:pt>
    <dgm:pt modelId="{B2CCD258-CB3C-B948-A299-DD0572691E94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Portfolios</a:t>
          </a:r>
        </a:p>
      </dgm:t>
    </dgm:pt>
    <dgm:pt modelId="{79A7DEB9-72BB-B541-91CB-35013C21F3E0}" type="parTrans" cxnId="{45342B9F-1A85-A446-94A7-8FF9FF2BA0F5}">
      <dgm:prSet/>
      <dgm:spPr/>
      <dgm:t>
        <a:bodyPr/>
        <a:lstStyle/>
        <a:p>
          <a:endParaRPr lang="en-US"/>
        </a:p>
      </dgm:t>
    </dgm:pt>
    <dgm:pt modelId="{D78D07A1-7428-6F4D-9277-E4C34AC818E8}" type="sibTrans" cxnId="{45342B9F-1A85-A446-94A7-8FF9FF2BA0F5}">
      <dgm:prSet/>
      <dgm:spPr/>
      <dgm:t>
        <a:bodyPr/>
        <a:lstStyle/>
        <a:p>
          <a:endParaRPr lang="en-US"/>
        </a:p>
      </dgm:t>
    </dgm:pt>
    <dgm:pt modelId="{596A2ABC-7222-EA4D-8085-C1C9154E1FCF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Presentations</a:t>
          </a:r>
        </a:p>
      </dgm:t>
    </dgm:pt>
    <dgm:pt modelId="{90C1864F-3D71-5F42-BE04-7E27B80A0BCA}" type="parTrans" cxnId="{B2A6CFDC-C54D-9E46-86FE-B47B8710EF11}">
      <dgm:prSet/>
      <dgm:spPr/>
      <dgm:t>
        <a:bodyPr/>
        <a:lstStyle/>
        <a:p>
          <a:endParaRPr lang="en-US"/>
        </a:p>
      </dgm:t>
    </dgm:pt>
    <dgm:pt modelId="{30F007D4-ADA4-D348-9D96-7AD0B4927118}" type="sibTrans" cxnId="{B2A6CFDC-C54D-9E46-86FE-B47B8710EF11}">
      <dgm:prSet/>
      <dgm:spPr/>
      <dgm:t>
        <a:bodyPr/>
        <a:lstStyle/>
        <a:p>
          <a:endParaRPr lang="en-US"/>
        </a:p>
      </dgm:t>
    </dgm:pt>
    <dgm:pt modelId="{82FB5F9B-78D4-AC49-B073-782956254211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Interviewing</a:t>
          </a:r>
        </a:p>
      </dgm:t>
    </dgm:pt>
    <dgm:pt modelId="{6C58C596-FD84-C646-AC9F-FB5468B75FAC}" type="parTrans" cxnId="{574A7567-C195-E14F-8E1D-73B28FC307BA}">
      <dgm:prSet/>
      <dgm:spPr/>
      <dgm:t>
        <a:bodyPr/>
        <a:lstStyle/>
        <a:p>
          <a:endParaRPr lang="en-US"/>
        </a:p>
      </dgm:t>
    </dgm:pt>
    <dgm:pt modelId="{545E9013-795D-B54B-832C-82CDFD890617}" type="sibTrans" cxnId="{574A7567-C195-E14F-8E1D-73B28FC307BA}">
      <dgm:prSet/>
      <dgm:spPr/>
      <dgm:t>
        <a:bodyPr/>
        <a:lstStyle/>
        <a:p>
          <a:endParaRPr lang="en-US"/>
        </a:p>
      </dgm:t>
    </dgm:pt>
    <dgm:pt modelId="{19EAADC7-34CE-254D-8DDF-8108104BF5CD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Storytelling</a:t>
          </a:r>
        </a:p>
      </dgm:t>
    </dgm:pt>
    <dgm:pt modelId="{4E991A47-B1F4-A34C-B492-A02879A3F3A8}" type="parTrans" cxnId="{7DD8A36D-6025-9548-8669-A258B1689A70}">
      <dgm:prSet/>
      <dgm:spPr/>
      <dgm:t>
        <a:bodyPr/>
        <a:lstStyle/>
        <a:p>
          <a:endParaRPr lang="en-US"/>
        </a:p>
      </dgm:t>
    </dgm:pt>
    <dgm:pt modelId="{170F49A4-C4D5-764A-B9F4-FA8F19759249}" type="sibTrans" cxnId="{7DD8A36D-6025-9548-8669-A258B1689A70}">
      <dgm:prSet/>
      <dgm:spPr/>
      <dgm:t>
        <a:bodyPr/>
        <a:lstStyle/>
        <a:p>
          <a:endParaRPr lang="en-US"/>
        </a:p>
      </dgm:t>
    </dgm:pt>
    <dgm:pt modelId="{8B3E7D8D-9199-E546-AE11-9797407DB458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Creative writing</a:t>
          </a:r>
        </a:p>
      </dgm:t>
    </dgm:pt>
    <dgm:pt modelId="{2701914F-CAB3-284C-BA5E-F034050C02A3}" type="parTrans" cxnId="{795EF1D1-C905-D048-AB18-89119A9005E3}">
      <dgm:prSet/>
      <dgm:spPr/>
      <dgm:t>
        <a:bodyPr/>
        <a:lstStyle/>
        <a:p>
          <a:endParaRPr lang="en-US"/>
        </a:p>
      </dgm:t>
    </dgm:pt>
    <dgm:pt modelId="{4CF3AA0F-90E7-8C43-87CD-16E1422AF02D}" type="sibTrans" cxnId="{795EF1D1-C905-D048-AB18-89119A9005E3}">
      <dgm:prSet/>
      <dgm:spPr/>
      <dgm:t>
        <a:bodyPr/>
        <a:lstStyle/>
        <a:p>
          <a:endParaRPr lang="en-US"/>
        </a:p>
      </dgm:t>
    </dgm:pt>
    <dgm:pt modelId="{668D1209-8089-B144-AD2E-AF520F94BAD9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Visual Art</a:t>
          </a:r>
        </a:p>
      </dgm:t>
    </dgm:pt>
    <dgm:pt modelId="{A67F8E2E-5FFC-9847-B00F-9CBF39E793DF}" type="parTrans" cxnId="{C53DB0A2-7BD0-7B45-8E49-5EC846B7C315}">
      <dgm:prSet/>
      <dgm:spPr/>
      <dgm:t>
        <a:bodyPr/>
        <a:lstStyle/>
        <a:p>
          <a:endParaRPr lang="en-US"/>
        </a:p>
      </dgm:t>
    </dgm:pt>
    <dgm:pt modelId="{39C439C1-9666-5541-ADF4-8585C23EA9CB}" type="sibTrans" cxnId="{C53DB0A2-7BD0-7B45-8E49-5EC846B7C315}">
      <dgm:prSet/>
      <dgm:spPr/>
      <dgm:t>
        <a:bodyPr/>
        <a:lstStyle/>
        <a:p>
          <a:endParaRPr lang="en-US"/>
        </a:p>
      </dgm:t>
    </dgm:pt>
    <dgm:pt modelId="{24E9EF70-5047-614A-8855-78B6D784441A}">
      <dgm:prSet phldrT="[Text]"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Podcast</a:t>
          </a:r>
        </a:p>
      </dgm:t>
    </dgm:pt>
    <dgm:pt modelId="{5A0F0DF0-A88D-7546-A0EB-14855FCE8548}" type="parTrans" cxnId="{A7ADD6CF-001F-B54E-BD2A-3E3A2B827025}">
      <dgm:prSet/>
      <dgm:spPr/>
      <dgm:t>
        <a:bodyPr/>
        <a:lstStyle/>
        <a:p>
          <a:endParaRPr lang="en-US"/>
        </a:p>
      </dgm:t>
    </dgm:pt>
    <dgm:pt modelId="{C474EBF0-8D43-CE4D-A7AA-DCD4363F2013}" type="sibTrans" cxnId="{A7ADD6CF-001F-B54E-BD2A-3E3A2B827025}">
      <dgm:prSet/>
      <dgm:spPr/>
      <dgm:t>
        <a:bodyPr/>
        <a:lstStyle/>
        <a:p>
          <a:endParaRPr lang="en-US"/>
        </a:p>
      </dgm:t>
    </dgm:pt>
    <dgm:pt modelId="{36996D58-90A7-8147-861D-0700D7E52181}">
      <dgm:prSet custT="1"/>
      <dgm:spPr>
        <a:noFill/>
        <a:ln>
          <a:noFill/>
        </a:ln>
      </dgm:spPr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Activities</a:t>
          </a:r>
        </a:p>
      </dgm:t>
    </dgm:pt>
    <dgm:pt modelId="{5F7A1C67-CCEF-7F40-A107-3C11D2079DB2}" type="parTrans" cxnId="{C94264F6-C291-0C45-A3CA-F133A6A8509C}">
      <dgm:prSet/>
      <dgm:spPr/>
      <dgm:t>
        <a:bodyPr/>
        <a:lstStyle/>
        <a:p>
          <a:endParaRPr lang="en-US"/>
        </a:p>
      </dgm:t>
    </dgm:pt>
    <dgm:pt modelId="{AA2D8876-6F8B-C34C-ABB0-AA8867F725AA}" type="sibTrans" cxnId="{C94264F6-C291-0C45-A3CA-F133A6A8509C}">
      <dgm:prSet/>
      <dgm:spPr/>
      <dgm:t>
        <a:bodyPr/>
        <a:lstStyle/>
        <a:p>
          <a:endParaRPr lang="en-US"/>
        </a:p>
      </dgm:t>
    </dgm:pt>
    <dgm:pt modelId="{C0F3F4F6-B38C-A34D-8E9F-120A3D9601BB}">
      <dgm:prSet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Role playing</a:t>
          </a:r>
        </a:p>
      </dgm:t>
    </dgm:pt>
    <dgm:pt modelId="{83B4EF2F-BDF5-6C40-A0D1-4EC3DD2F788E}" type="parTrans" cxnId="{DF1E2E7A-D0D6-D24E-97EB-45423E7E4B4B}">
      <dgm:prSet/>
      <dgm:spPr/>
      <dgm:t>
        <a:bodyPr/>
        <a:lstStyle/>
        <a:p>
          <a:endParaRPr lang="en-US"/>
        </a:p>
      </dgm:t>
    </dgm:pt>
    <dgm:pt modelId="{C74805E3-F4D4-C141-9C5D-8082F895AB07}" type="sibTrans" cxnId="{DF1E2E7A-D0D6-D24E-97EB-45423E7E4B4B}">
      <dgm:prSet/>
      <dgm:spPr/>
      <dgm:t>
        <a:bodyPr/>
        <a:lstStyle/>
        <a:p>
          <a:endParaRPr lang="en-US"/>
        </a:p>
      </dgm:t>
    </dgm:pt>
    <dgm:pt modelId="{15B05184-8BF6-8C45-B45F-27A5CBC658C6}">
      <dgm:prSet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Tableaux</a:t>
          </a:r>
        </a:p>
      </dgm:t>
    </dgm:pt>
    <dgm:pt modelId="{B75A09F9-E376-994E-8B74-EDE782CDB89A}" type="parTrans" cxnId="{D0E96DCC-17C0-0C49-AE02-CE624E65E924}">
      <dgm:prSet/>
      <dgm:spPr/>
      <dgm:t>
        <a:bodyPr/>
        <a:lstStyle/>
        <a:p>
          <a:endParaRPr lang="en-US"/>
        </a:p>
      </dgm:t>
    </dgm:pt>
    <dgm:pt modelId="{A66235BC-7BA3-954B-8D8E-384F7B3045DE}" type="sibTrans" cxnId="{D0E96DCC-17C0-0C49-AE02-CE624E65E924}">
      <dgm:prSet/>
      <dgm:spPr/>
      <dgm:t>
        <a:bodyPr/>
        <a:lstStyle/>
        <a:p>
          <a:endParaRPr lang="en-US"/>
        </a:p>
      </dgm:t>
    </dgm:pt>
    <dgm:pt modelId="{24A41215-74FD-004F-BB4F-E8A5AB81FB54}">
      <dgm:prSet custT="1"/>
      <dgm:spPr>
        <a:ln>
          <a:noFill/>
        </a:ln>
      </dgm:spPr>
      <dgm:t>
        <a:bodyPr/>
        <a:lstStyle/>
        <a:p>
          <a:r>
            <a:rPr lang="en-US" sz="2200">
              <a:latin typeface="Arial" panose="020B0604020202020204" pitchFamily="34" charset="0"/>
              <a:cs typeface="Arial" panose="020B0604020202020204" pitchFamily="34" charset="0"/>
            </a:rPr>
            <a:t>Movement-based exercises</a:t>
          </a:r>
        </a:p>
      </dgm:t>
    </dgm:pt>
    <dgm:pt modelId="{1D1B3A3F-9BE1-6646-8842-E76134680556}" type="parTrans" cxnId="{D0D4D9D2-E46A-4049-8DBA-4BF15891FB7E}">
      <dgm:prSet/>
      <dgm:spPr/>
      <dgm:t>
        <a:bodyPr/>
        <a:lstStyle/>
        <a:p>
          <a:endParaRPr lang="en-US"/>
        </a:p>
      </dgm:t>
    </dgm:pt>
    <dgm:pt modelId="{3CAA692D-0FF9-714C-A8BC-C067F692B09E}" type="sibTrans" cxnId="{D0D4D9D2-E46A-4049-8DBA-4BF15891FB7E}">
      <dgm:prSet/>
      <dgm:spPr/>
      <dgm:t>
        <a:bodyPr/>
        <a:lstStyle/>
        <a:p>
          <a:endParaRPr lang="en-US"/>
        </a:p>
      </dgm:t>
    </dgm:pt>
    <dgm:pt modelId="{C595B787-9221-584D-ADF0-41B45E3C445F}" type="pres">
      <dgm:prSet presAssocID="{CCDD9B45-8414-2C4E-8698-928EA0A24190}" presName="Name0" presStyleCnt="0">
        <dgm:presLayoutVars>
          <dgm:dir/>
          <dgm:animLvl val="lvl"/>
          <dgm:resizeHandles val="exact"/>
        </dgm:presLayoutVars>
      </dgm:prSet>
      <dgm:spPr/>
    </dgm:pt>
    <dgm:pt modelId="{2DE5CC2E-C0E1-7647-B442-E5C432036359}" type="pres">
      <dgm:prSet presAssocID="{BF33A49E-E74B-E442-BBAC-5C0E87D2AE59}" presName="composite" presStyleCnt="0"/>
      <dgm:spPr/>
    </dgm:pt>
    <dgm:pt modelId="{221906CE-080C-FA44-BC1F-6F27AA376EDA}" type="pres">
      <dgm:prSet presAssocID="{BF33A49E-E74B-E442-BBAC-5C0E87D2AE5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568A2A9-0EB4-2141-9BC6-4903B1EAF772}" type="pres">
      <dgm:prSet presAssocID="{BF33A49E-E74B-E442-BBAC-5C0E87D2AE59}" presName="desTx" presStyleLbl="alignAccFollowNode1" presStyleIdx="0" presStyleCnt="4">
        <dgm:presLayoutVars>
          <dgm:bulletEnabled val="1"/>
        </dgm:presLayoutVars>
      </dgm:prSet>
      <dgm:spPr/>
    </dgm:pt>
    <dgm:pt modelId="{38EE9153-C790-9F42-944E-1FFE14458BB5}" type="pres">
      <dgm:prSet presAssocID="{36B6FF90-6754-9543-B60F-7048E4282DB6}" presName="space" presStyleCnt="0"/>
      <dgm:spPr/>
    </dgm:pt>
    <dgm:pt modelId="{2F38A9E5-2293-954B-9E6F-8ED7F3A9E665}" type="pres">
      <dgm:prSet presAssocID="{300B1CA7-1E0C-2E4F-A5F7-28C72414DAC0}" presName="composite" presStyleCnt="0"/>
      <dgm:spPr/>
    </dgm:pt>
    <dgm:pt modelId="{E2395946-8697-7641-AE17-0DC5DC2378CD}" type="pres">
      <dgm:prSet presAssocID="{300B1CA7-1E0C-2E4F-A5F7-28C72414DAC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ACAD612D-D4C8-954C-9138-224BB03ADCB1}" type="pres">
      <dgm:prSet presAssocID="{300B1CA7-1E0C-2E4F-A5F7-28C72414DAC0}" presName="desTx" presStyleLbl="alignAccFollowNode1" presStyleIdx="1" presStyleCnt="4">
        <dgm:presLayoutVars>
          <dgm:bulletEnabled val="1"/>
        </dgm:presLayoutVars>
      </dgm:prSet>
      <dgm:spPr/>
    </dgm:pt>
    <dgm:pt modelId="{6454EC1A-B65D-2547-9F2A-DFC08466391E}" type="pres">
      <dgm:prSet presAssocID="{4E4C9868-E867-004E-8D8A-87F079300F25}" presName="space" presStyleCnt="0"/>
      <dgm:spPr/>
    </dgm:pt>
    <dgm:pt modelId="{1D707AD7-1972-E44A-9038-7F293DCDD412}" type="pres">
      <dgm:prSet presAssocID="{F3D98AFF-F45E-4441-85D1-779E6BFA45FD}" presName="composite" presStyleCnt="0"/>
      <dgm:spPr/>
    </dgm:pt>
    <dgm:pt modelId="{4CF19A5E-86CB-8F44-A78F-A9B5E708B4FF}" type="pres">
      <dgm:prSet presAssocID="{F3D98AFF-F45E-4441-85D1-779E6BFA45FD}" presName="parTx" presStyleLbl="alignNode1" presStyleIdx="2" presStyleCnt="4" custScaleX="118878">
        <dgm:presLayoutVars>
          <dgm:chMax val="0"/>
          <dgm:chPref val="0"/>
          <dgm:bulletEnabled val="1"/>
        </dgm:presLayoutVars>
      </dgm:prSet>
      <dgm:spPr/>
    </dgm:pt>
    <dgm:pt modelId="{6C95FEA5-2D5B-F049-AE91-EF7E8C43755B}" type="pres">
      <dgm:prSet presAssocID="{F3D98AFF-F45E-4441-85D1-779E6BFA45FD}" presName="desTx" presStyleLbl="alignAccFollowNode1" presStyleIdx="2" presStyleCnt="4">
        <dgm:presLayoutVars>
          <dgm:bulletEnabled val="1"/>
        </dgm:presLayoutVars>
      </dgm:prSet>
      <dgm:spPr/>
    </dgm:pt>
    <dgm:pt modelId="{8D094820-033A-5249-AAB4-F89A6E8009C6}" type="pres">
      <dgm:prSet presAssocID="{D0B70246-DED8-644B-A57D-7154769FB0A3}" presName="space" presStyleCnt="0"/>
      <dgm:spPr/>
    </dgm:pt>
    <dgm:pt modelId="{281485C6-7A3A-3742-8AD4-CB68731F4B56}" type="pres">
      <dgm:prSet presAssocID="{36996D58-90A7-8147-861D-0700D7E52181}" presName="composite" presStyleCnt="0"/>
      <dgm:spPr/>
    </dgm:pt>
    <dgm:pt modelId="{AED20626-6D5D-4546-851F-1F27B8B42354}" type="pres">
      <dgm:prSet presAssocID="{36996D58-90A7-8147-861D-0700D7E5218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7F1566B-3E74-4344-98C5-CA15C28C4770}" type="pres">
      <dgm:prSet presAssocID="{36996D58-90A7-8147-861D-0700D7E52181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87875D04-EF64-254D-8ECD-6DFEC1C66F42}" srcId="{CCDD9B45-8414-2C4E-8698-928EA0A24190}" destId="{300B1CA7-1E0C-2E4F-A5F7-28C72414DAC0}" srcOrd="1" destOrd="0" parTransId="{8B7DB7E4-4CA6-374A-A8C9-7BBBE536C0DC}" sibTransId="{4E4C9868-E867-004E-8D8A-87F079300F25}"/>
    <dgm:cxn modelId="{3E5AE705-6779-CF4A-BA74-3A16C68DE276}" type="presOf" srcId="{C0F3F4F6-B38C-A34D-8E9F-120A3D9601BB}" destId="{17F1566B-3E74-4344-98C5-CA15C28C4770}" srcOrd="0" destOrd="0" presId="urn:microsoft.com/office/officeart/2005/8/layout/hList1"/>
    <dgm:cxn modelId="{EA16880B-AEC1-CE42-A5CE-22003D02D5ED}" type="presOf" srcId="{BF33A49E-E74B-E442-BBAC-5C0E87D2AE59}" destId="{221906CE-080C-FA44-BC1F-6F27AA376EDA}" srcOrd="0" destOrd="0" presId="urn:microsoft.com/office/officeart/2005/8/layout/hList1"/>
    <dgm:cxn modelId="{3F15BB14-9911-7148-9029-DC9D5D4C7ABD}" type="presOf" srcId="{968366CA-96F0-4A47-A3F6-E12219F722C4}" destId="{4568A2A9-0EB4-2141-9BC6-4903B1EAF772}" srcOrd="0" destOrd="2" presId="urn:microsoft.com/office/officeart/2005/8/layout/hList1"/>
    <dgm:cxn modelId="{C047911A-75C2-7D43-B790-30CE18B2BA7D}" type="presOf" srcId="{21EAE36F-EA41-8C40-A393-35223A275380}" destId="{4568A2A9-0EB4-2141-9BC6-4903B1EAF772}" srcOrd="0" destOrd="0" presId="urn:microsoft.com/office/officeart/2005/8/layout/hList1"/>
    <dgm:cxn modelId="{9FB6A81A-A7B8-AB4D-9D99-3032A1A4BCA3}" type="presOf" srcId="{8B3E7D8D-9199-E546-AE11-9797407DB458}" destId="{6C95FEA5-2D5B-F049-AE91-EF7E8C43755B}" srcOrd="0" destOrd="1" presId="urn:microsoft.com/office/officeart/2005/8/layout/hList1"/>
    <dgm:cxn modelId="{2256E124-0470-FF48-95F3-3821E2D4EE64}" type="presOf" srcId="{CCDD9B45-8414-2C4E-8698-928EA0A24190}" destId="{C595B787-9221-584D-ADF0-41B45E3C445F}" srcOrd="0" destOrd="0" presId="urn:microsoft.com/office/officeart/2005/8/layout/hList1"/>
    <dgm:cxn modelId="{C41CBC32-DBB5-494D-9D86-2FB8DC2DD9D2}" type="presOf" srcId="{668D1209-8089-B144-AD2E-AF520F94BAD9}" destId="{6C95FEA5-2D5B-F049-AE91-EF7E8C43755B}" srcOrd="0" destOrd="2" presId="urn:microsoft.com/office/officeart/2005/8/layout/hList1"/>
    <dgm:cxn modelId="{FA9EDE37-D551-9045-B29B-2052446AE5FC}" type="presOf" srcId="{331480CA-F794-7445-85D2-29CBF3C226FD}" destId="{4568A2A9-0EB4-2141-9BC6-4903B1EAF772}" srcOrd="0" destOrd="1" presId="urn:microsoft.com/office/officeart/2005/8/layout/hList1"/>
    <dgm:cxn modelId="{1C883646-957A-F940-81A2-BB0C2B765F08}" srcId="{CCDD9B45-8414-2C4E-8698-928EA0A24190}" destId="{BF33A49E-E74B-E442-BBAC-5C0E87D2AE59}" srcOrd="0" destOrd="0" parTransId="{886AACE0-DAFF-2B49-9E28-0AC4BDA06B7F}" sibTransId="{36B6FF90-6754-9543-B60F-7048E4282DB6}"/>
    <dgm:cxn modelId="{574A7567-C195-E14F-8E1D-73B28FC307BA}" srcId="{300B1CA7-1E0C-2E4F-A5F7-28C72414DAC0}" destId="{82FB5F9B-78D4-AC49-B073-782956254211}" srcOrd="2" destOrd="0" parTransId="{6C58C596-FD84-C646-AC9F-FB5468B75FAC}" sibTransId="{545E9013-795D-B54B-832C-82CDFD890617}"/>
    <dgm:cxn modelId="{7DD8A36D-6025-9548-8669-A258B1689A70}" srcId="{300B1CA7-1E0C-2E4F-A5F7-28C72414DAC0}" destId="{19EAADC7-34CE-254D-8DDF-8108104BF5CD}" srcOrd="3" destOrd="0" parTransId="{4E991A47-B1F4-A34C-B492-A02879A3F3A8}" sibTransId="{170F49A4-C4D5-764A-B9F4-FA8F19759249}"/>
    <dgm:cxn modelId="{EAB2CC53-679F-A244-B453-FE5DD7198AA9}" srcId="{BF33A49E-E74B-E442-BBAC-5C0E87D2AE59}" destId="{331480CA-F794-7445-85D2-29CBF3C226FD}" srcOrd="1" destOrd="0" parTransId="{34F2F25D-989D-5546-BE96-AEBD7DA11488}" sibTransId="{6C9EF139-24AA-5346-86BB-8EDE137374B0}"/>
    <dgm:cxn modelId="{3A921D74-7D51-EB40-BDE7-0DD217365310}" type="presOf" srcId="{596A2ABC-7222-EA4D-8085-C1C9154E1FCF}" destId="{ACAD612D-D4C8-954C-9138-224BB03ADCB1}" srcOrd="0" destOrd="1" presId="urn:microsoft.com/office/officeart/2005/8/layout/hList1"/>
    <dgm:cxn modelId="{DF1E2E7A-D0D6-D24E-97EB-45423E7E4B4B}" srcId="{36996D58-90A7-8147-861D-0700D7E52181}" destId="{C0F3F4F6-B38C-A34D-8E9F-120A3D9601BB}" srcOrd="0" destOrd="0" parTransId="{83B4EF2F-BDF5-6C40-A0D1-4EC3DD2F788E}" sibTransId="{C74805E3-F4D4-C141-9C5D-8082F895AB07}"/>
    <dgm:cxn modelId="{97D8917F-8755-F946-8B34-03CFE28389AB}" type="presOf" srcId="{300B1CA7-1E0C-2E4F-A5F7-28C72414DAC0}" destId="{E2395946-8697-7641-AE17-0DC5DC2378CD}" srcOrd="0" destOrd="0" presId="urn:microsoft.com/office/officeart/2005/8/layout/hList1"/>
    <dgm:cxn modelId="{0143848E-2442-6643-B657-488757721E4E}" type="presOf" srcId="{F3D98AFF-F45E-4441-85D1-779E6BFA45FD}" destId="{4CF19A5E-86CB-8F44-A78F-A9B5E708B4FF}" srcOrd="0" destOrd="0" presId="urn:microsoft.com/office/officeart/2005/8/layout/hList1"/>
    <dgm:cxn modelId="{0AA07D94-71B2-A74D-B866-D1A69CB39274}" type="presOf" srcId="{82FB5F9B-78D4-AC49-B073-782956254211}" destId="{ACAD612D-D4C8-954C-9138-224BB03ADCB1}" srcOrd="0" destOrd="2" presId="urn:microsoft.com/office/officeart/2005/8/layout/hList1"/>
    <dgm:cxn modelId="{45342B9F-1A85-A446-94A7-8FF9FF2BA0F5}" srcId="{BF33A49E-E74B-E442-BBAC-5C0E87D2AE59}" destId="{B2CCD258-CB3C-B948-A299-DD0572691E94}" srcOrd="3" destOrd="0" parTransId="{79A7DEB9-72BB-B541-91CB-35013C21F3E0}" sibTransId="{D78D07A1-7428-6F4D-9277-E4C34AC818E8}"/>
    <dgm:cxn modelId="{C53DB0A2-7BD0-7B45-8E49-5EC846B7C315}" srcId="{F3D98AFF-F45E-4441-85D1-779E6BFA45FD}" destId="{668D1209-8089-B144-AD2E-AF520F94BAD9}" srcOrd="2" destOrd="0" parTransId="{A67F8E2E-5FFC-9847-B00F-9CBF39E793DF}" sibTransId="{39C439C1-9666-5541-ADF4-8585C23EA9CB}"/>
    <dgm:cxn modelId="{FBDD64A5-4087-4440-B325-3004903B16BF}" type="presOf" srcId="{36996D58-90A7-8147-861D-0700D7E52181}" destId="{AED20626-6D5D-4546-851F-1F27B8B42354}" srcOrd="0" destOrd="0" presId="urn:microsoft.com/office/officeart/2005/8/layout/hList1"/>
    <dgm:cxn modelId="{588A64A8-22A4-2441-B3F4-F0AFE20ED01B}" type="presOf" srcId="{19EAADC7-34CE-254D-8DDF-8108104BF5CD}" destId="{ACAD612D-D4C8-954C-9138-224BB03ADCB1}" srcOrd="0" destOrd="3" presId="urn:microsoft.com/office/officeart/2005/8/layout/hList1"/>
    <dgm:cxn modelId="{ACAFBAB8-1A7E-8E43-B4B7-A91EFAD6B2C4}" type="presOf" srcId="{24E9EF70-5047-614A-8855-78B6D784441A}" destId="{6C95FEA5-2D5B-F049-AE91-EF7E8C43755B}" srcOrd="0" destOrd="3" presId="urn:microsoft.com/office/officeart/2005/8/layout/hList1"/>
    <dgm:cxn modelId="{D0E96DCC-17C0-0C49-AE02-CE624E65E924}" srcId="{36996D58-90A7-8147-861D-0700D7E52181}" destId="{15B05184-8BF6-8C45-B45F-27A5CBC658C6}" srcOrd="1" destOrd="0" parTransId="{B75A09F9-E376-994E-8B74-EDE782CDB89A}" sibTransId="{A66235BC-7BA3-954B-8D8E-384F7B3045DE}"/>
    <dgm:cxn modelId="{EEFFDACE-237C-4C4D-B3AE-D79ECE57BC3E}" srcId="{F3D98AFF-F45E-4441-85D1-779E6BFA45FD}" destId="{85ED477A-60AA-AA4B-B568-8B133CC4388A}" srcOrd="0" destOrd="0" parTransId="{260EAF0D-5B89-A84A-89F0-D014A95D00C9}" sibTransId="{90F2113D-DF5A-F545-834C-82A4BDE71CE0}"/>
    <dgm:cxn modelId="{0B097DCF-3F4F-0F4F-93E8-08D2977DFBB2}" type="presOf" srcId="{15B05184-8BF6-8C45-B45F-27A5CBC658C6}" destId="{17F1566B-3E74-4344-98C5-CA15C28C4770}" srcOrd="0" destOrd="1" presId="urn:microsoft.com/office/officeart/2005/8/layout/hList1"/>
    <dgm:cxn modelId="{A7ADD6CF-001F-B54E-BD2A-3E3A2B827025}" srcId="{F3D98AFF-F45E-4441-85D1-779E6BFA45FD}" destId="{24E9EF70-5047-614A-8855-78B6D784441A}" srcOrd="3" destOrd="0" parTransId="{5A0F0DF0-A88D-7546-A0EB-14855FCE8548}" sibTransId="{C474EBF0-8D43-CE4D-A7AA-DCD4363F2013}"/>
    <dgm:cxn modelId="{795EF1D1-C905-D048-AB18-89119A9005E3}" srcId="{F3D98AFF-F45E-4441-85D1-779E6BFA45FD}" destId="{8B3E7D8D-9199-E546-AE11-9797407DB458}" srcOrd="1" destOrd="0" parTransId="{2701914F-CAB3-284C-BA5E-F034050C02A3}" sibTransId="{4CF3AA0F-90E7-8C43-87CD-16E1422AF02D}"/>
    <dgm:cxn modelId="{D0D4D9D2-E46A-4049-8DBA-4BF15891FB7E}" srcId="{36996D58-90A7-8147-861D-0700D7E52181}" destId="{24A41215-74FD-004F-BB4F-E8A5AB81FB54}" srcOrd="2" destOrd="0" parTransId="{1D1B3A3F-9BE1-6646-8842-E76134680556}" sibTransId="{3CAA692D-0FF9-714C-A8BC-C067F692B09E}"/>
    <dgm:cxn modelId="{B2A6CFDC-C54D-9E46-86FE-B47B8710EF11}" srcId="{300B1CA7-1E0C-2E4F-A5F7-28C72414DAC0}" destId="{596A2ABC-7222-EA4D-8085-C1C9154E1FCF}" srcOrd="1" destOrd="0" parTransId="{90C1864F-3D71-5F42-BE04-7E27B80A0BCA}" sibTransId="{30F007D4-ADA4-D348-9D96-7AD0B4927118}"/>
    <dgm:cxn modelId="{27D027DF-7DB4-A446-AED9-A1CE83ACFEFA}" srcId="{BF33A49E-E74B-E442-BBAC-5C0E87D2AE59}" destId="{21EAE36F-EA41-8C40-A393-35223A275380}" srcOrd="0" destOrd="0" parTransId="{0C58E3A4-4716-A242-AD46-E484A418BF39}" sibTransId="{F13E9DD8-8282-B747-82F3-AAAF0F53B90C}"/>
    <dgm:cxn modelId="{030612E0-A34E-5F42-8F2B-E72A9D5282DD}" srcId="{BF33A49E-E74B-E442-BBAC-5C0E87D2AE59}" destId="{968366CA-96F0-4A47-A3F6-E12219F722C4}" srcOrd="2" destOrd="0" parTransId="{4FB25D53-68C3-4744-8A46-34D15DE4C253}" sibTransId="{C5D79A0E-5A18-B248-AD97-439731A7B6D6}"/>
    <dgm:cxn modelId="{D70764E3-B556-9F48-A716-49A18B765724}" type="presOf" srcId="{24A41215-74FD-004F-BB4F-E8A5AB81FB54}" destId="{17F1566B-3E74-4344-98C5-CA15C28C4770}" srcOrd="0" destOrd="2" presId="urn:microsoft.com/office/officeart/2005/8/layout/hList1"/>
    <dgm:cxn modelId="{8744E3E5-1CD4-1242-AEF5-08FE63059450}" srcId="{300B1CA7-1E0C-2E4F-A5F7-28C72414DAC0}" destId="{A77A9F9E-0160-E749-95DF-3D5A5A90DE56}" srcOrd="0" destOrd="0" parTransId="{951A61D9-2252-0843-A9A4-BB693104C831}" sibTransId="{3C642D3D-B3B6-994E-B731-4BE6CD0EA3CD}"/>
    <dgm:cxn modelId="{5BB6D2EE-6767-C848-BEBD-E71E30D38629}" type="presOf" srcId="{85ED477A-60AA-AA4B-B568-8B133CC4388A}" destId="{6C95FEA5-2D5B-F049-AE91-EF7E8C43755B}" srcOrd="0" destOrd="0" presId="urn:microsoft.com/office/officeart/2005/8/layout/hList1"/>
    <dgm:cxn modelId="{D1C073EF-D478-4745-998A-7447B7DA0C20}" type="presOf" srcId="{A77A9F9E-0160-E749-95DF-3D5A5A90DE56}" destId="{ACAD612D-D4C8-954C-9138-224BB03ADCB1}" srcOrd="0" destOrd="0" presId="urn:microsoft.com/office/officeart/2005/8/layout/hList1"/>
    <dgm:cxn modelId="{C94264F6-C291-0C45-A3CA-F133A6A8509C}" srcId="{CCDD9B45-8414-2C4E-8698-928EA0A24190}" destId="{36996D58-90A7-8147-861D-0700D7E52181}" srcOrd="3" destOrd="0" parTransId="{5F7A1C67-CCEF-7F40-A107-3C11D2079DB2}" sibTransId="{AA2D8876-6F8B-C34C-ABB0-AA8867F725AA}"/>
    <dgm:cxn modelId="{6BC5F5F6-EA80-E047-B527-130B703CAF77}" srcId="{CCDD9B45-8414-2C4E-8698-928EA0A24190}" destId="{F3D98AFF-F45E-4441-85D1-779E6BFA45FD}" srcOrd="2" destOrd="0" parTransId="{204F8332-B832-2F42-889F-A81E54272014}" sibTransId="{D0B70246-DED8-644B-A57D-7154769FB0A3}"/>
    <dgm:cxn modelId="{8A0FE6FF-029B-2246-ABA4-1DB2DF1218F6}" type="presOf" srcId="{B2CCD258-CB3C-B948-A299-DD0572691E94}" destId="{4568A2A9-0EB4-2141-9BC6-4903B1EAF772}" srcOrd="0" destOrd="3" presId="urn:microsoft.com/office/officeart/2005/8/layout/hList1"/>
    <dgm:cxn modelId="{40412C4C-6268-304C-91DF-5AEA692778B7}" type="presParOf" srcId="{C595B787-9221-584D-ADF0-41B45E3C445F}" destId="{2DE5CC2E-C0E1-7647-B442-E5C432036359}" srcOrd="0" destOrd="0" presId="urn:microsoft.com/office/officeart/2005/8/layout/hList1"/>
    <dgm:cxn modelId="{2ECE1D3E-0D75-FD44-B557-E7EEC2123592}" type="presParOf" srcId="{2DE5CC2E-C0E1-7647-B442-E5C432036359}" destId="{221906CE-080C-FA44-BC1F-6F27AA376EDA}" srcOrd="0" destOrd="0" presId="urn:microsoft.com/office/officeart/2005/8/layout/hList1"/>
    <dgm:cxn modelId="{06183CF4-3E1D-8740-B564-8626340FE979}" type="presParOf" srcId="{2DE5CC2E-C0E1-7647-B442-E5C432036359}" destId="{4568A2A9-0EB4-2141-9BC6-4903B1EAF772}" srcOrd="1" destOrd="0" presId="urn:microsoft.com/office/officeart/2005/8/layout/hList1"/>
    <dgm:cxn modelId="{122C4358-675E-FC4C-BDA7-35FC08DC59FF}" type="presParOf" srcId="{C595B787-9221-584D-ADF0-41B45E3C445F}" destId="{38EE9153-C790-9F42-944E-1FFE14458BB5}" srcOrd="1" destOrd="0" presId="urn:microsoft.com/office/officeart/2005/8/layout/hList1"/>
    <dgm:cxn modelId="{C55601E9-EAF5-F44E-8E28-50FFC75CE455}" type="presParOf" srcId="{C595B787-9221-584D-ADF0-41B45E3C445F}" destId="{2F38A9E5-2293-954B-9E6F-8ED7F3A9E665}" srcOrd="2" destOrd="0" presId="urn:microsoft.com/office/officeart/2005/8/layout/hList1"/>
    <dgm:cxn modelId="{8318DF8B-CC0F-ED43-8152-66E2E4C9849D}" type="presParOf" srcId="{2F38A9E5-2293-954B-9E6F-8ED7F3A9E665}" destId="{E2395946-8697-7641-AE17-0DC5DC2378CD}" srcOrd="0" destOrd="0" presId="urn:microsoft.com/office/officeart/2005/8/layout/hList1"/>
    <dgm:cxn modelId="{B9592617-116E-F243-A05B-3589CF95B512}" type="presParOf" srcId="{2F38A9E5-2293-954B-9E6F-8ED7F3A9E665}" destId="{ACAD612D-D4C8-954C-9138-224BB03ADCB1}" srcOrd="1" destOrd="0" presId="urn:microsoft.com/office/officeart/2005/8/layout/hList1"/>
    <dgm:cxn modelId="{1351EF63-ACD0-E941-9180-8D49A971CF23}" type="presParOf" srcId="{C595B787-9221-584D-ADF0-41B45E3C445F}" destId="{6454EC1A-B65D-2547-9F2A-DFC08466391E}" srcOrd="3" destOrd="0" presId="urn:microsoft.com/office/officeart/2005/8/layout/hList1"/>
    <dgm:cxn modelId="{AB7CE8BC-19C8-034A-B30F-C01C6FFD4610}" type="presParOf" srcId="{C595B787-9221-584D-ADF0-41B45E3C445F}" destId="{1D707AD7-1972-E44A-9038-7F293DCDD412}" srcOrd="4" destOrd="0" presId="urn:microsoft.com/office/officeart/2005/8/layout/hList1"/>
    <dgm:cxn modelId="{E2BA961C-D167-6D4B-8B36-2207E07D9ED0}" type="presParOf" srcId="{1D707AD7-1972-E44A-9038-7F293DCDD412}" destId="{4CF19A5E-86CB-8F44-A78F-A9B5E708B4FF}" srcOrd="0" destOrd="0" presId="urn:microsoft.com/office/officeart/2005/8/layout/hList1"/>
    <dgm:cxn modelId="{A4B60880-1E16-1948-8D34-BFE9C1D56448}" type="presParOf" srcId="{1D707AD7-1972-E44A-9038-7F293DCDD412}" destId="{6C95FEA5-2D5B-F049-AE91-EF7E8C43755B}" srcOrd="1" destOrd="0" presId="urn:microsoft.com/office/officeart/2005/8/layout/hList1"/>
    <dgm:cxn modelId="{951F5A91-5E09-D348-9411-8266AD37EE8B}" type="presParOf" srcId="{C595B787-9221-584D-ADF0-41B45E3C445F}" destId="{8D094820-033A-5249-AAB4-F89A6E8009C6}" srcOrd="5" destOrd="0" presId="urn:microsoft.com/office/officeart/2005/8/layout/hList1"/>
    <dgm:cxn modelId="{C191EB4B-79F4-4B4E-BC25-F5E758061388}" type="presParOf" srcId="{C595B787-9221-584D-ADF0-41B45E3C445F}" destId="{281485C6-7A3A-3742-8AD4-CB68731F4B56}" srcOrd="6" destOrd="0" presId="urn:microsoft.com/office/officeart/2005/8/layout/hList1"/>
    <dgm:cxn modelId="{CB55945C-CE3B-F444-BEC0-E5C8A5091CA9}" type="presParOf" srcId="{281485C6-7A3A-3742-8AD4-CB68731F4B56}" destId="{AED20626-6D5D-4546-851F-1F27B8B42354}" srcOrd="0" destOrd="0" presId="urn:microsoft.com/office/officeart/2005/8/layout/hList1"/>
    <dgm:cxn modelId="{D88A2295-291C-8244-A80D-08F014D3D187}" type="presParOf" srcId="{281485C6-7A3A-3742-8AD4-CB68731F4B56}" destId="{17F1566B-3E74-4344-98C5-CA15C28C47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7428A-090F-4F9D-97B5-1DCFE7D578B6}">
      <dsp:nvSpPr>
        <dsp:cNvPr id="0" name=""/>
        <dsp:cNvSpPr/>
      </dsp:nvSpPr>
      <dsp:spPr>
        <a:xfrm>
          <a:off x="1548586" y="932"/>
          <a:ext cx="3532584" cy="21195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+mj-lt"/>
              <a:cs typeface="Arial" panose="020B0604020202020204" pitchFamily="34" charset="0"/>
            </a:rPr>
            <a:t>Experiential</a:t>
          </a:r>
          <a:r>
            <a:rPr lang="en-US" sz="2900" b="1" kern="1200">
              <a:latin typeface="+mj-lt"/>
            </a:rPr>
            <a:t> </a:t>
          </a:r>
        </a:p>
      </dsp:txBody>
      <dsp:txXfrm>
        <a:off x="1548586" y="932"/>
        <a:ext cx="3532584" cy="2119550"/>
      </dsp:txXfrm>
    </dsp:sp>
    <dsp:sp modelId="{748E9886-0C54-4862-B4D8-8D09AE7A857C}">
      <dsp:nvSpPr>
        <dsp:cNvPr id="0" name=""/>
        <dsp:cNvSpPr/>
      </dsp:nvSpPr>
      <dsp:spPr>
        <a:xfrm>
          <a:off x="5434429" y="932"/>
          <a:ext cx="3532584" cy="21195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+mj-lt"/>
              <a:cs typeface="Arial" panose="020B0604020202020204" pitchFamily="34" charset="0"/>
            </a:rPr>
            <a:t>Addresses </a:t>
          </a:r>
          <a:br>
            <a:rPr lang="en-US" sz="2000" b="1" kern="1200">
              <a:latin typeface="+mj-lt"/>
              <a:cs typeface="Arial" panose="020B0604020202020204" pitchFamily="34" charset="0"/>
            </a:rPr>
          </a:br>
          <a:r>
            <a:rPr lang="en-US" sz="2000" b="1" kern="1200">
              <a:latin typeface="+mj-lt"/>
              <a:cs typeface="Arial" panose="020B0604020202020204" pitchFamily="34" charset="0"/>
            </a:rPr>
            <a:t>community needs</a:t>
          </a:r>
        </a:p>
      </dsp:txBody>
      <dsp:txXfrm>
        <a:off x="5434429" y="932"/>
        <a:ext cx="3532584" cy="2119550"/>
      </dsp:txXfrm>
    </dsp:sp>
    <dsp:sp modelId="{4404E34B-771A-442A-82E4-A2768E63DFEF}">
      <dsp:nvSpPr>
        <dsp:cNvPr id="0" name=""/>
        <dsp:cNvSpPr/>
      </dsp:nvSpPr>
      <dsp:spPr>
        <a:xfrm>
          <a:off x="1548586" y="2473741"/>
          <a:ext cx="3532584" cy="21195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+mj-lt"/>
              <a:cs typeface="Arial"/>
            </a:rPr>
            <a:t>Incorporates </a:t>
          </a:r>
          <a:br>
            <a:rPr lang="en-US" sz="2000" b="1" kern="1200">
              <a:latin typeface="+mj-lt"/>
              <a:cs typeface="Arial"/>
            </a:rPr>
          </a:br>
          <a:r>
            <a:rPr lang="en-US" sz="2000" b="1" kern="1200">
              <a:latin typeface="+mj-lt"/>
              <a:cs typeface="Arial"/>
            </a:rPr>
            <a:t>reflection</a:t>
          </a:r>
        </a:p>
      </dsp:txBody>
      <dsp:txXfrm>
        <a:off x="1548586" y="2473741"/>
        <a:ext cx="3532584" cy="2119550"/>
      </dsp:txXfrm>
    </dsp:sp>
    <dsp:sp modelId="{37FD56FA-B8E0-4717-8EFD-E667C9CFEF7B}">
      <dsp:nvSpPr>
        <dsp:cNvPr id="0" name=""/>
        <dsp:cNvSpPr/>
      </dsp:nvSpPr>
      <dsp:spPr>
        <a:xfrm>
          <a:off x="5434429" y="2473741"/>
          <a:ext cx="3532584" cy="2119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Tied to </a:t>
          </a:r>
          <a:b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learning outcomes</a:t>
          </a:r>
        </a:p>
      </dsp:txBody>
      <dsp:txXfrm>
        <a:off x="5434429" y="2473741"/>
        <a:ext cx="3532584" cy="2119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85787-BFD3-4173-A95A-DF1C284835AE}">
      <dsp:nvSpPr>
        <dsp:cNvPr id="0" name=""/>
        <dsp:cNvSpPr/>
      </dsp:nvSpPr>
      <dsp:spPr>
        <a:xfrm>
          <a:off x="141613" y="112083"/>
          <a:ext cx="3493134" cy="3493134"/>
        </a:xfrm>
        <a:prstGeom prst="ellipse">
          <a:avLst/>
        </a:prstGeom>
        <a:solidFill>
          <a:srgbClr val="4596C2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>
              <a:solidFill>
                <a:schemeClr val="bg1"/>
              </a:solidFill>
            </a:rPr>
            <a:t>Previous knowledge and experience</a:t>
          </a:r>
        </a:p>
      </dsp:txBody>
      <dsp:txXfrm>
        <a:off x="629393" y="523998"/>
        <a:ext cx="2014059" cy="2669303"/>
      </dsp:txXfrm>
    </dsp:sp>
    <dsp:sp modelId="{1ED693A2-4009-4D06-9C23-0EBC8838A2EB}">
      <dsp:nvSpPr>
        <dsp:cNvPr id="0" name=""/>
        <dsp:cNvSpPr/>
      </dsp:nvSpPr>
      <dsp:spPr>
        <a:xfrm>
          <a:off x="2659187" y="123470"/>
          <a:ext cx="3493134" cy="3493134"/>
        </a:xfrm>
        <a:prstGeom prst="ellipse">
          <a:avLst/>
        </a:prstGeom>
        <a:solidFill>
          <a:srgbClr val="2FB2BE">
            <a:alpha val="8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chemeClr val="bg1"/>
              </a:solidFill>
            </a:rPr>
            <a:t>Experiential</a:t>
          </a:r>
          <a:br>
            <a:rPr lang="en-US" sz="3000" kern="1200">
              <a:solidFill>
                <a:schemeClr val="bg1"/>
              </a:solidFill>
            </a:rPr>
          </a:br>
          <a:r>
            <a:rPr lang="en-US" sz="3000" kern="1200">
              <a:solidFill>
                <a:schemeClr val="bg1"/>
              </a:solidFill>
            </a:rPr>
            <a:t>learning experience </a:t>
          </a:r>
          <a:endParaRPr lang="en-CA" sz="3000" kern="1200">
            <a:solidFill>
              <a:schemeClr val="bg1"/>
            </a:solidFill>
          </a:endParaRPr>
        </a:p>
      </dsp:txBody>
      <dsp:txXfrm>
        <a:off x="3650482" y="535386"/>
        <a:ext cx="2014059" cy="26693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906CE-080C-FA44-BC1F-6F27AA376EDA}">
      <dsp:nvSpPr>
        <dsp:cNvPr id="0" name=""/>
        <dsp:cNvSpPr/>
      </dsp:nvSpPr>
      <dsp:spPr>
        <a:xfrm>
          <a:off x="4562" y="718177"/>
          <a:ext cx="2381040" cy="9524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Writing</a:t>
          </a:r>
        </a:p>
      </dsp:txBody>
      <dsp:txXfrm>
        <a:off x="4562" y="718177"/>
        <a:ext cx="2381040" cy="952416"/>
      </dsp:txXfrm>
    </dsp:sp>
    <dsp:sp modelId="{4568A2A9-0EB4-2141-9BC6-4903B1EAF772}">
      <dsp:nvSpPr>
        <dsp:cNvPr id="0" name=""/>
        <dsp:cNvSpPr/>
      </dsp:nvSpPr>
      <dsp:spPr>
        <a:xfrm>
          <a:off x="4562" y="1670593"/>
          <a:ext cx="2381040" cy="28108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Essays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Research papers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Journals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Portfolios</a:t>
          </a:r>
        </a:p>
      </dsp:txBody>
      <dsp:txXfrm>
        <a:off x="4562" y="1670593"/>
        <a:ext cx="2381040" cy="2810880"/>
      </dsp:txXfrm>
    </dsp:sp>
    <dsp:sp modelId="{E2395946-8697-7641-AE17-0DC5DC2378CD}">
      <dsp:nvSpPr>
        <dsp:cNvPr id="0" name=""/>
        <dsp:cNvSpPr/>
      </dsp:nvSpPr>
      <dsp:spPr>
        <a:xfrm>
          <a:off x="2718948" y="718177"/>
          <a:ext cx="2381040" cy="9524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Speaking</a:t>
          </a:r>
        </a:p>
      </dsp:txBody>
      <dsp:txXfrm>
        <a:off x="2718948" y="718177"/>
        <a:ext cx="2381040" cy="952416"/>
      </dsp:txXfrm>
    </dsp:sp>
    <dsp:sp modelId="{ACAD612D-D4C8-954C-9138-224BB03ADCB1}">
      <dsp:nvSpPr>
        <dsp:cNvPr id="0" name=""/>
        <dsp:cNvSpPr/>
      </dsp:nvSpPr>
      <dsp:spPr>
        <a:xfrm>
          <a:off x="2718948" y="1670593"/>
          <a:ext cx="2381040" cy="28108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Discussions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Presentations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Interviewing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Storytelling</a:t>
          </a:r>
        </a:p>
      </dsp:txBody>
      <dsp:txXfrm>
        <a:off x="2718948" y="1670593"/>
        <a:ext cx="2381040" cy="2810880"/>
      </dsp:txXfrm>
    </dsp:sp>
    <dsp:sp modelId="{4CF19A5E-86CB-8F44-A78F-A9B5E708B4FF}">
      <dsp:nvSpPr>
        <dsp:cNvPr id="0" name=""/>
        <dsp:cNvSpPr/>
      </dsp:nvSpPr>
      <dsp:spPr>
        <a:xfrm>
          <a:off x="5433334" y="718177"/>
          <a:ext cx="2830532" cy="9524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Arts and Media</a:t>
          </a:r>
        </a:p>
      </dsp:txBody>
      <dsp:txXfrm>
        <a:off x="5433334" y="718177"/>
        <a:ext cx="2830532" cy="952416"/>
      </dsp:txXfrm>
    </dsp:sp>
    <dsp:sp modelId="{6C95FEA5-2D5B-F049-AE91-EF7E8C43755B}">
      <dsp:nvSpPr>
        <dsp:cNvPr id="0" name=""/>
        <dsp:cNvSpPr/>
      </dsp:nvSpPr>
      <dsp:spPr>
        <a:xfrm>
          <a:off x="5658080" y="1670593"/>
          <a:ext cx="2381040" cy="28108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Photo or video essays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Creative writing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Visual Art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Podcast</a:t>
          </a:r>
        </a:p>
      </dsp:txBody>
      <dsp:txXfrm>
        <a:off x="5658080" y="1670593"/>
        <a:ext cx="2381040" cy="2810880"/>
      </dsp:txXfrm>
    </dsp:sp>
    <dsp:sp modelId="{AED20626-6D5D-4546-851F-1F27B8B42354}">
      <dsp:nvSpPr>
        <dsp:cNvPr id="0" name=""/>
        <dsp:cNvSpPr/>
      </dsp:nvSpPr>
      <dsp:spPr>
        <a:xfrm>
          <a:off x="8597213" y="718177"/>
          <a:ext cx="2381040" cy="9524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Activities</a:t>
          </a:r>
        </a:p>
      </dsp:txBody>
      <dsp:txXfrm>
        <a:off x="8597213" y="718177"/>
        <a:ext cx="2381040" cy="952416"/>
      </dsp:txXfrm>
    </dsp:sp>
    <dsp:sp modelId="{17F1566B-3E74-4344-98C5-CA15C28C4770}">
      <dsp:nvSpPr>
        <dsp:cNvPr id="0" name=""/>
        <dsp:cNvSpPr/>
      </dsp:nvSpPr>
      <dsp:spPr>
        <a:xfrm>
          <a:off x="8597213" y="1670593"/>
          <a:ext cx="2381040" cy="28108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Role playing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Tableaux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Movement-based exercises</a:t>
          </a:r>
        </a:p>
      </dsp:txBody>
      <dsp:txXfrm>
        <a:off x="8597213" y="1670593"/>
        <a:ext cx="2381040" cy="281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D317-29DC-9349-9889-8508D369119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74289-CC04-1B48-BB07-8F3D44253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Okinawa_International_University_students_learn_disaster_preparation_at_Camp_Foster_Fire_Station_140929-M-DM081-002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PCXVUj4Bw&amp;feature=youtu.b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url?sa=i&amp;source=imgres&amp;cd=&amp;cad=rja&amp;uact=8&amp;ved=2ahUKEwj8g7i-k8jiAhUNnOAKHV9CD7wQjRx6BAgBEAU&amp;url=https://www.flickr.com/photos/wocintechchat/25900702512&amp;psig=AOvVaw0nfKX9zNPBbS5Rfbl8d0R7&amp;ust=1559473997001917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5x__GRxm7Q&amp;feature=youtu.b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.staticflickr.com/7401/10842785256_cee6704abc_n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.pxhere.com/photos/ef/5a/women_teamwork_team_business_people_office_working_woman_woman_business-595817.jpg!d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m.utoronto.ca/utm-engage/sites/files/utm-engage/public/shared/pdfs/Competency%20Charts.pdf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ed.org/images/uploads/blog/Member_Benefits_Page_Image.jpg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.staticflickr.com/810/41056331052_ee5f6050ef_b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.staticflickr.com/1845/43753741615_7f1d20be6a_b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f3-ibLl21Y&amp;feature=youtu.b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.pxhere.com/photos/52/25/photo-198744.jpg!d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cs typeface="Calibri"/>
              </a:rPr>
              <a:t>Image: </a:t>
            </a:r>
            <a:r>
              <a:rPr lang="en-CA" u="sng">
                <a:hlinkClick r:id="rId3"/>
              </a:rPr>
              <a:t>https://commons.wikimedia.org/wiki/File:Okinawa_International_University_students_learn_disaster_preparation_at_Camp_Foster_Fire_Station_140929-M-DM081-002.jpg</a:t>
            </a:r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3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0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Https://www.youtube.com/watch?v=VzPCXVUj4Bw&amp;feature=youtu.be</a:t>
            </a: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02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61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03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 </a:t>
            </a:r>
            <a:r>
              <a:rPr lang="en-CA" u="sng">
                <a:hlinkClick r:id="rId3"/>
              </a:rPr>
              <a:t>https://www.google.ca/url?sa=i&amp;source=imgres&amp;cd=&amp;cad=rja&amp;uact=8&amp;ved=2ahUKEwj8g7i-k8jiAhUNnOAKHV9CD7wQjRx6BAgBEAU&amp;url=https%3A%2F%2Fwww.flickr.com%2Fphotos%2Fwocintechchat%2F25900702512&amp;psig=AOvVaw0nfKX9zNPBbS5Rfbl8d0R7&amp;ust=1559473997001917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30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9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5F065-A97F-4FED-BFFA-D7CA2FBE290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9276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https://www.youtube.com/watch?v=H5x__GRxm7Q&amp;feature=youtu.be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8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32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cs typeface="Calibri"/>
              </a:rPr>
              <a:t>Image: </a:t>
            </a:r>
            <a:r>
              <a:rPr lang="en-CA" u="sng">
                <a:hlinkClick r:id="rId3"/>
              </a:rPr>
              <a:t>https://live.staticflickr.com/7401/10842785256_cee6704abc_n.jpg</a:t>
            </a:r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8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2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23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</a:t>
            </a:r>
            <a:r>
              <a:rPr lang="en-CA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https://c.pxhere.com/photos/ef/5a/women_teamwork_team_business_people_office_working_woman_woman_business-595817.jpg!d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5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84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https://www.utm.utoronto.ca/utm-engage/sites/files/utm-engage/public/shared/pdfs/Competency%20Charts.pdf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67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15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6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 </a:t>
            </a:r>
            <a:r>
              <a:rPr lang="en-CA" u="sng">
                <a:hlinkClick r:id="rId3"/>
              </a:rPr>
              <a:t>https://www.oregoned.org/images/uploads/blog/Member_Benefits_Page_Image.jpg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0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90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Public domain picture</a:t>
            </a:r>
          </a:p>
          <a:p>
            <a:r>
              <a:rPr lang="en-US"/>
              <a:t>http://</a:t>
            </a:r>
            <a:r>
              <a:rPr lang="en-US" err="1"/>
              <a:t>www.publicdomainfiles.com</a:t>
            </a:r>
            <a:r>
              <a:rPr lang="en-US"/>
              <a:t>/</a:t>
            </a:r>
            <a:r>
              <a:rPr lang="en-US" err="1"/>
              <a:t>show_file.php?id</a:t>
            </a:r>
            <a:r>
              <a:rPr lang="en-US"/>
              <a:t>=13985748015487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0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 </a:t>
            </a:r>
            <a:r>
              <a:rPr lang="en-CA">
                <a:hlinkClick r:id="rId3"/>
              </a:rPr>
              <a:t>https://live.staticflickr.com/810/41056331052_ee5f6050ef_b.jpg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24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71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72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72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CA">
              <a:cs typeface="Calibri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FAE1D-FB17-4DC5-8262-28D5DA3CE792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13970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FAE1D-FB17-4DC5-8262-28D5DA3CE792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38775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72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69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u="sng">
                <a:cs typeface="Calibri"/>
              </a:rPr>
              <a:t>Image: </a:t>
            </a:r>
            <a:r>
              <a:rPr lang="en-CA" u="sng">
                <a:hlinkClick r:id="rId3"/>
              </a:rPr>
              <a:t>https://live.staticflickr.com/1845/43753741615_7f1d20be6a_b.jpg</a:t>
            </a:r>
            <a:endParaRPr lang="en-CA" u="sng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1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https://www.youtube.com/watch?v=Lf3-ibLl21Y&amp;feature=youtu.be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5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74289-CC04-1B48-BB07-8F3D442533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5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aseline="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9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Image: </a:t>
            </a:r>
            <a:r>
              <a:rPr lang="en-CA" u="sng">
                <a:hlinkClick r:id="rId3"/>
              </a:rPr>
              <a:t>https://c.pxhere.com/photos/52/25/photo-198744.jpg!d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49953"/>
            <a:ext cx="9144000" cy="2387600"/>
          </a:xfrm>
        </p:spPr>
        <p:txBody>
          <a:bodyPr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60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33AD01-81E7-544C-B64D-3B56EBF2BE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03813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20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84925"/>
            <a:ext cx="2743200" cy="365125"/>
          </a:xfrm>
          <a:prstGeom prst="rect">
            <a:avLst/>
          </a:prstGeom>
        </p:spPr>
        <p:txBody>
          <a:bodyPr/>
          <a:lstStyle/>
          <a:p>
            <a:fld id="{79460D19-1E1D-4C67-ADA4-066D2D528487}" type="datetimeFigureOut">
              <a:rPr lang="en-CA" smtClean="0"/>
              <a:t>2022-01-19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944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08F-8E79-4585-AAF2-BC275CFAAE7D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C07EF9-DCEC-744B-8FAE-34CDF0157E8A}"/>
              </a:ext>
            </a:extLst>
          </p:cNvPr>
          <p:cNvSpPr txBox="1">
            <a:spLocks/>
          </p:cNvSpPr>
          <p:nvPr userDrawn="1"/>
        </p:nvSpPr>
        <p:spPr>
          <a:xfrm>
            <a:off x="838200" y="2310640"/>
            <a:ext cx="10515600" cy="2935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CA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58138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EB16-40D9-9648-A943-FED84061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EAF9F-EF66-9443-8C67-CB3E70DC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3EC6-0004-B240-816B-97F1BD839EB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D2FD9-A86E-CD4C-BB5F-20A31C68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E28B7-C51E-7D46-80F0-3568CBF0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4CE8-C927-554C-AFD5-C02316CD3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4593852"/>
          </a:xfrm>
        </p:spPr>
        <p:txBody>
          <a:bodyPr>
            <a:normAutofit/>
          </a:bodyPr>
          <a:lstStyle>
            <a:lvl1pPr marL="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2pPr>
            <a:lvl3pPr marL="6858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3pPr>
            <a:lvl4pPr marL="11430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4pPr>
            <a:lvl5pPr marL="16002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25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SubTitle_On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2800" b="0" kern="1200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EB604B-F0ED-7046-AA30-C27CE5722FA1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here to edit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4894"/>
            <a:ext cx="10515600" cy="37054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2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16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_Title_Sub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lang="en-CA" sz="2800" b="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278983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006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Quo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673096" y="1230014"/>
            <a:ext cx="6845808" cy="4531603"/>
          </a:xfrm>
        </p:spPr>
        <p:txBody>
          <a:bodyPr>
            <a:noAutofit/>
          </a:bodyPr>
          <a:lstStyle>
            <a:lvl1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2pPr>
            <a:lvl3pPr marL="152396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304793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4pPr>
            <a:lvl5pPr marL="533387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1430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00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47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eam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CB15C1-1C6F-6E4D-91E9-F222F28980EB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64225" y="2275327"/>
            <a:ext cx="1399260" cy="1976169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349162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134100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err="1"/>
              <a:t>ùùùù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9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590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521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4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9460D19-1E1D-4C67-ADA4-066D2D528487}" type="datetimeFigureOut">
              <a:rPr lang="en-CA" smtClean="0"/>
              <a:pPr/>
              <a:t>2022-01-19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94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07E608F-8E79-4585-AAF2-BC275CFAAE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174842-A55C-D940-9980-CB201038F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8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31" r:id="rId2"/>
    <p:sldLayoutId id="2147483700" r:id="rId3"/>
    <p:sldLayoutId id="2147483701" r:id="rId4"/>
    <p:sldLayoutId id="2147483702" r:id="rId5"/>
    <p:sldLayoutId id="2147483777" r:id="rId6"/>
    <p:sldLayoutId id="2147483703" r:id="rId7"/>
    <p:sldLayoutId id="2147483705" r:id="rId8"/>
    <p:sldLayoutId id="2147483706" r:id="rId9"/>
    <p:sldLayoutId id="2147483832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chemeClr val="bg2">
              <a:lumMod val="90000"/>
              <a:lumOff val="1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1430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16002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VzPCXVUj4Bw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13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H5x__GRxm7Q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5" Type="http://schemas.openxmlformats.org/officeDocument/2006/relationships/image" Target="../media/image11.png"/><Relationship Id="rId4" Type="http://schemas.openxmlformats.org/officeDocument/2006/relationships/hyperlink" Target="https://www.utm.utoronto.ca/utm-engage/sites/files/utm-engage/public/shared/pdfs/Competency%20Charts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5" Type="http://schemas.openxmlformats.org/officeDocument/2006/relationships/image" Target="../media/image17.emf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Lf3-ibLl21Y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looking at a cell phone&#10;&#10;Description generated with high confidence">
            <a:extLst>
              <a:ext uri="{FF2B5EF4-FFF2-40B4-BE49-F238E27FC236}">
                <a16:creationId xmlns:a16="http://schemas.microsoft.com/office/drawing/2014/main" id="{195383C8-879D-43EE-A8E5-06AF71BFF0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49"/>
          <a:stretch/>
        </p:blipFill>
        <p:spPr>
          <a:xfrm>
            <a:off x="-3907" y="1429"/>
            <a:ext cx="12209582" cy="707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908" y="12095"/>
            <a:ext cx="12209583" cy="70792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3000">
                <a:srgbClr val="424040">
                  <a:alpha val="92000"/>
                </a:srgbClr>
              </a:gs>
              <a:gs pos="37000">
                <a:schemeClr val="accent4">
                  <a:alpha val="9000"/>
                </a:schemeClr>
              </a:gs>
              <a:gs pos="19000">
                <a:schemeClr val="accent5">
                  <a:lumMod val="75000"/>
                  <a:alpha val="51000"/>
                </a:schemeClr>
              </a:gs>
              <a:gs pos="54000">
                <a:schemeClr val="bg2">
                  <a:lumMod val="25000"/>
                  <a:alpha val="43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An Introduction </a:t>
            </a:r>
            <a:br>
              <a:rPr lang="en-CA"/>
            </a:br>
            <a:r>
              <a:rPr lang="en-CA"/>
              <a:t>to Community-Engaged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LEARNING THROUGH EXPERIENCE</a:t>
            </a:r>
          </a:p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04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WHAT IS RECIPROCITY?</a:t>
            </a:r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D7DACE2E-6C08-5D4B-AE2C-DA657238D0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/>
              <a:t>The concept of reciprocity is central to CEL: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812" y="1816067"/>
            <a:ext cx="11772724" cy="880684"/>
          </a:xfrm>
        </p:spPr>
        <p:txBody>
          <a:bodyPr/>
          <a:lstStyle/>
          <a:p>
            <a:pPr algn="ctr"/>
            <a:r>
              <a:rPr lang="en-US" sz="2200"/>
              <a:t>“[reciprocity] is about establishing and sustaining partnerships that …emphasize respect, trust, genuine commitment, balancing power, sharing resources, and clear communication” </a:t>
            </a:r>
          </a:p>
          <a:p>
            <a:endParaRPr lang="en-CA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51CC40-87E6-914D-9424-F5D3F54812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200"/>
              <a:t>Jacoby, B. (2015) Service-Learning Essentials: Questions, Answers, and Lessons Learned. San Francisco: </a:t>
            </a:r>
            <a:r>
              <a:rPr lang="en-US" sz="1200" err="1"/>
              <a:t>JosseyBass</a:t>
            </a:r>
            <a:r>
              <a:rPr lang="en-US" sz="120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4F95E-AC83-47E6-9DB0-71ED3497A3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7" y="10758"/>
            <a:ext cx="828338" cy="8283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A901E-DC94-D54E-A859-FA311E4BB802}"/>
              </a:ext>
            </a:extLst>
          </p:cNvPr>
          <p:cNvGrpSpPr/>
          <p:nvPr/>
        </p:nvGrpSpPr>
        <p:grpSpPr>
          <a:xfrm>
            <a:off x="298783" y="2765772"/>
            <a:ext cx="11665753" cy="3828939"/>
            <a:chOff x="298783" y="2554870"/>
            <a:chExt cx="11665753" cy="3828939"/>
          </a:xfrm>
        </p:grpSpPr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B0FAF396-2E78-7149-82DE-4F5F0321B9CF}"/>
                </a:ext>
              </a:extLst>
            </p:cNvPr>
            <p:cNvSpPr/>
            <p:nvPr/>
          </p:nvSpPr>
          <p:spPr>
            <a:xfrm>
              <a:off x="1424185" y="2785893"/>
              <a:ext cx="9369030" cy="3597916"/>
            </a:xfrm>
            <a:prstGeom prst="arc">
              <a:avLst>
                <a:gd name="adj1" fmla="val 10852888"/>
                <a:gd name="adj2" fmla="val 0"/>
              </a:avLst>
            </a:prstGeom>
            <a:ln w="6350" cmpd="sng">
              <a:solidFill>
                <a:schemeClr val="tx1"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A454521-2F4F-7944-B47F-0C3FF4F040B2}"/>
                </a:ext>
              </a:extLst>
            </p:cNvPr>
            <p:cNvGrpSpPr/>
            <p:nvPr/>
          </p:nvGrpSpPr>
          <p:grpSpPr>
            <a:xfrm>
              <a:off x="1392546" y="3302043"/>
              <a:ext cx="9414356" cy="2500218"/>
              <a:chOff x="3638552" y="2385607"/>
              <a:chExt cx="4911089" cy="2858339"/>
            </a:xfrm>
          </p:grpSpPr>
          <p:sp>
            <p:nvSpPr>
              <p:cNvPr id="56" name="Arc 55">
                <a:extLst>
                  <a:ext uri="{FF2B5EF4-FFF2-40B4-BE49-F238E27FC236}">
                    <a16:creationId xmlns:a16="http://schemas.microsoft.com/office/drawing/2014/main" id="{91CE1ABE-5E53-DE42-8849-A33FD443BAEE}"/>
                  </a:ext>
                </a:extLst>
              </p:cNvPr>
              <p:cNvSpPr/>
              <p:nvPr/>
            </p:nvSpPr>
            <p:spPr>
              <a:xfrm>
                <a:off x="6582308" y="3129668"/>
                <a:ext cx="1967333" cy="1433250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50F64DDB-3F6C-AE4D-81A8-2557CBA7C99F}"/>
                  </a:ext>
                </a:extLst>
              </p:cNvPr>
              <p:cNvSpPr/>
              <p:nvPr/>
            </p:nvSpPr>
            <p:spPr>
              <a:xfrm>
                <a:off x="3638552" y="3485864"/>
                <a:ext cx="989479" cy="720860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A38804B3-BD94-4345-803C-B5C7851B69CC}"/>
                  </a:ext>
                </a:extLst>
              </p:cNvPr>
              <p:cNvSpPr/>
              <p:nvPr/>
            </p:nvSpPr>
            <p:spPr>
              <a:xfrm>
                <a:off x="5604288" y="3487068"/>
                <a:ext cx="986175" cy="718452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id="{621BD0BA-F8E4-A04E-9E0D-E4D24FDB4194}"/>
                  </a:ext>
                </a:extLst>
              </p:cNvPr>
              <p:cNvSpPr/>
              <p:nvPr/>
            </p:nvSpPr>
            <p:spPr>
              <a:xfrm>
                <a:off x="3645043" y="2773390"/>
                <a:ext cx="2945419" cy="2145810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Arc 53">
                <a:extLst>
                  <a:ext uri="{FF2B5EF4-FFF2-40B4-BE49-F238E27FC236}">
                    <a16:creationId xmlns:a16="http://schemas.microsoft.com/office/drawing/2014/main" id="{DCC284CD-4371-0D4A-9823-4D0D84A21759}"/>
                  </a:ext>
                </a:extLst>
              </p:cNvPr>
              <p:cNvSpPr/>
              <p:nvPr/>
            </p:nvSpPr>
            <p:spPr>
              <a:xfrm>
                <a:off x="4625342" y="2385607"/>
                <a:ext cx="3923462" cy="2858339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7CA2A2FD-E53C-7F43-9CC2-2DB38B93A78F}"/>
                  </a:ext>
                </a:extLst>
              </p:cNvPr>
              <p:cNvSpPr/>
              <p:nvPr/>
            </p:nvSpPr>
            <p:spPr>
              <a:xfrm>
                <a:off x="6578360" y="3484904"/>
                <a:ext cx="992111" cy="722777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Arc 56">
                <a:extLst>
                  <a:ext uri="{FF2B5EF4-FFF2-40B4-BE49-F238E27FC236}">
                    <a16:creationId xmlns:a16="http://schemas.microsoft.com/office/drawing/2014/main" id="{D7ED888C-16E5-7C40-9E7C-E226E8F5763A}"/>
                  </a:ext>
                </a:extLst>
              </p:cNvPr>
              <p:cNvSpPr/>
              <p:nvPr/>
            </p:nvSpPr>
            <p:spPr>
              <a:xfrm>
                <a:off x="3656689" y="3101643"/>
                <a:ext cx="1958816" cy="1423230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F188076E-FFA5-1245-A28A-E5A9DD5FB5E1}"/>
                  </a:ext>
                </a:extLst>
              </p:cNvPr>
              <p:cNvSpPr/>
              <p:nvPr/>
            </p:nvSpPr>
            <p:spPr>
              <a:xfrm>
                <a:off x="4625340" y="3144048"/>
                <a:ext cx="1957806" cy="1404494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C8AC65D4-4131-7844-A1CD-16297FEC1FC7}"/>
                  </a:ext>
                </a:extLst>
              </p:cNvPr>
              <p:cNvSpPr/>
              <p:nvPr/>
            </p:nvSpPr>
            <p:spPr>
              <a:xfrm>
                <a:off x="4620403" y="2773390"/>
                <a:ext cx="2945419" cy="2145810"/>
              </a:xfrm>
              <a:prstGeom prst="arc">
                <a:avLst>
                  <a:gd name="adj1" fmla="val 10852888"/>
                  <a:gd name="adj2" fmla="val 0"/>
                </a:avLst>
              </a:prstGeom>
              <a:ln w="6350" cmpd="sng">
                <a:solidFill>
                  <a:schemeClr val="tx1">
                    <a:alpha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B1B58D5-B65B-A440-B47E-0821D0A338A7}"/>
                </a:ext>
              </a:extLst>
            </p:cNvPr>
            <p:cNvSpPr txBox="1">
              <a:spLocks/>
            </p:cNvSpPr>
            <p:nvPr/>
          </p:nvSpPr>
          <p:spPr>
            <a:xfrm>
              <a:off x="2240500" y="4921812"/>
              <a:ext cx="2087582" cy="50458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228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685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11430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1600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000"/>
                <a:t>Trust</a:t>
              </a:r>
              <a:endParaRPr lang="en-US" sz="2000" b="1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9BC9581-6946-3247-A47E-91432A711C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3728" y="4563922"/>
              <a:ext cx="0" cy="373033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B47AF15-3CA2-1F4C-9C89-BE5CE9DD5354}"/>
                </a:ext>
              </a:extLst>
            </p:cNvPr>
            <p:cNvSpPr/>
            <p:nvPr/>
          </p:nvSpPr>
          <p:spPr>
            <a:xfrm>
              <a:off x="8648195" y="3246594"/>
              <a:ext cx="487676" cy="487676"/>
            </a:xfrm>
            <a:prstGeom prst="ellipse">
              <a:avLst/>
            </a:prstGeom>
            <a:solidFill>
              <a:srgbClr val="1590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7EE72B5-B999-DB46-BE27-75A572859F8B}"/>
                </a:ext>
              </a:extLst>
            </p:cNvPr>
            <p:cNvSpPr txBox="1">
              <a:spLocks/>
            </p:cNvSpPr>
            <p:nvPr/>
          </p:nvSpPr>
          <p:spPr>
            <a:xfrm>
              <a:off x="7863916" y="4921812"/>
              <a:ext cx="2087582" cy="50458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228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685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11430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1600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000"/>
                <a:t>Sharing</a:t>
              </a:r>
              <a:br>
                <a:rPr lang="en-US" sz="2000"/>
              </a:br>
              <a:r>
                <a:rPr lang="en-US" sz="2000"/>
                <a:t>resources</a:t>
              </a:r>
              <a:endParaRPr lang="en-US" sz="2000" b="1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2ADC9F0-5352-BC48-9356-8DAB8712DAA0}"/>
                </a:ext>
              </a:extLst>
            </p:cNvPr>
            <p:cNvSpPr/>
            <p:nvPr/>
          </p:nvSpPr>
          <p:spPr>
            <a:xfrm>
              <a:off x="4910825" y="3769397"/>
              <a:ext cx="487676" cy="487676"/>
            </a:xfrm>
            <a:prstGeom prst="ellipse">
              <a:avLst/>
            </a:prstGeom>
            <a:solidFill>
              <a:srgbClr val="1590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1716064D-0948-5B4E-A43C-8853E4726F3F}"/>
                </a:ext>
              </a:extLst>
            </p:cNvPr>
            <p:cNvSpPr txBox="1">
              <a:spLocks/>
            </p:cNvSpPr>
            <p:nvPr/>
          </p:nvSpPr>
          <p:spPr>
            <a:xfrm>
              <a:off x="4018427" y="4921812"/>
              <a:ext cx="2087582" cy="50458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228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685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11430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1600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000"/>
                <a:t>Commitment</a:t>
              </a:r>
              <a:endParaRPr lang="en-US" sz="2000" b="1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7500C79-DFA4-E944-9680-06CAF6494339}"/>
                </a:ext>
              </a:extLst>
            </p:cNvPr>
            <p:cNvSpPr/>
            <p:nvPr/>
          </p:nvSpPr>
          <p:spPr>
            <a:xfrm>
              <a:off x="6795527" y="3359723"/>
              <a:ext cx="487676" cy="487676"/>
            </a:xfrm>
            <a:prstGeom prst="ellipse">
              <a:avLst/>
            </a:prstGeom>
            <a:solidFill>
              <a:srgbClr val="0CA5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AF2604CE-AFB2-6542-B63A-4B4B0FCD0416}"/>
                </a:ext>
              </a:extLst>
            </p:cNvPr>
            <p:cNvSpPr txBox="1">
              <a:spLocks/>
            </p:cNvSpPr>
            <p:nvPr/>
          </p:nvSpPr>
          <p:spPr>
            <a:xfrm>
              <a:off x="6007445" y="4921812"/>
              <a:ext cx="2087582" cy="50458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228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685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11430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1600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000"/>
                <a:t>Balancing </a:t>
              </a:r>
              <a:br>
                <a:rPr lang="en-US" sz="2000"/>
              </a:br>
              <a:r>
                <a:rPr lang="en-US" sz="2000"/>
                <a:t>power</a:t>
              </a:r>
              <a:endParaRPr lang="en-US" sz="2000" b="1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9CEC5EA9-A497-EC41-BAE6-54620D9C30E6}"/>
                </a:ext>
              </a:extLst>
            </p:cNvPr>
            <p:cNvSpPr txBox="1">
              <a:spLocks/>
            </p:cNvSpPr>
            <p:nvPr/>
          </p:nvSpPr>
          <p:spPr>
            <a:xfrm>
              <a:off x="298783" y="4921812"/>
              <a:ext cx="2087582" cy="50458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228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685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11430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1600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000"/>
                <a:t>Respect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F90C89B-AEE7-FA4A-986D-26CA3FBDFAB1}"/>
                </a:ext>
              </a:extLst>
            </p:cNvPr>
            <p:cNvSpPr/>
            <p:nvPr/>
          </p:nvSpPr>
          <p:spPr>
            <a:xfrm>
              <a:off x="9388838" y="3721621"/>
              <a:ext cx="487676" cy="487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AFCC97BE-A990-F74B-954D-9E1A11C30229}"/>
                </a:ext>
              </a:extLst>
            </p:cNvPr>
            <p:cNvSpPr txBox="1">
              <a:spLocks/>
            </p:cNvSpPr>
            <p:nvPr/>
          </p:nvSpPr>
          <p:spPr>
            <a:xfrm>
              <a:off x="9876954" y="4921812"/>
              <a:ext cx="2087582" cy="50458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1pPr>
              <a:lvl2pPr marL="228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2pPr>
              <a:lvl3pPr marL="685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3pPr>
              <a:lvl4pPr marL="11430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4pPr>
              <a:lvl5pPr marL="1600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900"/>
                </a:spcAft>
                <a:buClr>
                  <a:schemeClr val="accent3">
                    <a:lumMod val="75000"/>
                  </a:schemeClr>
                </a:buClr>
                <a:buFontTx/>
                <a:buNone/>
                <a:defRPr sz="2400" kern="1200">
                  <a:solidFill>
                    <a:schemeClr val="tx1"/>
                  </a:solidFill>
                  <a:latin typeface="+mn-lt"/>
                  <a:ea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000"/>
                <a:t>Clear communication</a:t>
              </a:r>
              <a:endParaRPr lang="en-US" sz="2000" b="1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D4327EB-54BD-1A45-BD42-136A9926CC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2363" y="4563922"/>
              <a:ext cx="0" cy="373033"/>
            </a:xfrm>
            <a:prstGeom prst="line">
              <a:avLst/>
            </a:prstGeom>
            <a:ln w="6350" cmpd="sng">
              <a:solidFill>
                <a:schemeClr val="tx1">
                  <a:lumMod val="65000"/>
                  <a:alpha val="40000"/>
                </a:schemeClr>
              </a:solidFill>
              <a:headEnd type="oval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C9E5F2A-F71B-4840-ABCC-B9DF2823EE74}"/>
                </a:ext>
              </a:extLst>
            </p:cNvPr>
            <p:cNvGrpSpPr/>
            <p:nvPr/>
          </p:nvGrpSpPr>
          <p:grpSpPr>
            <a:xfrm>
              <a:off x="6934547" y="4474573"/>
              <a:ext cx="248464" cy="462382"/>
              <a:chOff x="8831451" y="3877247"/>
              <a:chExt cx="248464" cy="462382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6AEA2AB-F8A8-7541-A4E9-BD5E7AC87C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3728" y="3966596"/>
                <a:ext cx="0" cy="373033"/>
              </a:xfrm>
              <a:prstGeom prst="line">
                <a:avLst/>
              </a:prstGeom>
              <a:ln w="6350" cmpd="sng">
                <a:solidFill>
                  <a:schemeClr val="tx1">
                    <a:lumMod val="65000"/>
                    <a:alpha val="40000"/>
                  </a:schemeClr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AAEBBFBD-96BC-E147-A406-415C8F2F8021}"/>
                  </a:ext>
                </a:extLst>
              </p:cNvPr>
              <p:cNvSpPr/>
              <p:nvPr/>
            </p:nvSpPr>
            <p:spPr>
              <a:xfrm>
                <a:off x="8831451" y="3877247"/>
                <a:ext cx="248464" cy="248464"/>
              </a:xfrm>
              <a:prstGeom prst="ellipse">
                <a:avLst/>
              </a:prstGeom>
              <a:solidFill>
                <a:srgbClr val="0CA5B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606262"/>
                  </a:solidFill>
                </a:endParaRPr>
              </a:p>
            </p:txBody>
          </p:sp>
        </p:grpSp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3F7192F2-0982-894F-93D4-E17DAA80210E}"/>
                </a:ext>
              </a:extLst>
            </p:cNvPr>
            <p:cNvSpPr/>
            <p:nvPr/>
          </p:nvSpPr>
          <p:spPr>
            <a:xfrm>
              <a:off x="8925596" y="4248644"/>
              <a:ext cx="1901836" cy="632220"/>
            </a:xfrm>
            <a:prstGeom prst="arc">
              <a:avLst>
                <a:gd name="adj1" fmla="val 10852888"/>
                <a:gd name="adj2" fmla="val 0"/>
              </a:avLst>
            </a:prstGeom>
            <a:ln w="6350" cmpd="sng">
              <a:solidFill>
                <a:schemeClr val="tx1"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Arc 123">
              <a:extLst>
                <a:ext uri="{FF2B5EF4-FFF2-40B4-BE49-F238E27FC236}">
                  <a16:creationId xmlns:a16="http://schemas.microsoft.com/office/drawing/2014/main" id="{85DED5F3-5590-2448-BD24-3219E626FBE6}"/>
                </a:ext>
              </a:extLst>
            </p:cNvPr>
            <p:cNvSpPr/>
            <p:nvPr/>
          </p:nvSpPr>
          <p:spPr>
            <a:xfrm>
              <a:off x="3286710" y="4248644"/>
              <a:ext cx="1901836" cy="632220"/>
            </a:xfrm>
            <a:prstGeom prst="arc">
              <a:avLst>
                <a:gd name="adj1" fmla="val 10852888"/>
                <a:gd name="adj2" fmla="val 0"/>
              </a:avLst>
            </a:prstGeom>
            <a:ln w="6350" cmpd="sng">
              <a:solidFill>
                <a:schemeClr val="tx1">
                  <a:alpha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4DAFAD8-89C0-CA40-BE9E-F315E7875E47}"/>
                </a:ext>
              </a:extLst>
            </p:cNvPr>
            <p:cNvGrpSpPr/>
            <p:nvPr/>
          </p:nvGrpSpPr>
          <p:grpSpPr>
            <a:xfrm>
              <a:off x="5064066" y="4474573"/>
              <a:ext cx="248464" cy="462382"/>
              <a:chOff x="8831451" y="3877247"/>
              <a:chExt cx="248464" cy="462382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B5FD62F4-2E9C-384C-8F28-D75F876C8C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3728" y="3966596"/>
                <a:ext cx="0" cy="373033"/>
              </a:xfrm>
              <a:prstGeom prst="line">
                <a:avLst/>
              </a:prstGeom>
              <a:ln w="6350" cmpd="sng">
                <a:solidFill>
                  <a:schemeClr val="tx1">
                    <a:lumMod val="65000"/>
                    <a:alpha val="40000"/>
                  </a:schemeClr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91392288-8CF3-7840-AE10-594F90BD80DB}"/>
                  </a:ext>
                </a:extLst>
              </p:cNvPr>
              <p:cNvSpPr/>
              <p:nvPr/>
            </p:nvSpPr>
            <p:spPr>
              <a:xfrm>
                <a:off x="8831451" y="3877247"/>
                <a:ext cx="248464" cy="248464"/>
              </a:xfrm>
              <a:prstGeom prst="ellipse">
                <a:avLst/>
              </a:prstGeom>
              <a:solidFill>
                <a:srgbClr val="1590C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606262"/>
                  </a:solidFill>
                </a:endParaRPr>
              </a:p>
            </p:txBody>
          </p:sp>
        </p:grp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D8755FB-8C38-0B45-95C6-507E3A138B88}"/>
                </a:ext>
              </a:extLst>
            </p:cNvPr>
            <p:cNvSpPr/>
            <p:nvPr/>
          </p:nvSpPr>
          <p:spPr>
            <a:xfrm>
              <a:off x="3018793" y="3410017"/>
              <a:ext cx="487676" cy="487676"/>
            </a:xfrm>
            <a:prstGeom prst="ellipse">
              <a:avLst/>
            </a:prstGeom>
            <a:solidFill>
              <a:srgbClr val="017EA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EB70BA3-2A49-C048-8189-73D3ED6594C7}"/>
                </a:ext>
              </a:extLst>
            </p:cNvPr>
            <p:cNvGrpSpPr/>
            <p:nvPr/>
          </p:nvGrpSpPr>
          <p:grpSpPr>
            <a:xfrm>
              <a:off x="3193833" y="4474573"/>
              <a:ext cx="248464" cy="462382"/>
              <a:chOff x="8831451" y="3877247"/>
              <a:chExt cx="248464" cy="462382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4B1DF9AA-A617-2440-A543-30417FB20F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3728" y="3966596"/>
                <a:ext cx="0" cy="373033"/>
              </a:xfrm>
              <a:prstGeom prst="line">
                <a:avLst/>
              </a:prstGeom>
              <a:ln w="6350" cmpd="sng">
                <a:solidFill>
                  <a:schemeClr val="tx1">
                    <a:lumMod val="65000"/>
                    <a:alpha val="40000"/>
                  </a:schemeClr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5EAE7F6-EF41-A647-9AA7-A09004303775}"/>
                  </a:ext>
                </a:extLst>
              </p:cNvPr>
              <p:cNvSpPr/>
              <p:nvPr/>
            </p:nvSpPr>
            <p:spPr>
              <a:xfrm>
                <a:off x="8831451" y="3877247"/>
                <a:ext cx="248464" cy="248464"/>
              </a:xfrm>
              <a:prstGeom prst="ellipse">
                <a:avLst/>
              </a:prstGeom>
              <a:solidFill>
                <a:srgbClr val="017EA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606262"/>
                  </a:solidFill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F884233A-9961-0D4D-B01E-2BB69E413FAB}"/>
                </a:ext>
              </a:extLst>
            </p:cNvPr>
            <p:cNvGrpSpPr/>
            <p:nvPr/>
          </p:nvGrpSpPr>
          <p:grpSpPr>
            <a:xfrm>
              <a:off x="1321639" y="4474573"/>
              <a:ext cx="248464" cy="462382"/>
              <a:chOff x="8831451" y="3877247"/>
              <a:chExt cx="248464" cy="462382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E9698848-3790-5749-BAEE-DA602B1C0C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43728" y="3966596"/>
                <a:ext cx="0" cy="373033"/>
              </a:xfrm>
              <a:prstGeom prst="line">
                <a:avLst/>
              </a:prstGeom>
              <a:ln w="6350" cmpd="sng">
                <a:solidFill>
                  <a:schemeClr val="tx1">
                    <a:lumMod val="65000"/>
                    <a:alpha val="40000"/>
                  </a:schemeClr>
                </a:solidFill>
                <a:headEnd type="oval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244565AE-8D3A-CE46-9922-3FCD871CF90F}"/>
                  </a:ext>
                </a:extLst>
              </p:cNvPr>
              <p:cNvSpPr/>
              <p:nvPr/>
            </p:nvSpPr>
            <p:spPr>
              <a:xfrm>
                <a:off x="8831451" y="3877247"/>
                <a:ext cx="248464" cy="248464"/>
              </a:xfrm>
              <a:prstGeom prst="ellipse">
                <a:avLst/>
              </a:prstGeom>
              <a:solidFill>
                <a:srgbClr val="017EA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>
                  <a:solidFill>
                    <a:srgbClr val="606262"/>
                  </a:solidFill>
                </a:endParaRPr>
              </a:p>
            </p:txBody>
          </p: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E5BEA6C-16E0-C94A-AD23-D5E2605DED24}"/>
                </a:ext>
              </a:extLst>
            </p:cNvPr>
            <p:cNvSpPr/>
            <p:nvPr/>
          </p:nvSpPr>
          <p:spPr>
            <a:xfrm>
              <a:off x="5852162" y="2554870"/>
              <a:ext cx="487676" cy="487676"/>
            </a:xfrm>
            <a:prstGeom prst="ellipse">
              <a:avLst/>
            </a:prstGeom>
            <a:solidFill>
              <a:srgbClr val="167C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572BB3E3-6667-804C-98EB-A446ABD96F4A}"/>
              </a:ext>
            </a:extLst>
          </p:cNvPr>
          <p:cNvSpPr/>
          <p:nvPr/>
        </p:nvSpPr>
        <p:spPr>
          <a:xfrm>
            <a:off x="10710086" y="4685475"/>
            <a:ext cx="248464" cy="248464"/>
          </a:xfrm>
          <a:prstGeom prst="ellipse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>
              <a:solidFill>
                <a:srgbClr val="606262"/>
              </a:solidFill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A36EADA7-7460-D34F-81BB-DE94860B4CE4}"/>
              </a:ext>
            </a:extLst>
          </p:cNvPr>
          <p:cNvSpPr/>
          <p:nvPr/>
        </p:nvSpPr>
        <p:spPr>
          <a:xfrm>
            <a:off x="8831451" y="4685475"/>
            <a:ext cx="248464" cy="248464"/>
          </a:xfrm>
          <a:prstGeom prst="ellipse">
            <a:avLst/>
          </a:prstGeom>
          <a:solidFill>
            <a:srgbClr val="1590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>
              <a:solidFill>
                <a:srgbClr val="60626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82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rbel"/>
                <a:ea typeface="Verdana"/>
                <a:cs typeface="Verdana"/>
              </a:rPr>
              <a:t>WHAT IS "RECIPROCITY" IN COMMUNITY-ENGAGED LEARNING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27" y="59173"/>
            <a:ext cx="787584" cy="780223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9D231757-9BE8-4A74-AE0E-5D963028113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170981" y="1438637"/>
            <a:ext cx="7706263" cy="4570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153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0A6A60-FB95-1646-81EE-508EB95BF3C2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B9E504-735A-104F-A9D7-FD2C43848888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F1F5D81E-0000-5245-9BE4-9C32925B4C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37F351B7-E31E-CC40-8BF7-85B3BCF65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9D214928-8057-0841-A02D-0D69AEEE34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F08BB071-A01E-E446-8ADC-FE18E3642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59516E4C-3A81-8B4E-A6BE-687E5BEA2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51C9911-2A95-F045-9725-ECA03BCAED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THE VALUE OF RECIPROCITY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Why do you think reciprocity is such a central concept to CEL?</a:t>
            </a:r>
          </a:p>
          <a:p>
            <a:r>
              <a:rPr lang="en-US"/>
              <a:t>Can you think of at least two ways that you will be able to enact the values of reciprocity in your CEL opportunity?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DBAF28F-1686-6D48-8109-B29BBE02F6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5572821" cy="4525963"/>
          </a:xfrm>
        </p:spPr>
        <p:txBody>
          <a:bodyPr/>
          <a:lstStyle/>
          <a:p>
            <a:pPr lvl="2"/>
            <a:r>
              <a:rPr lang="en-CA" b="1">
                <a:solidFill>
                  <a:schemeClr val="accent5">
                    <a:lumMod val="75000"/>
                  </a:schemeClr>
                </a:solidFill>
              </a:rPr>
              <a:t>Strategies for success: </a:t>
            </a:r>
          </a:p>
          <a:p>
            <a:pPr lvl="2"/>
            <a:r>
              <a:rPr lang="en-CA"/>
              <a:t>The concept of reciprocity incorporates </a:t>
            </a:r>
            <a:r>
              <a:rPr lang="en-CA" b="1"/>
              <a:t>respect, trust, commitment, balancing power, sharing resources and clear communication.</a:t>
            </a:r>
            <a:endParaRPr lang="en-US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D3DFE4-FACE-7245-920F-B5F2E5970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05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FEATURES OF CEL: INCORPORATES REFLECTION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FF08-9206-4A64-9A87-6DE09BA5A9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/>
              <a:t>Reflection is any activity or assignment that allows you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/>
              <a:t>Critically explore your CEL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b="1"/>
              <a:t>Intentionally integrate </a:t>
            </a:r>
            <a:br>
              <a:rPr lang="en-CA" b="1"/>
            </a:br>
            <a:r>
              <a:rPr lang="en-CA" b="1"/>
              <a:t>what you have learned </a:t>
            </a:r>
            <a:br>
              <a:rPr lang="en-CA"/>
            </a:br>
            <a:r>
              <a:rPr lang="en-CA"/>
              <a:t>from your experience</a:t>
            </a:r>
            <a:br>
              <a:rPr lang="en-CA"/>
            </a:br>
            <a:r>
              <a:rPr lang="en-CA"/>
              <a:t>with your previous </a:t>
            </a:r>
            <a:br>
              <a:rPr lang="en-CA"/>
            </a:br>
            <a:r>
              <a:rPr lang="en-CA"/>
              <a:t>knowledge and experience</a:t>
            </a:r>
            <a:r>
              <a:rPr lang="en-US"/>
              <a:t> </a:t>
            </a:r>
          </a:p>
          <a:p>
            <a:endParaRPr lang="en-CA"/>
          </a:p>
          <a:p>
            <a:endParaRPr lang="en-US"/>
          </a:p>
          <a:p>
            <a:endParaRPr lang="en"/>
          </a:p>
          <a:p>
            <a:endParaRPr lang="en"/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3002C1-CCBB-7441-ADDB-B7CF62512E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161464" y="1451701"/>
            <a:ext cx="6293936" cy="5162550"/>
            <a:chOff x="4355592" y="1456821"/>
            <a:chExt cx="6293936" cy="5162550"/>
          </a:xfrm>
        </p:grpSpPr>
        <p:graphicFrame>
          <p:nvGraphicFramePr>
            <p:cNvPr id="15" name="Diagram 14"/>
            <p:cNvGraphicFramePr/>
            <p:nvPr/>
          </p:nvGraphicFramePr>
          <p:xfrm>
            <a:off x="4355592" y="1456821"/>
            <a:ext cx="6293936" cy="51625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4355592" y="5177552"/>
              <a:ext cx="6293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5F7A"/>
                  </a:solidFill>
                  <a:latin typeface="+mj-lt"/>
                </a:rPr>
                <a:t>Reflection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488986" y="3901444"/>
              <a:ext cx="7189" cy="1175381"/>
            </a:xfrm>
            <a:prstGeom prst="straightConnector1">
              <a:avLst/>
            </a:prstGeom>
            <a:ln w="12700">
              <a:solidFill>
                <a:srgbClr val="005F7A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536BC3-9E2E-4D48-8187-A0903F8495D3}"/>
              </a:ext>
            </a:extLst>
          </p:cNvPr>
          <p:cNvCxnSpPr/>
          <p:nvPr/>
        </p:nvCxnSpPr>
        <p:spPr>
          <a:xfrm>
            <a:off x="8288474" y="3899724"/>
            <a:ext cx="7189" cy="1175381"/>
          </a:xfrm>
          <a:prstGeom prst="straightConnector1">
            <a:avLst/>
          </a:prstGeom>
          <a:ln w="12700">
            <a:solidFill>
              <a:srgbClr val="005F7A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559115-3427-8B47-A5D2-FE1D640B9F4A}"/>
              </a:ext>
            </a:extLst>
          </p:cNvPr>
          <p:cNvGrpSpPr/>
          <p:nvPr/>
        </p:nvGrpSpPr>
        <p:grpSpPr>
          <a:xfrm>
            <a:off x="7921319" y="2777618"/>
            <a:ext cx="868508" cy="986951"/>
            <a:chOff x="7866412" y="2822377"/>
            <a:chExt cx="868508" cy="98695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AEB5AE4-6E4B-E149-8F4C-FF0F31E69195}"/>
                </a:ext>
              </a:extLst>
            </p:cNvPr>
            <p:cNvGrpSpPr/>
            <p:nvPr/>
          </p:nvGrpSpPr>
          <p:grpSpPr>
            <a:xfrm>
              <a:off x="7948034" y="2898778"/>
              <a:ext cx="576931" cy="544269"/>
              <a:chOff x="6493350" y="2532947"/>
              <a:chExt cx="493658" cy="464960"/>
            </a:xfrm>
          </p:grpSpPr>
          <p:sp>
            <p:nvSpPr>
              <p:cNvPr id="53" name="Freeform 272">
                <a:extLst>
                  <a:ext uri="{FF2B5EF4-FFF2-40B4-BE49-F238E27FC236}">
                    <a16:creationId xmlns:a16="http://schemas.microsoft.com/office/drawing/2014/main" id="{3C0464AA-99EF-924D-961A-D6278A302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3350" y="2697886"/>
                <a:ext cx="493658" cy="134792"/>
              </a:xfrm>
              <a:custGeom>
                <a:avLst/>
                <a:gdLst>
                  <a:gd name="T0" fmla="*/ 624 w 721"/>
                  <a:gd name="T1" fmla="*/ 166 h 197"/>
                  <a:gd name="T2" fmla="*/ 360 w 721"/>
                  <a:gd name="T3" fmla="*/ 197 h 197"/>
                  <a:gd name="T4" fmla="*/ 0 w 721"/>
                  <a:gd name="T5" fmla="*/ 99 h 197"/>
                  <a:gd name="T6" fmla="*/ 360 w 721"/>
                  <a:gd name="T7" fmla="*/ 0 h 197"/>
                  <a:gd name="T8" fmla="*/ 721 w 721"/>
                  <a:gd name="T9" fmla="*/ 99 h 197"/>
                  <a:gd name="T10" fmla="*/ 669 w 721"/>
                  <a:gd name="T11" fmla="*/ 14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" h="197">
                    <a:moveTo>
                      <a:pt x="624" y="166"/>
                    </a:moveTo>
                    <a:cubicBezTo>
                      <a:pt x="558" y="185"/>
                      <a:pt x="465" y="197"/>
                      <a:pt x="360" y="197"/>
                    </a:cubicBezTo>
                    <a:cubicBezTo>
                      <a:pt x="161" y="197"/>
                      <a:pt x="0" y="153"/>
                      <a:pt x="0" y="99"/>
                    </a:cubicBezTo>
                    <a:cubicBezTo>
                      <a:pt x="0" y="44"/>
                      <a:pt x="161" y="0"/>
                      <a:pt x="360" y="0"/>
                    </a:cubicBezTo>
                    <a:cubicBezTo>
                      <a:pt x="559" y="0"/>
                      <a:pt x="721" y="44"/>
                      <a:pt x="721" y="99"/>
                    </a:cubicBezTo>
                    <a:cubicBezTo>
                      <a:pt x="721" y="117"/>
                      <a:pt x="702" y="135"/>
                      <a:pt x="669" y="149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73">
                <a:extLst>
                  <a:ext uri="{FF2B5EF4-FFF2-40B4-BE49-F238E27FC236}">
                    <a16:creationId xmlns:a16="http://schemas.microsoft.com/office/drawing/2014/main" id="{092D5BBC-74B4-4B4C-AE60-224CE3C55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0314" y="2532947"/>
                <a:ext cx="295673" cy="464960"/>
              </a:xfrm>
              <a:custGeom>
                <a:avLst/>
                <a:gdLst>
                  <a:gd name="T0" fmla="*/ 26 w 432"/>
                  <a:gd name="T1" fmla="*/ 494 h 679"/>
                  <a:gd name="T2" fmla="*/ 119 w 432"/>
                  <a:gd name="T3" fmla="*/ 290 h 679"/>
                  <a:gd name="T4" fmla="*/ 385 w 432"/>
                  <a:gd name="T5" fmla="*/ 28 h 679"/>
                  <a:gd name="T6" fmla="*/ 290 w 432"/>
                  <a:gd name="T7" fmla="*/ 389 h 679"/>
                  <a:gd name="T8" fmla="*/ 24 w 432"/>
                  <a:gd name="T9" fmla="*/ 652 h 679"/>
                  <a:gd name="T10" fmla="*/ 13 w 432"/>
                  <a:gd name="T11" fmla="*/ 540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" h="679">
                    <a:moveTo>
                      <a:pt x="26" y="494"/>
                    </a:moveTo>
                    <a:cubicBezTo>
                      <a:pt x="45" y="434"/>
                      <a:pt x="77" y="363"/>
                      <a:pt x="119" y="290"/>
                    </a:cubicBezTo>
                    <a:cubicBezTo>
                      <a:pt x="219" y="118"/>
                      <a:pt x="338" y="0"/>
                      <a:pt x="385" y="28"/>
                    </a:cubicBezTo>
                    <a:cubicBezTo>
                      <a:pt x="432" y="55"/>
                      <a:pt x="389" y="217"/>
                      <a:pt x="290" y="389"/>
                    </a:cubicBezTo>
                    <a:cubicBezTo>
                      <a:pt x="190" y="561"/>
                      <a:pt x="71" y="679"/>
                      <a:pt x="24" y="652"/>
                    </a:cubicBezTo>
                    <a:cubicBezTo>
                      <a:pt x="2" y="639"/>
                      <a:pt x="0" y="598"/>
                      <a:pt x="13" y="540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74">
                <a:extLst>
                  <a:ext uri="{FF2B5EF4-FFF2-40B4-BE49-F238E27FC236}">
                    <a16:creationId xmlns:a16="http://schemas.microsoft.com/office/drawing/2014/main" id="{1F0AD748-5DC2-564E-931A-E8674B4EC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371" y="2543962"/>
                <a:ext cx="311616" cy="453945"/>
              </a:xfrm>
              <a:custGeom>
                <a:avLst/>
                <a:gdLst>
                  <a:gd name="T0" fmla="*/ 173 w 455"/>
                  <a:gd name="T1" fmla="*/ 81 h 663"/>
                  <a:gd name="T2" fmla="*/ 313 w 455"/>
                  <a:gd name="T3" fmla="*/ 274 h 663"/>
                  <a:gd name="T4" fmla="*/ 408 w 455"/>
                  <a:gd name="T5" fmla="*/ 636 h 663"/>
                  <a:gd name="T6" fmla="*/ 142 w 455"/>
                  <a:gd name="T7" fmla="*/ 373 h 663"/>
                  <a:gd name="T8" fmla="*/ 47 w 455"/>
                  <a:gd name="T9" fmla="*/ 12 h 663"/>
                  <a:gd name="T10" fmla="*/ 138 w 455"/>
                  <a:gd name="T11" fmla="*/ 48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5" h="663">
                    <a:moveTo>
                      <a:pt x="173" y="81"/>
                    </a:moveTo>
                    <a:cubicBezTo>
                      <a:pt x="218" y="128"/>
                      <a:pt x="267" y="196"/>
                      <a:pt x="313" y="274"/>
                    </a:cubicBezTo>
                    <a:cubicBezTo>
                      <a:pt x="412" y="447"/>
                      <a:pt x="455" y="609"/>
                      <a:pt x="408" y="636"/>
                    </a:cubicBezTo>
                    <a:cubicBezTo>
                      <a:pt x="361" y="663"/>
                      <a:pt x="242" y="545"/>
                      <a:pt x="142" y="373"/>
                    </a:cubicBezTo>
                    <a:cubicBezTo>
                      <a:pt x="43" y="201"/>
                      <a:pt x="0" y="39"/>
                      <a:pt x="47" y="12"/>
                    </a:cubicBezTo>
                    <a:cubicBezTo>
                      <a:pt x="67" y="0"/>
                      <a:pt x="100" y="14"/>
                      <a:pt x="138" y="48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275">
                <a:extLst>
                  <a:ext uri="{FF2B5EF4-FFF2-40B4-BE49-F238E27FC236}">
                    <a16:creationId xmlns:a16="http://schemas.microsoft.com/office/drawing/2014/main" id="{2484BA2F-6307-B147-9208-5AB6B7BF0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0047" y="2789776"/>
                <a:ext cx="32756" cy="32756"/>
              </a:xfrm>
              <a:prstGeom prst="ellipse">
                <a:avLst/>
              </a:pr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276">
                <a:extLst>
                  <a:ext uri="{FF2B5EF4-FFF2-40B4-BE49-F238E27FC236}">
                    <a16:creationId xmlns:a16="http://schemas.microsoft.com/office/drawing/2014/main" id="{7F5F14AF-9549-AF4F-8776-2B66DFA64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6836" y="2870362"/>
                <a:ext cx="32756" cy="33046"/>
              </a:xfrm>
              <a:prstGeom prst="ellipse">
                <a:avLst/>
              </a:pr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77">
                <a:extLst>
                  <a:ext uri="{FF2B5EF4-FFF2-40B4-BE49-F238E27FC236}">
                    <a16:creationId xmlns:a16="http://schemas.microsoft.com/office/drawing/2014/main" id="{49899B57-F5D3-8243-83D4-2BF22E8B7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4812" y="2571210"/>
                <a:ext cx="32756" cy="32756"/>
              </a:xfrm>
              <a:custGeom>
                <a:avLst/>
                <a:gdLst>
                  <a:gd name="T0" fmla="*/ 48 w 48"/>
                  <a:gd name="T1" fmla="*/ 24 h 48"/>
                  <a:gd name="T2" fmla="*/ 40 w 48"/>
                  <a:gd name="T3" fmla="*/ 42 h 48"/>
                  <a:gd name="T4" fmla="*/ 24 w 48"/>
                  <a:gd name="T5" fmla="*/ 48 h 48"/>
                  <a:gd name="T6" fmla="*/ 0 w 48"/>
                  <a:gd name="T7" fmla="*/ 24 h 48"/>
                  <a:gd name="T8" fmla="*/ 24 w 48"/>
                  <a:gd name="T9" fmla="*/ 0 h 48"/>
                  <a:gd name="T10" fmla="*/ 48 w 48"/>
                  <a:gd name="T11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48" y="24"/>
                    </a:moveTo>
                    <a:cubicBezTo>
                      <a:pt x="48" y="31"/>
                      <a:pt x="45" y="37"/>
                      <a:pt x="40" y="42"/>
                    </a:cubicBezTo>
                    <a:cubicBezTo>
                      <a:pt x="36" y="46"/>
                      <a:pt x="30" y="48"/>
                      <a:pt x="24" y="48"/>
                    </a:cubicBez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7" y="0"/>
                      <a:pt x="48" y="11"/>
                      <a:pt x="48" y="24"/>
                    </a:cubicBezTo>
                    <a:close/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C03D3175-0DEA-1941-88FF-A01A2A5C4E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6412" y="2822377"/>
              <a:ext cx="868508" cy="986951"/>
            </a:xfrm>
            <a:custGeom>
              <a:avLst/>
              <a:gdLst>
                <a:gd name="T0" fmla="*/ 407 w 419"/>
                <a:gd name="T1" fmla="*/ 250 h 491"/>
                <a:gd name="T2" fmla="*/ 372 w 419"/>
                <a:gd name="T3" fmla="*/ 188 h 491"/>
                <a:gd name="T4" fmla="*/ 374 w 419"/>
                <a:gd name="T5" fmla="*/ 183 h 491"/>
                <a:gd name="T6" fmla="*/ 379 w 419"/>
                <a:gd name="T7" fmla="*/ 158 h 491"/>
                <a:gd name="T8" fmla="*/ 374 w 419"/>
                <a:gd name="T9" fmla="*/ 118 h 491"/>
                <a:gd name="T10" fmla="*/ 338 w 419"/>
                <a:gd name="T11" fmla="*/ 55 h 491"/>
                <a:gd name="T12" fmla="*/ 193 w 419"/>
                <a:gd name="T13" fmla="*/ 0 h 491"/>
                <a:gd name="T14" fmla="*/ 0 w 419"/>
                <a:gd name="T15" fmla="*/ 167 h 491"/>
                <a:gd name="T16" fmla="*/ 61 w 419"/>
                <a:gd name="T17" fmla="*/ 288 h 491"/>
                <a:gd name="T18" fmla="*/ 80 w 419"/>
                <a:gd name="T19" fmla="*/ 310 h 491"/>
                <a:gd name="T20" fmla="*/ 72 w 419"/>
                <a:gd name="T21" fmla="*/ 454 h 491"/>
                <a:gd name="T22" fmla="*/ 74 w 419"/>
                <a:gd name="T23" fmla="*/ 460 h 491"/>
                <a:gd name="T24" fmla="*/ 197 w 419"/>
                <a:gd name="T25" fmla="*/ 491 h 491"/>
                <a:gd name="T26" fmla="*/ 256 w 419"/>
                <a:gd name="T27" fmla="*/ 484 h 491"/>
                <a:gd name="T28" fmla="*/ 259 w 419"/>
                <a:gd name="T29" fmla="*/ 480 h 491"/>
                <a:gd name="T30" fmla="*/ 262 w 419"/>
                <a:gd name="T31" fmla="*/ 396 h 491"/>
                <a:gd name="T32" fmla="*/ 345 w 419"/>
                <a:gd name="T33" fmla="*/ 413 h 491"/>
                <a:gd name="T34" fmla="*/ 347 w 419"/>
                <a:gd name="T35" fmla="*/ 413 h 491"/>
                <a:gd name="T36" fmla="*/ 378 w 419"/>
                <a:gd name="T37" fmla="*/ 391 h 491"/>
                <a:gd name="T38" fmla="*/ 379 w 419"/>
                <a:gd name="T39" fmla="*/ 364 h 491"/>
                <a:gd name="T40" fmla="*/ 378 w 419"/>
                <a:gd name="T41" fmla="*/ 360 h 491"/>
                <a:gd name="T42" fmla="*/ 384 w 419"/>
                <a:gd name="T43" fmla="*/ 348 h 491"/>
                <a:gd name="T44" fmla="*/ 388 w 419"/>
                <a:gd name="T45" fmla="*/ 339 h 491"/>
                <a:gd name="T46" fmla="*/ 386 w 419"/>
                <a:gd name="T47" fmla="*/ 330 h 491"/>
                <a:gd name="T48" fmla="*/ 394 w 419"/>
                <a:gd name="T49" fmla="*/ 319 h 491"/>
                <a:gd name="T50" fmla="*/ 390 w 419"/>
                <a:gd name="T51" fmla="*/ 305 h 491"/>
                <a:gd name="T52" fmla="*/ 390 w 419"/>
                <a:gd name="T53" fmla="*/ 304 h 491"/>
                <a:gd name="T54" fmla="*/ 390 w 419"/>
                <a:gd name="T55" fmla="*/ 294 h 491"/>
                <a:gd name="T56" fmla="*/ 409 w 419"/>
                <a:gd name="T57" fmla="*/ 289 h 491"/>
                <a:gd name="T58" fmla="*/ 419 w 419"/>
                <a:gd name="T59" fmla="*/ 272 h 491"/>
                <a:gd name="T60" fmla="*/ 407 w 419"/>
                <a:gd name="T61" fmla="*/ 250 h 491"/>
                <a:gd name="T62" fmla="*/ 405 w 419"/>
                <a:gd name="T63" fmla="*/ 281 h 491"/>
                <a:gd name="T64" fmla="*/ 385 w 419"/>
                <a:gd name="T65" fmla="*/ 286 h 491"/>
                <a:gd name="T66" fmla="*/ 381 w 419"/>
                <a:gd name="T67" fmla="*/ 290 h 491"/>
                <a:gd name="T68" fmla="*/ 380 w 419"/>
                <a:gd name="T69" fmla="*/ 307 h 491"/>
                <a:gd name="T70" fmla="*/ 382 w 419"/>
                <a:gd name="T71" fmla="*/ 310 h 491"/>
                <a:gd name="T72" fmla="*/ 384 w 419"/>
                <a:gd name="T73" fmla="*/ 317 h 491"/>
                <a:gd name="T74" fmla="*/ 377 w 419"/>
                <a:gd name="T75" fmla="*/ 325 h 491"/>
                <a:gd name="T76" fmla="*/ 376 w 419"/>
                <a:gd name="T77" fmla="*/ 331 h 491"/>
                <a:gd name="T78" fmla="*/ 378 w 419"/>
                <a:gd name="T79" fmla="*/ 338 h 491"/>
                <a:gd name="T80" fmla="*/ 375 w 419"/>
                <a:gd name="T81" fmla="*/ 344 h 491"/>
                <a:gd name="T82" fmla="*/ 369 w 419"/>
                <a:gd name="T83" fmla="*/ 357 h 491"/>
                <a:gd name="T84" fmla="*/ 369 w 419"/>
                <a:gd name="T85" fmla="*/ 365 h 491"/>
                <a:gd name="T86" fmla="*/ 369 w 419"/>
                <a:gd name="T87" fmla="*/ 389 h 491"/>
                <a:gd name="T88" fmla="*/ 347 w 419"/>
                <a:gd name="T89" fmla="*/ 404 h 491"/>
                <a:gd name="T90" fmla="*/ 345 w 419"/>
                <a:gd name="T91" fmla="*/ 404 h 491"/>
                <a:gd name="T92" fmla="*/ 261 w 419"/>
                <a:gd name="T93" fmla="*/ 386 h 491"/>
                <a:gd name="T94" fmla="*/ 256 w 419"/>
                <a:gd name="T95" fmla="*/ 387 h 491"/>
                <a:gd name="T96" fmla="*/ 250 w 419"/>
                <a:gd name="T97" fmla="*/ 476 h 491"/>
                <a:gd name="T98" fmla="*/ 83 w 419"/>
                <a:gd name="T99" fmla="*/ 454 h 491"/>
                <a:gd name="T100" fmla="*/ 89 w 419"/>
                <a:gd name="T101" fmla="*/ 307 h 491"/>
                <a:gd name="T102" fmla="*/ 68 w 419"/>
                <a:gd name="T103" fmla="*/ 282 h 491"/>
                <a:gd name="T104" fmla="*/ 9 w 419"/>
                <a:gd name="T105" fmla="*/ 167 h 491"/>
                <a:gd name="T106" fmla="*/ 47 w 419"/>
                <a:gd name="T107" fmla="*/ 56 h 491"/>
                <a:gd name="T108" fmla="*/ 193 w 419"/>
                <a:gd name="T109" fmla="*/ 9 h 491"/>
                <a:gd name="T110" fmla="*/ 331 w 419"/>
                <a:gd name="T111" fmla="*/ 61 h 491"/>
                <a:gd name="T112" fmla="*/ 365 w 419"/>
                <a:gd name="T113" fmla="*/ 120 h 491"/>
                <a:gd name="T114" fmla="*/ 370 w 419"/>
                <a:gd name="T115" fmla="*/ 158 h 491"/>
                <a:gd name="T116" fmla="*/ 365 w 419"/>
                <a:gd name="T117" fmla="*/ 180 h 491"/>
                <a:gd name="T118" fmla="*/ 363 w 419"/>
                <a:gd name="T119" fmla="*/ 189 h 491"/>
                <a:gd name="T120" fmla="*/ 399 w 419"/>
                <a:gd name="T121" fmla="*/ 255 h 491"/>
                <a:gd name="T122" fmla="*/ 409 w 419"/>
                <a:gd name="T123" fmla="*/ 273 h 491"/>
                <a:gd name="T124" fmla="*/ 405 w 419"/>
                <a:gd name="T125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4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5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6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7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en-US" sz="1944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534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FROM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FF08-9206-4A64-9A87-6DE09BA5A9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" sz="2800">
                <a:solidFill>
                  <a:schemeClr val="tx2"/>
                </a:solidFill>
              </a:rPr>
              <a:t>“...Learning does not necessarily happen as a result of experience itself, but rather </a:t>
            </a:r>
            <a:r>
              <a:rPr lang="en" sz="2800" b="1">
                <a:solidFill>
                  <a:schemeClr val="tx2"/>
                </a:solidFill>
              </a:rPr>
              <a:t>as a result of reflection </a:t>
            </a:r>
            <a:r>
              <a:rPr lang="en" sz="2800">
                <a:solidFill>
                  <a:schemeClr val="tx2"/>
                </a:solidFill>
              </a:rPr>
              <a:t>designed to achieve specific learning outcomes</a:t>
            </a:r>
            <a:r>
              <a:rPr lang="en-CA" sz="2800">
                <a:solidFill>
                  <a:schemeClr val="tx2"/>
                </a:solidFill>
              </a:rPr>
              <a:t>.</a:t>
            </a:r>
            <a:r>
              <a:rPr lang="en" sz="2800">
                <a:solidFill>
                  <a:schemeClr val="tx2"/>
                </a:solidFill>
              </a:rPr>
              <a:t>” </a:t>
            </a:r>
            <a:endParaRPr lang="en-CA" sz="2800">
              <a:solidFill>
                <a:schemeClr val="tx2"/>
              </a:solidFill>
            </a:endParaRPr>
          </a:p>
          <a:p>
            <a:endParaRPr lang="en-US"/>
          </a:p>
          <a:p>
            <a:endParaRPr lang="en"/>
          </a:p>
          <a:p>
            <a:endParaRPr lang="en"/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505845-71D5-6F44-8EA8-F1FF18FBE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Jacoby, B. (2015) Service-learning Essentials: Questions, Answers, and Lessons Learned. San Francisco: </a:t>
            </a:r>
            <a:r>
              <a:rPr lang="en-US" sz="1200" err="1">
                <a:ea typeface="Verdana"/>
                <a:cs typeface="Arial"/>
              </a:rPr>
              <a:t>JosseyBass</a:t>
            </a:r>
            <a:r>
              <a:rPr lang="en-US" sz="1200">
                <a:ea typeface="Verdana"/>
                <a:cs typeface="Arial"/>
              </a:rPr>
              <a:t>.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F91682-5C5C-E449-9846-4B56F1E92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pic>
        <p:nvPicPr>
          <p:cNvPr id="7" name="Picture 7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3555D8AC-B66D-4022-9357-7D2B722EF75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5"/>
          <a:stretch>
            <a:fillRect/>
          </a:stretch>
        </p:blipFill>
        <p:spPr>
          <a:xfrm>
            <a:off x="6143221" y="1223888"/>
            <a:ext cx="5080000" cy="3391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255021F-52AA-420B-ABB6-17BB531EF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222042"/>
              </p:ext>
            </p:extLst>
          </p:nvPr>
        </p:nvGraphicFramePr>
        <p:xfrm>
          <a:off x="838200" y="1219200"/>
          <a:ext cx="10492307" cy="47798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7292">
                  <a:extLst>
                    <a:ext uri="{9D8B030D-6E8A-4147-A177-3AD203B41FA5}">
                      <a16:colId xmlns:a16="http://schemas.microsoft.com/office/drawing/2014/main" val="3100992316"/>
                    </a:ext>
                  </a:extLst>
                </a:gridCol>
                <a:gridCol w="8185015">
                  <a:extLst>
                    <a:ext uri="{9D8B030D-6E8A-4147-A177-3AD203B41FA5}">
                      <a16:colId xmlns:a16="http://schemas.microsoft.com/office/drawing/2014/main" val="2938446916"/>
                    </a:ext>
                  </a:extLst>
                </a:gridCol>
              </a:tblGrid>
              <a:tr h="161814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Reflection</a:t>
                      </a:r>
                      <a:endParaRPr lang="en-US" sz="20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28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Generates</a:t>
                      </a:r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Learning</a:t>
                      </a:r>
                      <a:endParaRPr lang="en-US" sz="2400" b="1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You will often understand things</a:t>
                      </a:r>
                      <a:r>
                        <a:rPr lang="en-US" sz="2400" baseline="0"/>
                        <a:t> in new ways when </a:t>
                      </a:r>
                      <a:br>
                        <a:rPr lang="en-US" sz="2400" baseline="0"/>
                      </a:br>
                      <a:r>
                        <a:rPr lang="en-US" sz="2400" baseline="0"/>
                        <a:t>you ask yourself key questions about your experience.</a:t>
                      </a:r>
                      <a:endParaRPr lang="en-US" sz="2400" b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591034"/>
                  </a:ext>
                </a:extLst>
              </a:tr>
              <a:tr h="176134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Reflection</a:t>
                      </a:r>
                      <a:endParaRPr lang="en-US" sz="2000" b="1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2800" b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Deepens</a:t>
                      </a:r>
                      <a:r>
                        <a:rPr lang="en-US" sz="2400" b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Learning</a:t>
                      </a:r>
                      <a:endParaRPr lang="en-US" sz="2400" b="1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Taking the time to consider your experience, and sharing those thoughts with your instructor/supervisor/peers, can help you refine and reconsider your initial assumptions.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221306"/>
                  </a:ext>
                </a:extLst>
              </a:tr>
              <a:tr h="1400395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Reflection</a:t>
                      </a:r>
                      <a:endParaRPr lang="en-US" sz="2000" b="1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2800" b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Documents</a:t>
                      </a:r>
                      <a:r>
                        <a:rPr lang="en-US" sz="2400" b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Learning</a:t>
                      </a:r>
                      <a:endParaRPr lang="en-US" sz="2000" b="1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Completing reflective exercises and assignments allows you to demonstrate and track what you have learned for both yourself and others.</a:t>
                      </a:r>
                      <a:endParaRPr lang="en-US" sz="2400">
                        <a:latin typeface="Arial"/>
                        <a:ea typeface="Arial" charset="0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571503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rbel"/>
                <a:ea typeface="Verdana"/>
                <a:cs typeface="Verdana"/>
              </a:rPr>
              <a:t>HOW WE LEARN THROUGH REFLECTION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FD83-4D29-B94D-86D7-8DAF1903E5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Ash, S. L., &amp; Clayton, P. H. (2009). Generating, Deepening, and Documenting learning: The Power of Critical Reflection in Applied Learning. Journal of Applied Learning in Higher Education, 1(1), 25-48.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0ABA01-33B2-234E-A3AA-DFD0EA274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26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2A23F-31C8-4DE8-8BF9-502BFEA75F8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ctr">
              <a:buNone/>
              <a:defRPr/>
            </a:pPr>
            <a:r>
              <a:rPr lang="en-US">
                <a:cs typeface="Arial"/>
              </a:rPr>
              <a:t>Reflection is a </a:t>
            </a:r>
            <a:r>
              <a:rPr lang="en-US" b="1">
                <a:cs typeface="Arial"/>
              </a:rPr>
              <a:t>process</a:t>
            </a:r>
            <a:r>
              <a:rPr lang="en-US">
                <a:cs typeface="Arial"/>
              </a:rPr>
              <a:t> that can take any form:</a:t>
            </a:r>
          </a:p>
          <a:p>
            <a:pPr algn="ctr">
              <a:buNone/>
              <a:defRPr/>
            </a:pPr>
            <a:endParaRPr lang="en-US">
              <a:cs typeface="Arial"/>
            </a:endParaRPr>
          </a:p>
          <a:p>
            <a:pPr>
              <a:buNone/>
              <a:defRPr/>
            </a:pPr>
            <a:endParaRPr lang="en-US" sz="2400" b="1">
              <a:cs typeface="Arial"/>
            </a:endParaRPr>
          </a:p>
          <a:p>
            <a:pPr>
              <a:buNone/>
              <a:defRPr/>
            </a:pPr>
            <a:endParaRPr lang="en-US" sz="2400">
              <a:cs typeface="Arial"/>
            </a:endParaRPr>
          </a:p>
          <a:p>
            <a:pPr>
              <a:buNone/>
              <a:defRPr/>
            </a:pPr>
            <a:endParaRPr lang="en-US" sz="2400">
              <a:cs typeface="Arial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55CC9A7-613D-234B-8541-F503D06BA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8009718"/>
              </p:ext>
            </p:extLst>
          </p:nvPr>
        </p:nvGraphicFramePr>
        <p:xfrm>
          <a:off x="838200" y="2248999"/>
          <a:ext cx="10982816" cy="519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833E8E5F-C20A-8943-B250-4CBE1B42EA87}"/>
              </a:ext>
            </a:extLst>
          </p:cNvPr>
          <p:cNvGrpSpPr/>
          <p:nvPr/>
        </p:nvGrpSpPr>
        <p:grpSpPr>
          <a:xfrm>
            <a:off x="10044648" y="1944523"/>
            <a:ext cx="1178373" cy="1178374"/>
            <a:chOff x="6966391" y="3099445"/>
            <a:chExt cx="1508637" cy="1508638"/>
          </a:xfrm>
        </p:grpSpPr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29671680-81A3-0D40-AE05-2BBAFA476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6391" y="3099445"/>
              <a:ext cx="1508637" cy="150863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id="{459F1006-80E9-474D-B24C-563961510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07379" y="3440497"/>
              <a:ext cx="1026662" cy="769531"/>
            </a:xfrm>
            <a:custGeom>
              <a:avLst/>
              <a:gdLst>
                <a:gd name="T0" fmla="*/ 169 w 485"/>
                <a:gd name="T1" fmla="*/ 91 h 364"/>
                <a:gd name="T2" fmla="*/ 169 w 485"/>
                <a:gd name="T3" fmla="*/ 81 h 364"/>
                <a:gd name="T4" fmla="*/ 177 w 485"/>
                <a:gd name="T5" fmla="*/ 74 h 364"/>
                <a:gd name="T6" fmla="*/ 123 w 485"/>
                <a:gd name="T7" fmla="*/ 279 h 364"/>
                <a:gd name="T8" fmla="*/ 49 w 485"/>
                <a:gd name="T9" fmla="*/ 232 h 364"/>
                <a:gd name="T10" fmla="*/ 0 w 485"/>
                <a:gd name="T11" fmla="*/ 359 h 364"/>
                <a:gd name="T12" fmla="*/ 190 w 485"/>
                <a:gd name="T13" fmla="*/ 359 h 364"/>
                <a:gd name="T14" fmla="*/ 95 w 485"/>
                <a:gd name="T15" fmla="*/ 181 h 364"/>
                <a:gd name="T16" fmla="*/ 58 w 485"/>
                <a:gd name="T17" fmla="*/ 232 h 364"/>
                <a:gd name="T18" fmla="*/ 56 w 485"/>
                <a:gd name="T19" fmla="*/ 320 h 364"/>
                <a:gd name="T20" fmla="*/ 114 w 485"/>
                <a:gd name="T21" fmla="*/ 286 h 364"/>
                <a:gd name="T22" fmla="*/ 180 w 485"/>
                <a:gd name="T23" fmla="*/ 355 h 364"/>
                <a:gd name="T24" fmla="*/ 246 w 485"/>
                <a:gd name="T25" fmla="*/ 109 h 364"/>
                <a:gd name="T26" fmla="*/ 262 w 485"/>
                <a:gd name="T27" fmla="*/ 92 h 364"/>
                <a:gd name="T28" fmla="*/ 262 w 485"/>
                <a:gd name="T29" fmla="*/ 102 h 364"/>
                <a:gd name="T30" fmla="*/ 316 w 485"/>
                <a:gd name="T31" fmla="*/ 109 h 364"/>
                <a:gd name="T32" fmla="*/ 299 w 485"/>
                <a:gd name="T33" fmla="*/ 126 h 364"/>
                <a:gd name="T34" fmla="*/ 292 w 485"/>
                <a:gd name="T35" fmla="*/ 109 h 364"/>
                <a:gd name="T36" fmla="*/ 299 w 485"/>
                <a:gd name="T37" fmla="*/ 117 h 364"/>
                <a:gd name="T38" fmla="*/ 327 w 485"/>
                <a:gd name="T39" fmla="*/ 215 h 364"/>
                <a:gd name="T40" fmla="*/ 378 w 485"/>
                <a:gd name="T41" fmla="*/ 108 h 364"/>
                <a:gd name="T42" fmla="*/ 203 w 485"/>
                <a:gd name="T43" fmla="*/ 0 h 364"/>
                <a:gd name="T44" fmla="*/ 154 w 485"/>
                <a:gd name="T45" fmla="*/ 183 h 364"/>
                <a:gd name="T46" fmla="*/ 208 w 485"/>
                <a:gd name="T47" fmla="*/ 143 h 364"/>
                <a:gd name="T48" fmla="*/ 321 w 485"/>
                <a:gd name="T49" fmla="*/ 216 h 364"/>
                <a:gd name="T50" fmla="*/ 226 w 485"/>
                <a:gd name="T51" fmla="*/ 130 h 364"/>
                <a:gd name="T52" fmla="*/ 199 w 485"/>
                <a:gd name="T53" fmla="*/ 137 h 364"/>
                <a:gd name="T54" fmla="*/ 180 w 485"/>
                <a:gd name="T55" fmla="*/ 134 h 364"/>
                <a:gd name="T56" fmla="*/ 131 w 485"/>
                <a:gd name="T57" fmla="*/ 71 h 364"/>
                <a:gd name="T58" fmla="*/ 275 w 485"/>
                <a:gd name="T59" fmla="*/ 49 h 364"/>
                <a:gd name="T60" fmla="*/ 314 w 485"/>
                <a:gd name="T61" fmla="*/ 169 h 364"/>
                <a:gd name="T62" fmla="*/ 296 w 485"/>
                <a:gd name="T63" fmla="*/ 173 h 364"/>
                <a:gd name="T64" fmla="*/ 418 w 485"/>
                <a:gd name="T65" fmla="*/ 279 h 364"/>
                <a:gd name="T66" fmla="*/ 343 w 485"/>
                <a:gd name="T67" fmla="*/ 232 h 364"/>
                <a:gd name="T68" fmla="*/ 295 w 485"/>
                <a:gd name="T69" fmla="*/ 359 h 364"/>
                <a:gd name="T70" fmla="*/ 485 w 485"/>
                <a:gd name="T71" fmla="*/ 359 h 364"/>
                <a:gd name="T72" fmla="*/ 390 w 485"/>
                <a:gd name="T73" fmla="*/ 181 h 364"/>
                <a:gd name="T74" fmla="*/ 353 w 485"/>
                <a:gd name="T75" fmla="*/ 232 h 364"/>
                <a:gd name="T76" fmla="*/ 350 w 485"/>
                <a:gd name="T77" fmla="*/ 320 h 364"/>
                <a:gd name="T78" fmla="*/ 409 w 485"/>
                <a:gd name="T79" fmla="*/ 286 h 364"/>
                <a:gd name="T80" fmla="*/ 475 w 485"/>
                <a:gd name="T81" fmla="*/ 355 h 364"/>
                <a:gd name="T82" fmla="*/ 189 w 485"/>
                <a:gd name="T83" fmla="*/ 74 h 364"/>
                <a:gd name="T84" fmla="*/ 206 w 485"/>
                <a:gd name="T85" fmla="*/ 57 h 364"/>
                <a:gd name="T86" fmla="*/ 206 w 485"/>
                <a:gd name="T87" fmla="*/ 66 h 364"/>
                <a:gd name="T88" fmla="*/ 260 w 485"/>
                <a:gd name="T89" fmla="*/ 74 h 364"/>
                <a:gd name="T90" fmla="*/ 243 w 485"/>
                <a:gd name="T91" fmla="*/ 91 h 364"/>
                <a:gd name="T92" fmla="*/ 236 w 485"/>
                <a:gd name="T93" fmla="*/ 74 h 364"/>
                <a:gd name="T94" fmla="*/ 243 w 485"/>
                <a:gd name="T95" fmla="*/ 81 h 364"/>
                <a:gd name="T96" fmla="*/ 336 w 485"/>
                <a:gd name="T97" fmla="*/ 92 h 364"/>
                <a:gd name="T98" fmla="*/ 336 w 485"/>
                <a:gd name="T99" fmla="*/ 102 h 364"/>
                <a:gd name="T100" fmla="*/ 329 w 485"/>
                <a:gd name="T101" fmla="*/ 10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" h="364">
                  <a:moveTo>
                    <a:pt x="169" y="57"/>
                  </a:moveTo>
                  <a:cubicBezTo>
                    <a:pt x="160" y="57"/>
                    <a:pt x="153" y="65"/>
                    <a:pt x="153" y="74"/>
                  </a:cubicBezTo>
                  <a:cubicBezTo>
                    <a:pt x="153" y="83"/>
                    <a:pt x="160" y="91"/>
                    <a:pt x="169" y="91"/>
                  </a:cubicBezTo>
                  <a:cubicBezTo>
                    <a:pt x="179" y="91"/>
                    <a:pt x="186" y="83"/>
                    <a:pt x="186" y="74"/>
                  </a:cubicBezTo>
                  <a:cubicBezTo>
                    <a:pt x="186" y="65"/>
                    <a:pt x="179" y="57"/>
                    <a:pt x="169" y="57"/>
                  </a:cubicBezTo>
                  <a:close/>
                  <a:moveTo>
                    <a:pt x="169" y="81"/>
                  </a:moveTo>
                  <a:cubicBezTo>
                    <a:pt x="165" y="81"/>
                    <a:pt x="162" y="78"/>
                    <a:pt x="162" y="74"/>
                  </a:cubicBezTo>
                  <a:cubicBezTo>
                    <a:pt x="162" y="70"/>
                    <a:pt x="165" y="66"/>
                    <a:pt x="169" y="66"/>
                  </a:cubicBezTo>
                  <a:cubicBezTo>
                    <a:pt x="173" y="66"/>
                    <a:pt x="177" y="70"/>
                    <a:pt x="177" y="74"/>
                  </a:cubicBezTo>
                  <a:cubicBezTo>
                    <a:pt x="177" y="78"/>
                    <a:pt x="173" y="81"/>
                    <a:pt x="169" y="81"/>
                  </a:cubicBezTo>
                  <a:close/>
                  <a:moveTo>
                    <a:pt x="138" y="312"/>
                  </a:moveTo>
                  <a:cubicBezTo>
                    <a:pt x="127" y="309"/>
                    <a:pt x="124" y="290"/>
                    <a:pt x="123" y="279"/>
                  </a:cubicBezTo>
                  <a:cubicBezTo>
                    <a:pt x="134" y="267"/>
                    <a:pt x="141" y="250"/>
                    <a:pt x="141" y="232"/>
                  </a:cubicBezTo>
                  <a:cubicBezTo>
                    <a:pt x="141" y="195"/>
                    <a:pt x="123" y="171"/>
                    <a:pt x="95" y="171"/>
                  </a:cubicBezTo>
                  <a:cubicBezTo>
                    <a:pt x="66" y="171"/>
                    <a:pt x="49" y="195"/>
                    <a:pt x="49" y="232"/>
                  </a:cubicBezTo>
                  <a:cubicBezTo>
                    <a:pt x="49" y="251"/>
                    <a:pt x="56" y="268"/>
                    <a:pt x="67" y="279"/>
                  </a:cubicBezTo>
                  <a:cubicBezTo>
                    <a:pt x="67" y="293"/>
                    <a:pt x="62" y="308"/>
                    <a:pt x="53" y="311"/>
                  </a:cubicBezTo>
                  <a:cubicBezTo>
                    <a:pt x="9" y="320"/>
                    <a:pt x="0" y="342"/>
                    <a:pt x="0" y="359"/>
                  </a:cubicBezTo>
                  <a:cubicBezTo>
                    <a:pt x="0" y="362"/>
                    <a:pt x="2" y="364"/>
                    <a:pt x="4" y="364"/>
                  </a:cubicBezTo>
                  <a:cubicBezTo>
                    <a:pt x="185" y="364"/>
                    <a:pt x="185" y="364"/>
                    <a:pt x="185" y="364"/>
                  </a:cubicBezTo>
                  <a:cubicBezTo>
                    <a:pt x="188" y="364"/>
                    <a:pt x="190" y="362"/>
                    <a:pt x="190" y="359"/>
                  </a:cubicBezTo>
                  <a:cubicBezTo>
                    <a:pt x="190" y="343"/>
                    <a:pt x="181" y="321"/>
                    <a:pt x="138" y="312"/>
                  </a:cubicBezTo>
                  <a:close/>
                  <a:moveTo>
                    <a:pt x="58" y="232"/>
                  </a:moveTo>
                  <a:cubicBezTo>
                    <a:pt x="58" y="185"/>
                    <a:pt x="86" y="181"/>
                    <a:pt x="95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2" y="283"/>
                    <a:pt x="95" y="283"/>
                  </a:cubicBezTo>
                  <a:cubicBezTo>
                    <a:pt x="77" y="283"/>
                    <a:pt x="58" y="261"/>
                    <a:pt x="58" y="232"/>
                  </a:cubicBezTo>
                  <a:close/>
                  <a:moveTo>
                    <a:pt x="9" y="355"/>
                  </a:moveTo>
                  <a:cubicBezTo>
                    <a:pt x="12" y="338"/>
                    <a:pt x="27" y="326"/>
                    <a:pt x="55" y="320"/>
                  </a:cubicBezTo>
                  <a:cubicBezTo>
                    <a:pt x="55" y="320"/>
                    <a:pt x="55" y="320"/>
                    <a:pt x="56" y="320"/>
                  </a:cubicBezTo>
                  <a:cubicBezTo>
                    <a:pt x="68" y="316"/>
                    <a:pt x="74" y="301"/>
                    <a:pt x="76" y="286"/>
                  </a:cubicBezTo>
                  <a:cubicBezTo>
                    <a:pt x="82" y="290"/>
                    <a:pt x="88" y="292"/>
                    <a:pt x="95" y="292"/>
                  </a:cubicBezTo>
                  <a:cubicBezTo>
                    <a:pt x="102" y="292"/>
                    <a:pt x="108" y="290"/>
                    <a:pt x="114" y="286"/>
                  </a:cubicBezTo>
                  <a:cubicBezTo>
                    <a:pt x="116" y="302"/>
                    <a:pt x="122" y="317"/>
                    <a:pt x="136" y="321"/>
                  </a:cubicBezTo>
                  <a:cubicBezTo>
                    <a:pt x="136" y="321"/>
                    <a:pt x="136" y="321"/>
                    <a:pt x="136" y="321"/>
                  </a:cubicBezTo>
                  <a:cubicBezTo>
                    <a:pt x="163" y="326"/>
                    <a:pt x="178" y="338"/>
                    <a:pt x="180" y="355"/>
                  </a:cubicBezTo>
                  <a:lnTo>
                    <a:pt x="9" y="355"/>
                  </a:lnTo>
                  <a:close/>
                  <a:moveTo>
                    <a:pt x="262" y="92"/>
                  </a:moveTo>
                  <a:cubicBezTo>
                    <a:pt x="253" y="92"/>
                    <a:pt x="246" y="100"/>
                    <a:pt x="246" y="109"/>
                  </a:cubicBezTo>
                  <a:cubicBezTo>
                    <a:pt x="246" y="118"/>
                    <a:pt x="253" y="126"/>
                    <a:pt x="262" y="126"/>
                  </a:cubicBezTo>
                  <a:cubicBezTo>
                    <a:pt x="272" y="126"/>
                    <a:pt x="279" y="118"/>
                    <a:pt x="279" y="109"/>
                  </a:cubicBezTo>
                  <a:cubicBezTo>
                    <a:pt x="279" y="100"/>
                    <a:pt x="272" y="92"/>
                    <a:pt x="262" y="92"/>
                  </a:cubicBezTo>
                  <a:close/>
                  <a:moveTo>
                    <a:pt x="262" y="117"/>
                  </a:moveTo>
                  <a:cubicBezTo>
                    <a:pt x="258" y="117"/>
                    <a:pt x="255" y="113"/>
                    <a:pt x="255" y="109"/>
                  </a:cubicBezTo>
                  <a:cubicBezTo>
                    <a:pt x="255" y="105"/>
                    <a:pt x="258" y="102"/>
                    <a:pt x="262" y="102"/>
                  </a:cubicBezTo>
                  <a:cubicBezTo>
                    <a:pt x="267" y="102"/>
                    <a:pt x="270" y="105"/>
                    <a:pt x="270" y="109"/>
                  </a:cubicBezTo>
                  <a:cubicBezTo>
                    <a:pt x="270" y="113"/>
                    <a:pt x="267" y="117"/>
                    <a:pt x="262" y="117"/>
                  </a:cubicBezTo>
                  <a:close/>
                  <a:moveTo>
                    <a:pt x="316" y="109"/>
                  </a:moveTo>
                  <a:cubicBezTo>
                    <a:pt x="316" y="100"/>
                    <a:pt x="308" y="92"/>
                    <a:pt x="299" y="92"/>
                  </a:cubicBezTo>
                  <a:cubicBezTo>
                    <a:pt x="290" y="92"/>
                    <a:pt x="282" y="100"/>
                    <a:pt x="282" y="109"/>
                  </a:cubicBezTo>
                  <a:cubicBezTo>
                    <a:pt x="282" y="118"/>
                    <a:pt x="290" y="126"/>
                    <a:pt x="299" y="126"/>
                  </a:cubicBezTo>
                  <a:cubicBezTo>
                    <a:pt x="308" y="126"/>
                    <a:pt x="316" y="118"/>
                    <a:pt x="316" y="109"/>
                  </a:cubicBezTo>
                  <a:close/>
                  <a:moveTo>
                    <a:pt x="299" y="117"/>
                  </a:moveTo>
                  <a:cubicBezTo>
                    <a:pt x="295" y="117"/>
                    <a:pt x="292" y="113"/>
                    <a:pt x="292" y="109"/>
                  </a:cubicBezTo>
                  <a:cubicBezTo>
                    <a:pt x="292" y="105"/>
                    <a:pt x="295" y="102"/>
                    <a:pt x="299" y="102"/>
                  </a:cubicBezTo>
                  <a:cubicBezTo>
                    <a:pt x="303" y="102"/>
                    <a:pt x="307" y="105"/>
                    <a:pt x="307" y="109"/>
                  </a:cubicBezTo>
                  <a:cubicBezTo>
                    <a:pt x="307" y="113"/>
                    <a:pt x="303" y="117"/>
                    <a:pt x="299" y="117"/>
                  </a:cubicBezTo>
                  <a:close/>
                  <a:moveTo>
                    <a:pt x="321" y="216"/>
                  </a:moveTo>
                  <a:cubicBezTo>
                    <a:pt x="322" y="216"/>
                    <a:pt x="323" y="216"/>
                    <a:pt x="324" y="216"/>
                  </a:cubicBezTo>
                  <a:cubicBezTo>
                    <a:pt x="325" y="216"/>
                    <a:pt x="326" y="216"/>
                    <a:pt x="327" y="215"/>
                  </a:cubicBezTo>
                  <a:cubicBezTo>
                    <a:pt x="328" y="214"/>
                    <a:pt x="329" y="212"/>
                    <a:pt x="328" y="210"/>
                  </a:cubicBezTo>
                  <a:cubicBezTo>
                    <a:pt x="328" y="210"/>
                    <a:pt x="321" y="195"/>
                    <a:pt x="320" y="177"/>
                  </a:cubicBezTo>
                  <a:cubicBezTo>
                    <a:pt x="354" y="168"/>
                    <a:pt x="378" y="140"/>
                    <a:pt x="378" y="108"/>
                  </a:cubicBezTo>
                  <a:cubicBezTo>
                    <a:pt x="378" y="69"/>
                    <a:pt x="341" y="37"/>
                    <a:pt x="296" y="37"/>
                  </a:cubicBezTo>
                  <a:cubicBezTo>
                    <a:pt x="289" y="37"/>
                    <a:pt x="283" y="37"/>
                    <a:pt x="276" y="39"/>
                  </a:cubicBezTo>
                  <a:cubicBezTo>
                    <a:pt x="262" y="15"/>
                    <a:pt x="234" y="0"/>
                    <a:pt x="203" y="0"/>
                  </a:cubicBezTo>
                  <a:cubicBezTo>
                    <a:pt x="158" y="0"/>
                    <a:pt x="122" y="32"/>
                    <a:pt x="122" y="71"/>
                  </a:cubicBezTo>
                  <a:cubicBezTo>
                    <a:pt x="122" y="100"/>
                    <a:pt x="141" y="125"/>
                    <a:pt x="171" y="137"/>
                  </a:cubicBezTo>
                  <a:cubicBezTo>
                    <a:pt x="169" y="163"/>
                    <a:pt x="154" y="183"/>
                    <a:pt x="154" y="183"/>
                  </a:cubicBezTo>
                  <a:cubicBezTo>
                    <a:pt x="152" y="185"/>
                    <a:pt x="152" y="188"/>
                    <a:pt x="154" y="189"/>
                  </a:cubicBezTo>
                  <a:cubicBezTo>
                    <a:pt x="155" y="191"/>
                    <a:pt x="157" y="191"/>
                    <a:pt x="159" y="191"/>
                  </a:cubicBezTo>
                  <a:cubicBezTo>
                    <a:pt x="184" y="179"/>
                    <a:pt x="200" y="164"/>
                    <a:pt x="208" y="143"/>
                  </a:cubicBezTo>
                  <a:cubicBezTo>
                    <a:pt x="213" y="142"/>
                    <a:pt x="218" y="142"/>
                    <a:pt x="224" y="141"/>
                  </a:cubicBezTo>
                  <a:cubicBezTo>
                    <a:pt x="236" y="163"/>
                    <a:pt x="261" y="177"/>
                    <a:pt x="289" y="179"/>
                  </a:cubicBezTo>
                  <a:cubicBezTo>
                    <a:pt x="295" y="193"/>
                    <a:pt x="306" y="205"/>
                    <a:pt x="321" y="216"/>
                  </a:cubicBezTo>
                  <a:close/>
                  <a:moveTo>
                    <a:pt x="292" y="170"/>
                  </a:moveTo>
                  <a:cubicBezTo>
                    <a:pt x="265" y="169"/>
                    <a:pt x="241" y="155"/>
                    <a:pt x="230" y="133"/>
                  </a:cubicBezTo>
                  <a:cubicBezTo>
                    <a:pt x="229" y="131"/>
                    <a:pt x="228" y="130"/>
                    <a:pt x="226" y="130"/>
                  </a:cubicBezTo>
                  <a:cubicBezTo>
                    <a:pt x="226" y="130"/>
                    <a:pt x="225" y="130"/>
                    <a:pt x="225" y="131"/>
                  </a:cubicBezTo>
                  <a:cubicBezTo>
                    <a:pt x="218" y="132"/>
                    <a:pt x="211" y="133"/>
                    <a:pt x="204" y="133"/>
                  </a:cubicBezTo>
                  <a:cubicBezTo>
                    <a:pt x="202" y="133"/>
                    <a:pt x="200" y="135"/>
                    <a:pt x="199" y="137"/>
                  </a:cubicBezTo>
                  <a:cubicBezTo>
                    <a:pt x="199" y="138"/>
                    <a:pt x="199" y="138"/>
                    <a:pt x="199" y="139"/>
                  </a:cubicBezTo>
                  <a:cubicBezTo>
                    <a:pt x="194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0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0" y="132"/>
                    <a:pt x="179" y="130"/>
                    <a:pt x="177" y="129"/>
                  </a:cubicBezTo>
                  <a:cubicBezTo>
                    <a:pt x="149" y="120"/>
                    <a:pt x="131" y="97"/>
                    <a:pt x="131" y="71"/>
                  </a:cubicBezTo>
                  <a:cubicBezTo>
                    <a:pt x="131" y="37"/>
                    <a:pt x="164" y="9"/>
                    <a:pt x="203" y="9"/>
                  </a:cubicBezTo>
                  <a:cubicBezTo>
                    <a:pt x="232" y="9"/>
                    <a:pt x="258" y="24"/>
                    <a:pt x="269" y="47"/>
                  </a:cubicBezTo>
                  <a:cubicBezTo>
                    <a:pt x="270" y="48"/>
                    <a:pt x="273" y="49"/>
                    <a:pt x="275" y="49"/>
                  </a:cubicBezTo>
                  <a:cubicBezTo>
                    <a:pt x="282" y="47"/>
                    <a:pt x="289" y="46"/>
                    <a:pt x="296" y="46"/>
                  </a:cubicBezTo>
                  <a:cubicBezTo>
                    <a:pt x="336" y="46"/>
                    <a:pt x="368" y="74"/>
                    <a:pt x="368" y="108"/>
                  </a:cubicBezTo>
                  <a:cubicBezTo>
                    <a:pt x="368" y="137"/>
                    <a:pt x="346" y="162"/>
                    <a:pt x="314" y="169"/>
                  </a:cubicBezTo>
                  <a:cubicBezTo>
                    <a:pt x="312" y="169"/>
                    <a:pt x="310" y="171"/>
                    <a:pt x="310" y="173"/>
                  </a:cubicBezTo>
                  <a:cubicBezTo>
                    <a:pt x="311" y="183"/>
                    <a:pt x="312" y="191"/>
                    <a:pt x="314" y="198"/>
                  </a:cubicBezTo>
                  <a:cubicBezTo>
                    <a:pt x="306" y="190"/>
                    <a:pt x="300" y="182"/>
                    <a:pt x="296" y="173"/>
                  </a:cubicBezTo>
                  <a:cubicBezTo>
                    <a:pt x="296" y="171"/>
                    <a:pt x="294" y="170"/>
                    <a:pt x="292" y="170"/>
                  </a:cubicBezTo>
                  <a:close/>
                  <a:moveTo>
                    <a:pt x="433" y="312"/>
                  </a:moveTo>
                  <a:cubicBezTo>
                    <a:pt x="422" y="309"/>
                    <a:pt x="418" y="290"/>
                    <a:pt x="418" y="279"/>
                  </a:cubicBezTo>
                  <a:cubicBezTo>
                    <a:pt x="429" y="267"/>
                    <a:pt x="436" y="250"/>
                    <a:pt x="436" y="232"/>
                  </a:cubicBezTo>
                  <a:cubicBezTo>
                    <a:pt x="436" y="195"/>
                    <a:pt x="418" y="171"/>
                    <a:pt x="390" y="171"/>
                  </a:cubicBezTo>
                  <a:cubicBezTo>
                    <a:pt x="361" y="171"/>
                    <a:pt x="343" y="195"/>
                    <a:pt x="343" y="232"/>
                  </a:cubicBezTo>
                  <a:cubicBezTo>
                    <a:pt x="343" y="251"/>
                    <a:pt x="351" y="268"/>
                    <a:pt x="362" y="279"/>
                  </a:cubicBezTo>
                  <a:cubicBezTo>
                    <a:pt x="362" y="293"/>
                    <a:pt x="357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299" y="364"/>
                  </a:cubicBezTo>
                  <a:cubicBezTo>
                    <a:pt x="480" y="364"/>
                    <a:pt x="480" y="364"/>
                    <a:pt x="480" y="364"/>
                  </a:cubicBezTo>
                  <a:cubicBezTo>
                    <a:pt x="483" y="364"/>
                    <a:pt x="485" y="362"/>
                    <a:pt x="485" y="359"/>
                  </a:cubicBezTo>
                  <a:cubicBezTo>
                    <a:pt x="485" y="343"/>
                    <a:pt x="476" y="321"/>
                    <a:pt x="433" y="312"/>
                  </a:cubicBezTo>
                  <a:close/>
                  <a:moveTo>
                    <a:pt x="353" y="232"/>
                  </a:moveTo>
                  <a:cubicBezTo>
                    <a:pt x="353" y="185"/>
                    <a:pt x="381" y="181"/>
                    <a:pt x="390" y="181"/>
                  </a:cubicBezTo>
                  <a:cubicBezTo>
                    <a:pt x="398" y="181"/>
                    <a:pt x="427" y="185"/>
                    <a:pt x="427" y="232"/>
                  </a:cubicBezTo>
                  <a:cubicBezTo>
                    <a:pt x="427" y="261"/>
                    <a:pt x="407" y="283"/>
                    <a:pt x="390" y="283"/>
                  </a:cubicBezTo>
                  <a:cubicBezTo>
                    <a:pt x="372" y="283"/>
                    <a:pt x="353" y="261"/>
                    <a:pt x="353" y="232"/>
                  </a:cubicBezTo>
                  <a:close/>
                  <a:moveTo>
                    <a:pt x="304" y="355"/>
                  </a:moveTo>
                  <a:cubicBezTo>
                    <a:pt x="307" y="338"/>
                    <a:pt x="322" y="326"/>
                    <a:pt x="350" y="320"/>
                  </a:cubicBezTo>
                  <a:cubicBezTo>
                    <a:pt x="350" y="320"/>
                    <a:pt x="350" y="320"/>
                    <a:pt x="350" y="320"/>
                  </a:cubicBezTo>
                  <a:cubicBezTo>
                    <a:pt x="363" y="316"/>
                    <a:pt x="369" y="301"/>
                    <a:pt x="371" y="286"/>
                  </a:cubicBezTo>
                  <a:cubicBezTo>
                    <a:pt x="377" y="290"/>
                    <a:pt x="383" y="292"/>
                    <a:pt x="390" y="292"/>
                  </a:cubicBezTo>
                  <a:cubicBezTo>
                    <a:pt x="397" y="292"/>
                    <a:pt x="403" y="290"/>
                    <a:pt x="409" y="286"/>
                  </a:cubicBezTo>
                  <a:cubicBezTo>
                    <a:pt x="411" y="302"/>
                    <a:pt x="417" y="317"/>
                    <a:pt x="431" y="321"/>
                  </a:cubicBezTo>
                  <a:cubicBezTo>
                    <a:pt x="431" y="321"/>
                    <a:pt x="431" y="321"/>
                    <a:pt x="431" y="321"/>
                  </a:cubicBezTo>
                  <a:cubicBezTo>
                    <a:pt x="458" y="326"/>
                    <a:pt x="473" y="338"/>
                    <a:pt x="475" y="355"/>
                  </a:cubicBezTo>
                  <a:lnTo>
                    <a:pt x="304" y="355"/>
                  </a:lnTo>
                  <a:close/>
                  <a:moveTo>
                    <a:pt x="206" y="57"/>
                  </a:moveTo>
                  <a:cubicBezTo>
                    <a:pt x="197" y="57"/>
                    <a:pt x="189" y="65"/>
                    <a:pt x="189" y="74"/>
                  </a:cubicBezTo>
                  <a:cubicBezTo>
                    <a:pt x="189" y="83"/>
                    <a:pt x="197" y="91"/>
                    <a:pt x="206" y="91"/>
                  </a:cubicBezTo>
                  <a:cubicBezTo>
                    <a:pt x="215" y="91"/>
                    <a:pt x="223" y="83"/>
                    <a:pt x="223" y="74"/>
                  </a:cubicBezTo>
                  <a:cubicBezTo>
                    <a:pt x="223" y="65"/>
                    <a:pt x="215" y="57"/>
                    <a:pt x="206" y="57"/>
                  </a:cubicBezTo>
                  <a:close/>
                  <a:moveTo>
                    <a:pt x="206" y="81"/>
                  </a:moveTo>
                  <a:cubicBezTo>
                    <a:pt x="202" y="81"/>
                    <a:pt x="199" y="78"/>
                    <a:pt x="199" y="74"/>
                  </a:cubicBezTo>
                  <a:cubicBezTo>
                    <a:pt x="199" y="70"/>
                    <a:pt x="202" y="66"/>
                    <a:pt x="206" y="66"/>
                  </a:cubicBezTo>
                  <a:cubicBezTo>
                    <a:pt x="210" y="66"/>
                    <a:pt x="214" y="70"/>
                    <a:pt x="214" y="74"/>
                  </a:cubicBezTo>
                  <a:cubicBezTo>
                    <a:pt x="214" y="78"/>
                    <a:pt x="210" y="81"/>
                    <a:pt x="206" y="81"/>
                  </a:cubicBezTo>
                  <a:close/>
                  <a:moveTo>
                    <a:pt x="260" y="74"/>
                  </a:moveTo>
                  <a:cubicBezTo>
                    <a:pt x="260" y="65"/>
                    <a:pt x="252" y="57"/>
                    <a:pt x="243" y="57"/>
                  </a:cubicBezTo>
                  <a:cubicBezTo>
                    <a:pt x="234" y="57"/>
                    <a:pt x="226" y="65"/>
                    <a:pt x="226" y="74"/>
                  </a:cubicBezTo>
                  <a:cubicBezTo>
                    <a:pt x="226" y="83"/>
                    <a:pt x="234" y="91"/>
                    <a:pt x="243" y="91"/>
                  </a:cubicBezTo>
                  <a:cubicBezTo>
                    <a:pt x="252" y="91"/>
                    <a:pt x="260" y="83"/>
                    <a:pt x="260" y="74"/>
                  </a:cubicBezTo>
                  <a:close/>
                  <a:moveTo>
                    <a:pt x="243" y="81"/>
                  </a:moveTo>
                  <a:cubicBezTo>
                    <a:pt x="239" y="81"/>
                    <a:pt x="236" y="78"/>
                    <a:pt x="236" y="74"/>
                  </a:cubicBezTo>
                  <a:cubicBezTo>
                    <a:pt x="236" y="70"/>
                    <a:pt x="239" y="66"/>
                    <a:pt x="243" y="66"/>
                  </a:cubicBezTo>
                  <a:cubicBezTo>
                    <a:pt x="247" y="66"/>
                    <a:pt x="250" y="70"/>
                    <a:pt x="250" y="74"/>
                  </a:cubicBezTo>
                  <a:cubicBezTo>
                    <a:pt x="250" y="78"/>
                    <a:pt x="247" y="81"/>
                    <a:pt x="243" y="81"/>
                  </a:cubicBezTo>
                  <a:close/>
                  <a:moveTo>
                    <a:pt x="336" y="126"/>
                  </a:moveTo>
                  <a:cubicBezTo>
                    <a:pt x="345" y="126"/>
                    <a:pt x="353" y="118"/>
                    <a:pt x="353" y="109"/>
                  </a:cubicBezTo>
                  <a:cubicBezTo>
                    <a:pt x="353" y="100"/>
                    <a:pt x="345" y="92"/>
                    <a:pt x="336" y="92"/>
                  </a:cubicBezTo>
                  <a:cubicBezTo>
                    <a:pt x="327" y="92"/>
                    <a:pt x="319" y="100"/>
                    <a:pt x="319" y="109"/>
                  </a:cubicBezTo>
                  <a:cubicBezTo>
                    <a:pt x="319" y="118"/>
                    <a:pt x="327" y="126"/>
                    <a:pt x="336" y="126"/>
                  </a:cubicBezTo>
                  <a:close/>
                  <a:moveTo>
                    <a:pt x="336" y="102"/>
                  </a:moveTo>
                  <a:cubicBezTo>
                    <a:pt x="340" y="102"/>
                    <a:pt x="343" y="105"/>
                    <a:pt x="343" y="109"/>
                  </a:cubicBezTo>
                  <a:cubicBezTo>
                    <a:pt x="343" y="113"/>
                    <a:pt x="340" y="117"/>
                    <a:pt x="336" y="117"/>
                  </a:cubicBezTo>
                  <a:cubicBezTo>
                    <a:pt x="332" y="117"/>
                    <a:pt x="329" y="113"/>
                    <a:pt x="329" y="109"/>
                  </a:cubicBezTo>
                  <a:cubicBezTo>
                    <a:pt x="329" y="105"/>
                    <a:pt x="332" y="102"/>
                    <a:pt x="336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AB3342-AA2C-47DA-8E8B-D4AECE06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REFLECTION IS BOTH A PROCESS AND A PRODUCT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6C4968-E024-374A-AA77-399C46EB3C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Jacoby, B. (2015) Service-learning essentials: Questions, Answers, and Lessons Learned. San Francisco: </a:t>
            </a:r>
            <a:r>
              <a:rPr lang="en-US" sz="1200" err="1">
                <a:ea typeface="Verdana"/>
                <a:cs typeface="Arial"/>
              </a:rPr>
              <a:t>JosseyBass</a:t>
            </a:r>
            <a:r>
              <a:rPr lang="en-US" sz="1200">
                <a:ea typeface="Verdana"/>
                <a:cs typeface="Arial"/>
              </a:rPr>
              <a:t>.</a:t>
            </a:r>
          </a:p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E9E03A-6239-F04C-A791-32AD7FCD32AC}"/>
              </a:ext>
            </a:extLst>
          </p:cNvPr>
          <p:cNvGrpSpPr/>
          <p:nvPr/>
        </p:nvGrpSpPr>
        <p:grpSpPr>
          <a:xfrm>
            <a:off x="7145625" y="1944523"/>
            <a:ext cx="1149778" cy="1149778"/>
            <a:chOff x="4589970" y="2135175"/>
            <a:chExt cx="1358095" cy="135809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E9CD9F-B43B-574D-A2D3-3A77AB1874FA}"/>
                </a:ext>
              </a:extLst>
            </p:cNvPr>
            <p:cNvSpPr/>
            <p:nvPr/>
          </p:nvSpPr>
          <p:spPr>
            <a:xfrm>
              <a:off x="4589970" y="2135175"/>
              <a:ext cx="1358095" cy="135809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1D2F639D-E34D-0848-81F3-808952EFA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058" y="2372089"/>
              <a:ext cx="998267" cy="825917"/>
            </a:xfrm>
            <a:custGeom>
              <a:avLst/>
              <a:gdLst>
                <a:gd name="T0" fmla="*/ 446 w 813"/>
                <a:gd name="T1" fmla="*/ 0 h 672"/>
                <a:gd name="T2" fmla="*/ 20 w 813"/>
                <a:gd name="T3" fmla="*/ 282 h 672"/>
                <a:gd name="T4" fmla="*/ 123 w 813"/>
                <a:gd name="T5" fmla="*/ 469 h 672"/>
                <a:gd name="T6" fmla="*/ 324 w 813"/>
                <a:gd name="T7" fmla="*/ 440 h 672"/>
                <a:gd name="T8" fmla="*/ 321 w 813"/>
                <a:gd name="T9" fmla="*/ 465 h 672"/>
                <a:gd name="T10" fmla="*/ 327 w 813"/>
                <a:gd name="T11" fmla="*/ 666 h 672"/>
                <a:gd name="T12" fmla="*/ 396 w 813"/>
                <a:gd name="T13" fmla="*/ 672 h 672"/>
                <a:gd name="T14" fmla="*/ 716 w 813"/>
                <a:gd name="T15" fmla="*/ 112 h 672"/>
                <a:gd name="T16" fmla="*/ 396 w 813"/>
                <a:gd name="T17" fmla="*/ 651 h 672"/>
                <a:gd name="T18" fmla="*/ 312 w 813"/>
                <a:gd name="T19" fmla="*/ 632 h 672"/>
                <a:gd name="T20" fmla="*/ 347 w 813"/>
                <a:gd name="T21" fmla="*/ 431 h 672"/>
                <a:gd name="T22" fmla="*/ 299 w 813"/>
                <a:gd name="T23" fmla="*/ 424 h 672"/>
                <a:gd name="T24" fmla="*/ 123 w 813"/>
                <a:gd name="T25" fmla="*/ 448 h 672"/>
                <a:gd name="T26" fmla="*/ 40 w 813"/>
                <a:gd name="T27" fmla="*/ 288 h 672"/>
                <a:gd name="T28" fmla="*/ 446 w 813"/>
                <a:gd name="T29" fmla="*/ 21 h 672"/>
                <a:gd name="T30" fmla="*/ 789 w 813"/>
                <a:gd name="T31" fmla="*/ 342 h 672"/>
                <a:gd name="T32" fmla="*/ 115 w 813"/>
                <a:gd name="T33" fmla="*/ 245 h 672"/>
                <a:gd name="T34" fmla="*/ 249 w 813"/>
                <a:gd name="T35" fmla="*/ 245 h 672"/>
                <a:gd name="T36" fmla="*/ 182 w 813"/>
                <a:gd name="T37" fmla="*/ 291 h 672"/>
                <a:gd name="T38" fmla="*/ 182 w 813"/>
                <a:gd name="T39" fmla="*/ 198 h 672"/>
                <a:gd name="T40" fmla="*/ 182 w 813"/>
                <a:gd name="T41" fmla="*/ 291 h 672"/>
                <a:gd name="T42" fmla="*/ 326 w 813"/>
                <a:gd name="T43" fmla="*/ 77 h 672"/>
                <a:gd name="T44" fmla="*/ 326 w 813"/>
                <a:gd name="T45" fmla="*/ 211 h 672"/>
                <a:gd name="T46" fmla="*/ 326 w 813"/>
                <a:gd name="T47" fmla="*/ 190 h 672"/>
                <a:gd name="T48" fmla="*/ 326 w 813"/>
                <a:gd name="T49" fmla="*/ 98 h 672"/>
                <a:gd name="T50" fmla="*/ 326 w 813"/>
                <a:gd name="T51" fmla="*/ 190 h 672"/>
                <a:gd name="T52" fmla="*/ 619 w 813"/>
                <a:gd name="T53" fmla="*/ 156 h 672"/>
                <a:gd name="T54" fmla="*/ 619 w 813"/>
                <a:gd name="T55" fmla="*/ 291 h 672"/>
                <a:gd name="T56" fmla="*/ 573 w 813"/>
                <a:gd name="T57" fmla="*/ 223 h 672"/>
                <a:gd name="T58" fmla="*/ 666 w 813"/>
                <a:gd name="T59" fmla="*/ 223 h 672"/>
                <a:gd name="T60" fmla="*/ 573 w 813"/>
                <a:gd name="T61" fmla="*/ 223 h 672"/>
                <a:gd name="T62" fmla="*/ 415 w 813"/>
                <a:gd name="T63" fmla="*/ 144 h 672"/>
                <a:gd name="T64" fmla="*/ 550 w 813"/>
                <a:gd name="T65" fmla="*/ 144 h 672"/>
                <a:gd name="T66" fmla="*/ 482 w 813"/>
                <a:gd name="T67" fmla="*/ 190 h 672"/>
                <a:gd name="T68" fmla="*/ 482 w 813"/>
                <a:gd name="T69" fmla="*/ 98 h 672"/>
                <a:gd name="T70" fmla="*/ 482 w 813"/>
                <a:gd name="T71" fmla="*/ 190 h 672"/>
                <a:gd name="T72" fmla="*/ 372 w 813"/>
                <a:gd name="T73" fmla="*/ 545 h 672"/>
                <a:gd name="T74" fmla="*/ 507 w 813"/>
                <a:gd name="T75" fmla="*/ 545 h 672"/>
                <a:gd name="T76" fmla="*/ 440 w 813"/>
                <a:gd name="T77" fmla="*/ 591 h 672"/>
                <a:gd name="T78" fmla="*/ 440 w 813"/>
                <a:gd name="T79" fmla="*/ 499 h 672"/>
                <a:gd name="T80" fmla="*/ 440 w 813"/>
                <a:gd name="T81" fmla="*/ 591 h 672"/>
                <a:gd name="T82" fmla="*/ 669 w 813"/>
                <a:gd name="T83" fmla="*/ 460 h 672"/>
                <a:gd name="T84" fmla="*/ 669 w 813"/>
                <a:gd name="T85" fmla="*/ 325 h 672"/>
                <a:gd name="T86" fmla="*/ 715 w 813"/>
                <a:gd name="T87" fmla="*/ 393 h 672"/>
                <a:gd name="T88" fmla="*/ 622 w 813"/>
                <a:gd name="T89" fmla="*/ 393 h 672"/>
                <a:gd name="T90" fmla="*/ 715 w 813"/>
                <a:gd name="T91" fmla="*/ 39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3" h="672">
                  <a:moveTo>
                    <a:pt x="716" y="112"/>
                  </a:moveTo>
                  <a:cubicBezTo>
                    <a:pt x="647" y="40"/>
                    <a:pt x="551" y="0"/>
                    <a:pt x="446" y="0"/>
                  </a:cubicBezTo>
                  <a:cubicBezTo>
                    <a:pt x="399" y="0"/>
                    <a:pt x="349" y="8"/>
                    <a:pt x="299" y="24"/>
                  </a:cubicBezTo>
                  <a:cubicBezTo>
                    <a:pt x="100" y="87"/>
                    <a:pt x="39" y="213"/>
                    <a:pt x="20" y="282"/>
                  </a:cubicBezTo>
                  <a:cubicBezTo>
                    <a:pt x="0" y="356"/>
                    <a:pt x="12" y="421"/>
                    <a:pt x="34" y="445"/>
                  </a:cubicBezTo>
                  <a:cubicBezTo>
                    <a:pt x="49" y="461"/>
                    <a:pt x="78" y="469"/>
                    <a:pt x="123" y="469"/>
                  </a:cubicBezTo>
                  <a:cubicBezTo>
                    <a:pt x="203" y="469"/>
                    <a:pt x="304" y="444"/>
                    <a:pt x="305" y="444"/>
                  </a:cubicBezTo>
                  <a:cubicBezTo>
                    <a:pt x="305" y="444"/>
                    <a:pt x="316" y="440"/>
                    <a:pt x="324" y="440"/>
                  </a:cubicBezTo>
                  <a:cubicBezTo>
                    <a:pt x="327" y="440"/>
                    <a:pt x="328" y="440"/>
                    <a:pt x="328" y="440"/>
                  </a:cubicBezTo>
                  <a:cubicBezTo>
                    <a:pt x="330" y="445"/>
                    <a:pt x="326" y="456"/>
                    <a:pt x="321" y="465"/>
                  </a:cubicBezTo>
                  <a:cubicBezTo>
                    <a:pt x="318" y="470"/>
                    <a:pt x="265" y="591"/>
                    <a:pt x="294" y="642"/>
                  </a:cubicBezTo>
                  <a:cubicBezTo>
                    <a:pt x="301" y="656"/>
                    <a:pt x="312" y="664"/>
                    <a:pt x="327" y="666"/>
                  </a:cubicBezTo>
                  <a:cubicBezTo>
                    <a:pt x="350" y="670"/>
                    <a:pt x="373" y="672"/>
                    <a:pt x="396" y="672"/>
                  </a:cubicBezTo>
                  <a:cubicBezTo>
                    <a:pt x="396" y="672"/>
                    <a:pt x="396" y="672"/>
                    <a:pt x="396" y="672"/>
                  </a:cubicBezTo>
                  <a:cubicBezTo>
                    <a:pt x="610" y="672"/>
                    <a:pt x="803" y="518"/>
                    <a:pt x="810" y="342"/>
                  </a:cubicBezTo>
                  <a:cubicBezTo>
                    <a:pt x="813" y="262"/>
                    <a:pt x="778" y="176"/>
                    <a:pt x="716" y="112"/>
                  </a:cubicBezTo>
                  <a:close/>
                  <a:moveTo>
                    <a:pt x="789" y="342"/>
                  </a:moveTo>
                  <a:cubicBezTo>
                    <a:pt x="782" y="503"/>
                    <a:pt x="595" y="651"/>
                    <a:pt x="396" y="651"/>
                  </a:cubicBezTo>
                  <a:cubicBezTo>
                    <a:pt x="374" y="651"/>
                    <a:pt x="352" y="649"/>
                    <a:pt x="331" y="645"/>
                  </a:cubicBezTo>
                  <a:cubicBezTo>
                    <a:pt x="322" y="644"/>
                    <a:pt x="316" y="640"/>
                    <a:pt x="312" y="632"/>
                  </a:cubicBezTo>
                  <a:cubicBezTo>
                    <a:pt x="293" y="597"/>
                    <a:pt x="325" y="506"/>
                    <a:pt x="339" y="474"/>
                  </a:cubicBezTo>
                  <a:cubicBezTo>
                    <a:pt x="341" y="472"/>
                    <a:pt x="356" y="448"/>
                    <a:pt x="347" y="431"/>
                  </a:cubicBezTo>
                  <a:cubicBezTo>
                    <a:pt x="344" y="425"/>
                    <a:pt x="338" y="419"/>
                    <a:pt x="324" y="419"/>
                  </a:cubicBezTo>
                  <a:cubicBezTo>
                    <a:pt x="320" y="419"/>
                    <a:pt x="304" y="421"/>
                    <a:pt x="299" y="424"/>
                  </a:cubicBezTo>
                  <a:cubicBezTo>
                    <a:pt x="299" y="424"/>
                    <a:pt x="299" y="424"/>
                    <a:pt x="299" y="424"/>
                  </a:cubicBezTo>
                  <a:cubicBezTo>
                    <a:pt x="295" y="425"/>
                    <a:pt x="198" y="448"/>
                    <a:pt x="123" y="448"/>
                  </a:cubicBezTo>
                  <a:cubicBezTo>
                    <a:pt x="75" y="448"/>
                    <a:pt x="57" y="439"/>
                    <a:pt x="49" y="431"/>
                  </a:cubicBezTo>
                  <a:cubicBezTo>
                    <a:pt x="34" y="414"/>
                    <a:pt x="21" y="358"/>
                    <a:pt x="40" y="288"/>
                  </a:cubicBezTo>
                  <a:cubicBezTo>
                    <a:pt x="58" y="222"/>
                    <a:pt x="116" y="104"/>
                    <a:pt x="305" y="44"/>
                  </a:cubicBezTo>
                  <a:cubicBezTo>
                    <a:pt x="353" y="29"/>
                    <a:pt x="401" y="21"/>
                    <a:pt x="446" y="21"/>
                  </a:cubicBezTo>
                  <a:cubicBezTo>
                    <a:pt x="545" y="21"/>
                    <a:pt x="636" y="58"/>
                    <a:pt x="701" y="126"/>
                  </a:cubicBezTo>
                  <a:cubicBezTo>
                    <a:pt x="759" y="187"/>
                    <a:pt x="792" y="267"/>
                    <a:pt x="789" y="342"/>
                  </a:cubicBezTo>
                  <a:close/>
                  <a:moveTo>
                    <a:pt x="182" y="177"/>
                  </a:moveTo>
                  <a:cubicBezTo>
                    <a:pt x="145" y="177"/>
                    <a:pt x="115" y="208"/>
                    <a:pt x="115" y="245"/>
                  </a:cubicBezTo>
                  <a:cubicBezTo>
                    <a:pt x="115" y="282"/>
                    <a:pt x="145" y="312"/>
                    <a:pt x="182" y="312"/>
                  </a:cubicBezTo>
                  <a:cubicBezTo>
                    <a:pt x="219" y="312"/>
                    <a:pt x="249" y="282"/>
                    <a:pt x="249" y="245"/>
                  </a:cubicBezTo>
                  <a:cubicBezTo>
                    <a:pt x="249" y="207"/>
                    <a:pt x="219" y="177"/>
                    <a:pt x="182" y="177"/>
                  </a:cubicBezTo>
                  <a:close/>
                  <a:moveTo>
                    <a:pt x="182" y="291"/>
                  </a:moveTo>
                  <a:cubicBezTo>
                    <a:pt x="156" y="291"/>
                    <a:pt x="136" y="270"/>
                    <a:pt x="136" y="245"/>
                  </a:cubicBezTo>
                  <a:cubicBezTo>
                    <a:pt x="135" y="219"/>
                    <a:pt x="156" y="198"/>
                    <a:pt x="182" y="198"/>
                  </a:cubicBezTo>
                  <a:cubicBezTo>
                    <a:pt x="208" y="198"/>
                    <a:pt x="228" y="219"/>
                    <a:pt x="228" y="245"/>
                  </a:cubicBezTo>
                  <a:cubicBezTo>
                    <a:pt x="228" y="270"/>
                    <a:pt x="208" y="291"/>
                    <a:pt x="182" y="291"/>
                  </a:cubicBezTo>
                  <a:close/>
                  <a:moveTo>
                    <a:pt x="393" y="144"/>
                  </a:moveTo>
                  <a:cubicBezTo>
                    <a:pt x="393" y="107"/>
                    <a:pt x="363" y="77"/>
                    <a:pt x="326" y="77"/>
                  </a:cubicBezTo>
                  <a:cubicBezTo>
                    <a:pt x="288" y="77"/>
                    <a:pt x="258" y="107"/>
                    <a:pt x="258" y="144"/>
                  </a:cubicBezTo>
                  <a:cubicBezTo>
                    <a:pt x="258" y="181"/>
                    <a:pt x="288" y="211"/>
                    <a:pt x="326" y="211"/>
                  </a:cubicBezTo>
                  <a:cubicBezTo>
                    <a:pt x="363" y="211"/>
                    <a:pt x="393" y="181"/>
                    <a:pt x="393" y="144"/>
                  </a:cubicBezTo>
                  <a:close/>
                  <a:moveTo>
                    <a:pt x="326" y="190"/>
                  </a:moveTo>
                  <a:cubicBezTo>
                    <a:pt x="300" y="190"/>
                    <a:pt x="279" y="170"/>
                    <a:pt x="279" y="144"/>
                  </a:cubicBezTo>
                  <a:cubicBezTo>
                    <a:pt x="279" y="118"/>
                    <a:pt x="300" y="98"/>
                    <a:pt x="326" y="98"/>
                  </a:cubicBezTo>
                  <a:cubicBezTo>
                    <a:pt x="351" y="98"/>
                    <a:pt x="372" y="118"/>
                    <a:pt x="372" y="144"/>
                  </a:cubicBezTo>
                  <a:cubicBezTo>
                    <a:pt x="372" y="170"/>
                    <a:pt x="351" y="190"/>
                    <a:pt x="326" y="190"/>
                  </a:cubicBezTo>
                  <a:close/>
                  <a:moveTo>
                    <a:pt x="687" y="223"/>
                  </a:moveTo>
                  <a:cubicBezTo>
                    <a:pt x="687" y="186"/>
                    <a:pt x="657" y="156"/>
                    <a:pt x="619" y="156"/>
                  </a:cubicBezTo>
                  <a:cubicBezTo>
                    <a:pt x="582" y="156"/>
                    <a:pt x="552" y="186"/>
                    <a:pt x="552" y="223"/>
                  </a:cubicBezTo>
                  <a:cubicBezTo>
                    <a:pt x="552" y="260"/>
                    <a:pt x="582" y="291"/>
                    <a:pt x="619" y="291"/>
                  </a:cubicBezTo>
                  <a:cubicBezTo>
                    <a:pt x="657" y="291"/>
                    <a:pt x="687" y="260"/>
                    <a:pt x="687" y="223"/>
                  </a:cubicBezTo>
                  <a:close/>
                  <a:moveTo>
                    <a:pt x="573" y="223"/>
                  </a:moveTo>
                  <a:cubicBezTo>
                    <a:pt x="573" y="198"/>
                    <a:pt x="594" y="177"/>
                    <a:pt x="619" y="177"/>
                  </a:cubicBezTo>
                  <a:cubicBezTo>
                    <a:pt x="645" y="177"/>
                    <a:pt x="666" y="198"/>
                    <a:pt x="666" y="223"/>
                  </a:cubicBezTo>
                  <a:cubicBezTo>
                    <a:pt x="666" y="249"/>
                    <a:pt x="645" y="270"/>
                    <a:pt x="619" y="270"/>
                  </a:cubicBezTo>
                  <a:cubicBezTo>
                    <a:pt x="594" y="270"/>
                    <a:pt x="573" y="249"/>
                    <a:pt x="573" y="223"/>
                  </a:cubicBezTo>
                  <a:close/>
                  <a:moveTo>
                    <a:pt x="482" y="77"/>
                  </a:moveTo>
                  <a:cubicBezTo>
                    <a:pt x="445" y="77"/>
                    <a:pt x="415" y="107"/>
                    <a:pt x="415" y="144"/>
                  </a:cubicBezTo>
                  <a:cubicBezTo>
                    <a:pt x="415" y="181"/>
                    <a:pt x="445" y="211"/>
                    <a:pt x="482" y="211"/>
                  </a:cubicBezTo>
                  <a:cubicBezTo>
                    <a:pt x="520" y="211"/>
                    <a:pt x="550" y="181"/>
                    <a:pt x="550" y="144"/>
                  </a:cubicBezTo>
                  <a:cubicBezTo>
                    <a:pt x="550" y="107"/>
                    <a:pt x="520" y="77"/>
                    <a:pt x="482" y="77"/>
                  </a:cubicBezTo>
                  <a:close/>
                  <a:moveTo>
                    <a:pt x="482" y="190"/>
                  </a:moveTo>
                  <a:cubicBezTo>
                    <a:pt x="457" y="190"/>
                    <a:pt x="436" y="170"/>
                    <a:pt x="436" y="144"/>
                  </a:cubicBezTo>
                  <a:cubicBezTo>
                    <a:pt x="436" y="118"/>
                    <a:pt x="457" y="98"/>
                    <a:pt x="482" y="98"/>
                  </a:cubicBezTo>
                  <a:cubicBezTo>
                    <a:pt x="508" y="98"/>
                    <a:pt x="529" y="118"/>
                    <a:pt x="529" y="144"/>
                  </a:cubicBezTo>
                  <a:cubicBezTo>
                    <a:pt x="529" y="170"/>
                    <a:pt x="508" y="190"/>
                    <a:pt x="482" y="190"/>
                  </a:cubicBezTo>
                  <a:close/>
                  <a:moveTo>
                    <a:pt x="440" y="478"/>
                  </a:moveTo>
                  <a:cubicBezTo>
                    <a:pt x="402" y="478"/>
                    <a:pt x="372" y="508"/>
                    <a:pt x="372" y="545"/>
                  </a:cubicBezTo>
                  <a:cubicBezTo>
                    <a:pt x="372" y="582"/>
                    <a:pt x="402" y="612"/>
                    <a:pt x="440" y="612"/>
                  </a:cubicBezTo>
                  <a:cubicBezTo>
                    <a:pt x="477" y="612"/>
                    <a:pt x="507" y="582"/>
                    <a:pt x="507" y="545"/>
                  </a:cubicBezTo>
                  <a:cubicBezTo>
                    <a:pt x="507" y="508"/>
                    <a:pt x="477" y="478"/>
                    <a:pt x="440" y="478"/>
                  </a:cubicBezTo>
                  <a:close/>
                  <a:moveTo>
                    <a:pt x="440" y="591"/>
                  </a:moveTo>
                  <a:cubicBezTo>
                    <a:pt x="414" y="591"/>
                    <a:pt x="393" y="571"/>
                    <a:pt x="393" y="545"/>
                  </a:cubicBezTo>
                  <a:cubicBezTo>
                    <a:pt x="393" y="519"/>
                    <a:pt x="414" y="499"/>
                    <a:pt x="440" y="499"/>
                  </a:cubicBezTo>
                  <a:cubicBezTo>
                    <a:pt x="465" y="499"/>
                    <a:pt x="486" y="519"/>
                    <a:pt x="486" y="545"/>
                  </a:cubicBezTo>
                  <a:cubicBezTo>
                    <a:pt x="486" y="571"/>
                    <a:pt x="465" y="591"/>
                    <a:pt x="440" y="591"/>
                  </a:cubicBezTo>
                  <a:close/>
                  <a:moveTo>
                    <a:pt x="602" y="393"/>
                  </a:moveTo>
                  <a:cubicBezTo>
                    <a:pt x="602" y="430"/>
                    <a:pt x="632" y="460"/>
                    <a:pt x="669" y="460"/>
                  </a:cubicBezTo>
                  <a:cubicBezTo>
                    <a:pt x="706" y="460"/>
                    <a:pt x="736" y="430"/>
                    <a:pt x="736" y="393"/>
                  </a:cubicBezTo>
                  <a:cubicBezTo>
                    <a:pt x="736" y="356"/>
                    <a:pt x="706" y="325"/>
                    <a:pt x="669" y="325"/>
                  </a:cubicBezTo>
                  <a:cubicBezTo>
                    <a:pt x="632" y="325"/>
                    <a:pt x="602" y="356"/>
                    <a:pt x="602" y="393"/>
                  </a:cubicBezTo>
                  <a:close/>
                  <a:moveTo>
                    <a:pt x="715" y="393"/>
                  </a:moveTo>
                  <a:cubicBezTo>
                    <a:pt x="715" y="418"/>
                    <a:pt x="695" y="439"/>
                    <a:pt x="669" y="439"/>
                  </a:cubicBezTo>
                  <a:cubicBezTo>
                    <a:pt x="643" y="439"/>
                    <a:pt x="622" y="418"/>
                    <a:pt x="622" y="393"/>
                  </a:cubicBezTo>
                  <a:cubicBezTo>
                    <a:pt x="622" y="367"/>
                    <a:pt x="643" y="346"/>
                    <a:pt x="669" y="346"/>
                  </a:cubicBezTo>
                  <a:cubicBezTo>
                    <a:pt x="695" y="346"/>
                    <a:pt x="715" y="367"/>
                    <a:pt x="715" y="3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0D068-A430-7143-AB18-A353F0E0092B}"/>
              </a:ext>
            </a:extLst>
          </p:cNvPr>
          <p:cNvGrpSpPr/>
          <p:nvPr/>
        </p:nvGrpSpPr>
        <p:grpSpPr>
          <a:xfrm>
            <a:off x="1338083" y="1944523"/>
            <a:ext cx="1095645" cy="1095645"/>
            <a:chOff x="7054434" y="1386782"/>
            <a:chExt cx="1332559" cy="133255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EEA0343-8253-1640-825E-699A080A20D1}"/>
                </a:ext>
              </a:extLst>
            </p:cNvPr>
            <p:cNvSpPr/>
            <p:nvPr/>
          </p:nvSpPr>
          <p:spPr>
            <a:xfrm>
              <a:off x="7054434" y="1386782"/>
              <a:ext cx="1332559" cy="1332559"/>
            </a:xfrm>
            <a:prstGeom prst="ellipse">
              <a:avLst/>
            </a:prstGeom>
            <a:solidFill>
              <a:srgbClr val="177C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923D2D5B-E580-8C4D-BC58-EE4F762AB0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8749" y="1662806"/>
              <a:ext cx="627441" cy="769646"/>
            </a:xfrm>
            <a:custGeom>
              <a:avLst/>
              <a:gdLst>
                <a:gd name="T0" fmla="*/ 2 w 802"/>
                <a:gd name="T1" fmla="*/ 942 h 986"/>
                <a:gd name="T2" fmla="*/ 9 w 802"/>
                <a:gd name="T3" fmla="*/ 970 h 986"/>
                <a:gd name="T4" fmla="*/ 48 w 802"/>
                <a:gd name="T5" fmla="*/ 980 h 986"/>
                <a:gd name="T6" fmla="*/ 194 w 802"/>
                <a:gd name="T7" fmla="*/ 916 h 986"/>
                <a:gd name="T8" fmla="*/ 27 w 802"/>
                <a:gd name="T9" fmla="*/ 785 h 986"/>
                <a:gd name="T10" fmla="*/ 2 w 802"/>
                <a:gd name="T11" fmla="*/ 942 h 986"/>
                <a:gd name="T12" fmla="*/ 145 w 802"/>
                <a:gd name="T13" fmla="*/ 910 h 986"/>
                <a:gd name="T14" fmla="*/ 38 w 802"/>
                <a:gd name="T15" fmla="*/ 956 h 986"/>
                <a:gd name="T16" fmla="*/ 29 w 802"/>
                <a:gd name="T17" fmla="*/ 954 h 986"/>
                <a:gd name="T18" fmla="*/ 27 w 802"/>
                <a:gd name="T19" fmla="*/ 946 h 986"/>
                <a:gd name="T20" fmla="*/ 45 w 802"/>
                <a:gd name="T21" fmla="*/ 831 h 986"/>
                <a:gd name="T22" fmla="*/ 145 w 802"/>
                <a:gd name="T23" fmla="*/ 910 h 986"/>
                <a:gd name="T24" fmla="*/ 801 w 802"/>
                <a:gd name="T25" fmla="*/ 101 h 986"/>
                <a:gd name="T26" fmla="*/ 794 w 802"/>
                <a:gd name="T27" fmla="*/ 89 h 986"/>
                <a:gd name="T28" fmla="*/ 687 w 802"/>
                <a:gd name="T29" fmla="*/ 4 h 986"/>
                <a:gd name="T30" fmla="*/ 675 w 802"/>
                <a:gd name="T31" fmla="*/ 0 h 986"/>
                <a:gd name="T32" fmla="*/ 660 w 802"/>
                <a:gd name="T33" fmla="*/ 7 h 986"/>
                <a:gd name="T34" fmla="*/ 574 w 802"/>
                <a:gd name="T35" fmla="*/ 116 h 986"/>
                <a:gd name="T36" fmla="*/ 570 w 802"/>
                <a:gd name="T37" fmla="*/ 130 h 986"/>
                <a:gd name="T38" fmla="*/ 577 w 802"/>
                <a:gd name="T39" fmla="*/ 142 h 986"/>
                <a:gd name="T40" fmla="*/ 684 w 802"/>
                <a:gd name="T41" fmla="*/ 227 h 986"/>
                <a:gd name="T42" fmla="*/ 696 w 802"/>
                <a:gd name="T43" fmla="*/ 231 h 986"/>
                <a:gd name="T44" fmla="*/ 710 w 802"/>
                <a:gd name="T45" fmla="*/ 225 h 986"/>
                <a:gd name="T46" fmla="*/ 797 w 802"/>
                <a:gd name="T47" fmla="*/ 115 h 986"/>
                <a:gd name="T48" fmla="*/ 801 w 802"/>
                <a:gd name="T49" fmla="*/ 101 h 986"/>
                <a:gd name="T50" fmla="*/ 695 w 802"/>
                <a:gd name="T51" fmla="*/ 204 h 986"/>
                <a:gd name="T52" fmla="*/ 598 w 802"/>
                <a:gd name="T53" fmla="*/ 127 h 986"/>
                <a:gd name="T54" fmla="*/ 676 w 802"/>
                <a:gd name="T55" fmla="*/ 27 h 986"/>
                <a:gd name="T56" fmla="*/ 773 w 802"/>
                <a:gd name="T57" fmla="*/ 104 h 986"/>
                <a:gd name="T58" fmla="*/ 695 w 802"/>
                <a:gd name="T59" fmla="*/ 204 h 986"/>
                <a:gd name="T60" fmla="*/ 37 w 802"/>
                <a:gd name="T61" fmla="*/ 774 h 986"/>
                <a:gd name="T62" fmla="*/ 201 w 802"/>
                <a:gd name="T63" fmla="*/ 903 h 986"/>
                <a:gd name="T64" fmla="*/ 698 w 802"/>
                <a:gd name="T65" fmla="*/ 269 h 986"/>
                <a:gd name="T66" fmla="*/ 534 w 802"/>
                <a:gd name="T67" fmla="*/ 140 h 986"/>
                <a:gd name="T68" fmla="*/ 37 w 802"/>
                <a:gd name="T69" fmla="*/ 774 h 986"/>
                <a:gd name="T70" fmla="*/ 608 w 802"/>
                <a:gd name="T71" fmla="*/ 231 h 986"/>
                <a:gd name="T72" fmla="*/ 460 w 802"/>
                <a:gd name="T73" fmla="*/ 423 h 986"/>
                <a:gd name="T74" fmla="*/ 438 w 802"/>
                <a:gd name="T75" fmla="*/ 406 h 986"/>
                <a:gd name="T76" fmla="*/ 587 w 802"/>
                <a:gd name="T77" fmla="*/ 214 h 986"/>
                <a:gd name="T78" fmla="*/ 608 w 802"/>
                <a:gd name="T79" fmla="*/ 231 h 986"/>
                <a:gd name="T80" fmla="*/ 568 w 802"/>
                <a:gd name="T81" fmla="*/ 199 h 986"/>
                <a:gd name="T82" fmla="*/ 403 w 802"/>
                <a:gd name="T83" fmla="*/ 411 h 986"/>
                <a:gd name="T84" fmla="*/ 465 w 802"/>
                <a:gd name="T85" fmla="*/ 459 h 986"/>
                <a:gd name="T86" fmla="*/ 628 w 802"/>
                <a:gd name="T87" fmla="*/ 246 h 986"/>
                <a:gd name="T88" fmla="*/ 663 w 802"/>
                <a:gd name="T89" fmla="*/ 273 h 986"/>
                <a:gd name="T90" fmla="*/ 197 w 802"/>
                <a:gd name="T91" fmla="*/ 867 h 986"/>
                <a:gd name="T92" fmla="*/ 72 w 802"/>
                <a:gd name="T93" fmla="*/ 770 h 986"/>
                <a:gd name="T94" fmla="*/ 538 w 802"/>
                <a:gd name="T95" fmla="*/ 176 h 986"/>
                <a:gd name="T96" fmla="*/ 568 w 802"/>
                <a:gd name="T97" fmla="*/ 199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2" h="986">
                  <a:moveTo>
                    <a:pt x="2" y="942"/>
                  </a:moveTo>
                  <a:cubicBezTo>
                    <a:pt x="0" y="952"/>
                    <a:pt x="3" y="962"/>
                    <a:pt x="9" y="970"/>
                  </a:cubicBezTo>
                  <a:cubicBezTo>
                    <a:pt x="21" y="986"/>
                    <a:pt x="40" y="983"/>
                    <a:pt x="48" y="980"/>
                  </a:cubicBezTo>
                  <a:cubicBezTo>
                    <a:pt x="194" y="916"/>
                    <a:pt x="194" y="916"/>
                    <a:pt x="194" y="916"/>
                  </a:cubicBezTo>
                  <a:cubicBezTo>
                    <a:pt x="27" y="785"/>
                    <a:pt x="27" y="785"/>
                    <a:pt x="27" y="785"/>
                  </a:cubicBezTo>
                  <a:lnTo>
                    <a:pt x="2" y="942"/>
                  </a:lnTo>
                  <a:close/>
                  <a:moveTo>
                    <a:pt x="145" y="910"/>
                  </a:moveTo>
                  <a:cubicBezTo>
                    <a:pt x="38" y="956"/>
                    <a:pt x="38" y="956"/>
                    <a:pt x="38" y="956"/>
                  </a:cubicBezTo>
                  <a:cubicBezTo>
                    <a:pt x="37" y="957"/>
                    <a:pt x="33" y="958"/>
                    <a:pt x="29" y="954"/>
                  </a:cubicBezTo>
                  <a:cubicBezTo>
                    <a:pt x="27" y="952"/>
                    <a:pt x="26" y="950"/>
                    <a:pt x="27" y="946"/>
                  </a:cubicBezTo>
                  <a:cubicBezTo>
                    <a:pt x="45" y="831"/>
                    <a:pt x="45" y="831"/>
                    <a:pt x="45" y="831"/>
                  </a:cubicBezTo>
                  <a:lnTo>
                    <a:pt x="145" y="910"/>
                  </a:lnTo>
                  <a:close/>
                  <a:moveTo>
                    <a:pt x="801" y="101"/>
                  </a:moveTo>
                  <a:cubicBezTo>
                    <a:pt x="801" y="96"/>
                    <a:pt x="798" y="92"/>
                    <a:pt x="794" y="89"/>
                  </a:cubicBezTo>
                  <a:cubicBezTo>
                    <a:pt x="687" y="4"/>
                    <a:pt x="687" y="4"/>
                    <a:pt x="687" y="4"/>
                  </a:cubicBezTo>
                  <a:cubicBezTo>
                    <a:pt x="684" y="1"/>
                    <a:pt x="679" y="0"/>
                    <a:pt x="675" y="0"/>
                  </a:cubicBezTo>
                  <a:cubicBezTo>
                    <a:pt x="669" y="0"/>
                    <a:pt x="664" y="2"/>
                    <a:pt x="660" y="7"/>
                  </a:cubicBezTo>
                  <a:cubicBezTo>
                    <a:pt x="574" y="116"/>
                    <a:pt x="574" y="116"/>
                    <a:pt x="574" y="116"/>
                  </a:cubicBezTo>
                  <a:cubicBezTo>
                    <a:pt x="571" y="120"/>
                    <a:pt x="569" y="125"/>
                    <a:pt x="570" y="130"/>
                  </a:cubicBezTo>
                  <a:cubicBezTo>
                    <a:pt x="570" y="135"/>
                    <a:pt x="573" y="139"/>
                    <a:pt x="577" y="142"/>
                  </a:cubicBezTo>
                  <a:cubicBezTo>
                    <a:pt x="684" y="227"/>
                    <a:pt x="684" y="227"/>
                    <a:pt x="684" y="227"/>
                  </a:cubicBezTo>
                  <a:cubicBezTo>
                    <a:pt x="687" y="230"/>
                    <a:pt x="691" y="231"/>
                    <a:pt x="696" y="231"/>
                  </a:cubicBezTo>
                  <a:cubicBezTo>
                    <a:pt x="701" y="231"/>
                    <a:pt x="707" y="229"/>
                    <a:pt x="710" y="225"/>
                  </a:cubicBezTo>
                  <a:cubicBezTo>
                    <a:pt x="797" y="115"/>
                    <a:pt x="797" y="115"/>
                    <a:pt x="797" y="115"/>
                  </a:cubicBezTo>
                  <a:cubicBezTo>
                    <a:pt x="800" y="112"/>
                    <a:pt x="802" y="107"/>
                    <a:pt x="801" y="101"/>
                  </a:cubicBezTo>
                  <a:close/>
                  <a:moveTo>
                    <a:pt x="695" y="204"/>
                  </a:moveTo>
                  <a:cubicBezTo>
                    <a:pt x="598" y="127"/>
                    <a:pt x="598" y="127"/>
                    <a:pt x="598" y="127"/>
                  </a:cubicBezTo>
                  <a:cubicBezTo>
                    <a:pt x="676" y="27"/>
                    <a:pt x="676" y="27"/>
                    <a:pt x="676" y="27"/>
                  </a:cubicBezTo>
                  <a:cubicBezTo>
                    <a:pt x="773" y="104"/>
                    <a:pt x="773" y="104"/>
                    <a:pt x="773" y="104"/>
                  </a:cubicBezTo>
                  <a:lnTo>
                    <a:pt x="695" y="204"/>
                  </a:lnTo>
                  <a:close/>
                  <a:moveTo>
                    <a:pt x="37" y="774"/>
                  </a:moveTo>
                  <a:cubicBezTo>
                    <a:pt x="201" y="903"/>
                    <a:pt x="201" y="903"/>
                    <a:pt x="201" y="903"/>
                  </a:cubicBezTo>
                  <a:cubicBezTo>
                    <a:pt x="698" y="269"/>
                    <a:pt x="698" y="269"/>
                    <a:pt x="698" y="269"/>
                  </a:cubicBezTo>
                  <a:cubicBezTo>
                    <a:pt x="534" y="140"/>
                    <a:pt x="534" y="140"/>
                    <a:pt x="534" y="140"/>
                  </a:cubicBezTo>
                  <a:lnTo>
                    <a:pt x="37" y="774"/>
                  </a:lnTo>
                  <a:close/>
                  <a:moveTo>
                    <a:pt x="608" y="231"/>
                  </a:moveTo>
                  <a:cubicBezTo>
                    <a:pt x="460" y="423"/>
                    <a:pt x="460" y="423"/>
                    <a:pt x="460" y="423"/>
                  </a:cubicBezTo>
                  <a:cubicBezTo>
                    <a:pt x="438" y="406"/>
                    <a:pt x="438" y="406"/>
                    <a:pt x="438" y="406"/>
                  </a:cubicBezTo>
                  <a:cubicBezTo>
                    <a:pt x="587" y="214"/>
                    <a:pt x="587" y="214"/>
                    <a:pt x="587" y="214"/>
                  </a:cubicBezTo>
                  <a:lnTo>
                    <a:pt x="608" y="231"/>
                  </a:lnTo>
                  <a:close/>
                  <a:moveTo>
                    <a:pt x="568" y="199"/>
                  </a:moveTo>
                  <a:cubicBezTo>
                    <a:pt x="403" y="411"/>
                    <a:pt x="403" y="411"/>
                    <a:pt x="403" y="411"/>
                  </a:cubicBezTo>
                  <a:cubicBezTo>
                    <a:pt x="465" y="459"/>
                    <a:pt x="465" y="459"/>
                    <a:pt x="465" y="459"/>
                  </a:cubicBezTo>
                  <a:cubicBezTo>
                    <a:pt x="628" y="246"/>
                    <a:pt x="628" y="246"/>
                    <a:pt x="628" y="246"/>
                  </a:cubicBezTo>
                  <a:cubicBezTo>
                    <a:pt x="663" y="273"/>
                    <a:pt x="663" y="273"/>
                    <a:pt x="663" y="273"/>
                  </a:cubicBezTo>
                  <a:cubicBezTo>
                    <a:pt x="197" y="867"/>
                    <a:pt x="197" y="867"/>
                    <a:pt x="197" y="867"/>
                  </a:cubicBezTo>
                  <a:cubicBezTo>
                    <a:pt x="72" y="770"/>
                    <a:pt x="72" y="770"/>
                    <a:pt x="72" y="770"/>
                  </a:cubicBezTo>
                  <a:cubicBezTo>
                    <a:pt x="538" y="176"/>
                    <a:pt x="538" y="176"/>
                    <a:pt x="538" y="176"/>
                  </a:cubicBezTo>
                  <a:lnTo>
                    <a:pt x="568" y="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66D780-398F-1541-985C-3ADA0D67EAEB}"/>
              </a:ext>
            </a:extLst>
          </p:cNvPr>
          <p:cNvGrpSpPr/>
          <p:nvPr/>
        </p:nvGrpSpPr>
        <p:grpSpPr>
          <a:xfrm>
            <a:off x="4034445" y="1944523"/>
            <a:ext cx="1149777" cy="1149777"/>
            <a:chOff x="8183793" y="1498714"/>
            <a:chExt cx="1097280" cy="1097280"/>
          </a:xfrm>
        </p:grpSpPr>
        <p:sp>
          <p:nvSpPr>
            <p:cNvPr id="18" name="Oval 7">
              <a:extLst>
                <a:ext uri="{FF2B5EF4-FFF2-40B4-BE49-F238E27FC236}">
                  <a16:creationId xmlns:a16="http://schemas.microsoft.com/office/drawing/2014/main" id="{2C7096AC-F69F-DA49-B601-AAF8B05A8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3793" y="1498714"/>
              <a:ext cx="1097280" cy="1097280"/>
            </a:xfrm>
            <a:prstGeom prst="ellipse">
              <a:avLst/>
            </a:prstGeom>
            <a:solidFill>
              <a:srgbClr val="007F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6">
              <a:extLst>
                <a:ext uri="{FF2B5EF4-FFF2-40B4-BE49-F238E27FC236}">
                  <a16:creationId xmlns:a16="http://schemas.microsoft.com/office/drawing/2014/main" id="{1BA92D3D-0E36-5846-B118-8BBAEBD90B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9854" y="1680004"/>
              <a:ext cx="725159" cy="733508"/>
            </a:xfrm>
            <a:custGeom>
              <a:avLst/>
              <a:gdLst>
                <a:gd name="T0" fmla="*/ 703 w 703"/>
                <a:gd name="T1" fmla="*/ 393 h 711"/>
                <a:gd name="T2" fmla="*/ 696 w 703"/>
                <a:gd name="T3" fmla="*/ 325 h 711"/>
                <a:gd name="T4" fmla="*/ 596 w 703"/>
                <a:gd name="T5" fmla="*/ 218 h 711"/>
                <a:gd name="T6" fmla="*/ 555 w 703"/>
                <a:gd name="T7" fmla="*/ 158 h 711"/>
                <a:gd name="T8" fmla="*/ 555 w 703"/>
                <a:gd name="T9" fmla="*/ 246 h 711"/>
                <a:gd name="T10" fmla="*/ 644 w 703"/>
                <a:gd name="T11" fmla="*/ 325 h 711"/>
                <a:gd name="T12" fmla="*/ 420 w 703"/>
                <a:gd name="T13" fmla="*/ 257 h 711"/>
                <a:gd name="T14" fmla="*/ 400 w 703"/>
                <a:gd name="T15" fmla="*/ 206 h 711"/>
                <a:gd name="T16" fmla="*/ 355 w 703"/>
                <a:gd name="T17" fmla="*/ 0 h 711"/>
                <a:gd name="T18" fmla="*/ 305 w 703"/>
                <a:gd name="T19" fmla="*/ 202 h 711"/>
                <a:gd name="T20" fmla="*/ 285 w 703"/>
                <a:gd name="T21" fmla="*/ 257 h 711"/>
                <a:gd name="T22" fmla="*/ 7 w 703"/>
                <a:gd name="T23" fmla="*/ 325 h 711"/>
                <a:gd name="T24" fmla="*/ 0 w 703"/>
                <a:gd name="T25" fmla="*/ 393 h 711"/>
                <a:gd name="T26" fmla="*/ 0 w 703"/>
                <a:gd name="T27" fmla="*/ 395 h 711"/>
                <a:gd name="T28" fmla="*/ 1 w 703"/>
                <a:gd name="T29" fmla="*/ 397 h 711"/>
                <a:gd name="T30" fmla="*/ 68 w 703"/>
                <a:gd name="T31" fmla="*/ 518 h 711"/>
                <a:gd name="T32" fmla="*/ 142 w 703"/>
                <a:gd name="T33" fmla="*/ 704 h 711"/>
                <a:gd name="T34" fmla="*/ 156 w 703"/>
                <a:gd name="T35" fmla="*/ 704 h 711"/>
                <a:gd name="T36" fmla="*/ 548 w 703"/>
                <a:gd name="T37" fmla="*/ 454 h 711"/>
                <a:gd name="T38" fmla="*/ 555 w 703"/>
                <a:gd name="T39" fmla="*/ 711 h 711"/>
                <a:gd name="T40" fmla="*/ 562 w 703"/>
                <a:gd name="T41" fmla="*/ 518 h 711"/>
                <a:gd name="T42" fmla="*/ 642 w 703"/>
                <a:gd name="T43" fmla="*/ 515 h 711"/>
                <a:gd name="T44" fmla="*/ 702 w 703"/>
                <a:gd name="T45" fmla="*/ 396 h 711"/>
                <a:gd name="T46" fmla="*/ 703 w 703"/>
                <a:gd name="T47" fmla="*/ 395 h 711"/>
                <a:gd name="T48" fmla="*/ 525 w 703"/>
                <a:gd name="T49" fmla="*/ 202 h 711"/>
                <a:gd name="T50" fmla="*/ 585 w 703"/>
                <a:gd name="T51" fmla="*/ 202 h 711"/>
                <a:gd name="T52" fmla="*/ 275 w 703"/>
                <a:gd name="T53" fmla="*/ 106 h 711"/>
                <a:gd name="T54" fmla="*/ 435 w 703"/>
                <a:gd name="T55" fmla="*/ 106 h 711"/>
                <a:gd name="T56" fmla="*/ 389 w 703"/>
                <a:gd name="T57" fmla="*/ 197 h 711"/>
                <a:gd name="T58" fmla="*/ 275 w 703"/>
                <a:gd name="T59" fmla="*/ 106 h 711"/>
                <a:gd name="T60" fmla="*/ 318 w 703"/>
                <a:gd name="T61" fmla="*/ 258 h 711"/>
                <a:gd name="T62" fmla="*/ 355 w 703"/>
                <a:gd name="T63" fmla="*/ 220 h 711"/>
                <a:gd name="T64" fmla="*/ 387 w 703"/>
                <a:gd name="T65" fmla="*/ 258 h 711"/>
                <a:gd name="T66" fmla="*/ 523 w 703"/>
                <a:gd name="T67" fmla="*/ 325 h 711"/>
                <a:gd name="T68" fmla="*/ 288 w 703"/>
                <a:gd name="T69" fmla="*/ 271 h 711"/>
                <a:gd name="T70" fmla="*/ 689 w 703"/>
                <a:gd name="T71" fmla="*/ 339 h 711"/>
                <a:gd name="T72" fmla="*/ 14 w 703"/>
                <a:gd name="T73" fmla="*/ 386 h 711"/>
                <a:gd name="T74" fmla="*/ 631 w 703"/>
                <a:gd name="T75" fmla="*/ 504 h 711"/>
                <a:gd name="T76" fmla="*/ 562 w 703"/>
                <a:gd name="T77" fmla="*/ 447 h 711"/>
                <a:gd name="T78" fmla="*/ 149 w 703"/>
                <a:gd name="T79" fmla="*/ 440 h 711"/>
                <a:gd name="T80" fmla="*/ 142 w 703"/>
                <a:gd name="T81" fmla="*/ 504 h 711"/>
                <a:gd name="T82" fmla="*/ 19 w 703"/>
                <a:gd name="T83" fmla="*/ 400 h 711"/>
                <a:gd name="T84" fmla="*/ 631 w 703"/>
                <a:gd name="T85" fmla="*/ 504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03" h="711">
                  <a:moveTo>
                    <a:pt x="703" y="395"/>
                  </a:moveTo>
                  <a:cubicBezTo>
                    <a:pt x="703" y="394"/>
                    <a:pt x="703" y="394"/>
                    <a:pt x="703" y="393"/>
                  </a:cubicBezTo>
                  <a:cubicBezTo>
                    <a:pt x="703" y="332"/>
                    <a:pt x="703" y="332"/>
                    <a:pt x="703" y="332"/>
                  </a:cubicBezTo>
                  <a:cubicBezTo>
                    <a:pt x="703" y="328"/>
                    <a:pt x="700" y="325"/>
                    <a:pt x="696" y="325"/>
                  </a:cubicBezTo>
                  <a:cubicBezTo>
                    <a:pt x="658" y="325"/>
                    <a:pt x="658" y="325"/>
                    <a:pt x="658" y="325"/>
                  </a:cubicBezTo>
                  <a:cubicBezTo>
                    <a:pt x="656" y="274"/>
                    <a:pt x="626" y="232"/>
                    <a:pt x="596" y="218"/>
                  </a:cubicBezTo>
                  <a:cubicBezTo>
                    <a:pt x="598" y="213"/>
                    <a:pt x="599" y="208"/>
                    <a:pt x="599" y="202"/>
                  </a:cubicBezTo>
                  <a:cubicBezTo>
                    <a:pt x="599" y="178"/>
                    <a:pt x="579" y="158"/>
                    <a:pt x="555" y="158"/>
                  </a:cubicBezTo>
                  <a:cubicBezTo>
                    <a:pt x="530" y="158"/>
                    <a:pt x="511" y="178"/>
                    <a:pt x="511" y="202"/>
                  </a:cubicBezTo>
                  <a:cubicBezTo>
                    <a:pt x="511" y="226"/>
                    <a:pt x="530" y="246"/>
                    <a:pt x="555" y="246"/>
                  </a:cubicBezTo>
                  <a:cubicBezTo>
                    <a:pt x="568" y="246"/>
                    <a:pt x="580" y="240"/>
                    <a:pt x="589" y="230"/>
                  </a:cubicBezTo>
                  <a:cubicBezTo>
                    <a:pt x="616" y="242"/>
                    <a:pt x="642" y="278"/>
                    <a:pt x="644" y="325"/>
                  </a:cubicBezTo>
                  <a:cubicBezTo>
                    <a:pt x="537" y="325"/>
                    <a:pt x="537" y="325"/>
                    <a:pt x="537" y="325"/>
                  </a:cubicBezTo>
                  <a:cubicBezTo>
                    <a:pt x="524" y="276"/>
                    <a:pt x="457" y="264"/>
                    <a:pt x="420" y="257"/>
                  </a:cubicBezTo>
                  <a:cubicBezTo>
                    <a:pt x="413" y="256"/>
                    <a:pt x="404" y="254"/>
                    <a:pt x="400" y="253"/>
                  </a:cubicBezTo>
                  <a:cubicBezTo>
                    <a:pt x="399" y="244"/>
                    <a:pt x="400" y="222"/>
                    <a:pt x="400" y="206"/>
                  </a:cubicBezTo>
                  <a:cubicBezTo>
                    <a:pt x="430" y="187"/>
                    <a:pt x="449" y="149"/>
                    <a:pt x="449" y="106"/>
                  </a:cubicBezTo>
                  <a:cubicBezTo>
                    <a:pt x="449" y="45"/>
                    <a:pt x="409" y="0"/>
                    <a:pt x="355" y="0"/>
                  </a:cubicBezTo>
                  <a:cubicBezTo>
                    <a:pt x="302" y="0"/>
                    <a:pt x="261" y="45"/>
                    <a:pt x="261" y="106"/>
                  </a:cubicBezTo>
                  <a:cubicBezTo>
                    <a:pt x="261" y="147"/>
                    <a:pt x="279" y="182"/>
                    <a:pt x="305" y="202"/>
                  </a:cubicBezTo>
                  <a:cubicBezTo>
                    <a:pt x="306" y="218"/>
                    <a:pt x="306" y="243"/>
                    <a:pt x="305" y="253"/>
                  </a:cubicBezTo>
                  <a:cubicBezTo>
                    <a:pt x="301" y="254"/>
                    <a:pt x="293" y="256"/>
                    <a:pt x="285" y="257"/>
                  </a:cubicBezTo>
                  <a:cubicBezTo>
                    <a:pt x="248" y="264"/>
                    <a:pt x="182" y="276"/>
                    <a:pt x="168" y="325"/>
                  </a:cubicBezTo>
                  <a:cubicBezTo>
                    <a:pt x="7" y="325"/>
                    <a:pt x="7" y="325"/>
                    <a:pt x="7" y="325"/>
                  </a:cubicBezTo>
                  <a:cubicBezTo>
                    <a:pt x="3" y="325"/>
                    <a:pt x="0" y="328"/>
                    <a:pt x="0" y="332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0" y="394"/>
                    <a:pt x="0" y="394"/>
                    <a:pt x="0" y="395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1" y="396"/>
                    <a:pt x="1" y="396"/>
                    <a:pt x="1" y="396"/>
                  </a:cubicBezTo>
                  <a:cubicBezTo>
                    <a:pt x="1" y="397"/>
                    <a:pt x="1" y="397"/>
                    <a:pt x="1" y="397"/>
                  </a:cubicBezTo>
                  <a:cubicBezTo>
                    <a:pt x="62" y="515"/>
                    <a:pt x="62" y="515"/>
                    <a:pt x="62" y="515"/>
                  </a:cubicBezTo>
                  <a:cubicBezTo>
                    <a:pt x="63" y="517"/>
                    <a:pt x="65" y="518"/>
                    <a:pt x="68" y="518"/>
                  </a:cubicBezTo>
                  <a:cubicBezTo>
                    <a:pt x="142" y="518"/>
                    <a:pt x="142" y="518"/>
                    <a:pt x="142" y="518"/>
                  </a:cubicBezTo>
                  <a:cubicBezTo>
                    <a:pt x="142" y="704"/>
                    <a:pt x="142" y="704"/>
                    <a:pt x="142" y="704"/>
                  </a:cubicBezTo>
                  <a:cubicBezTo>
                    <a:pt x="142" y="708"/>
                    <a:pt x="145" y="711"/>
                    <a:pt x="149" y="711"/>
                  </a:cubicBezTo>
                  <a:cubicBezTo>
                    <a:pt x="153" y="711"/>
                    <a:pt x="156" y="708"/>
                    <a:pt x="156" y="704"/>
                  </a:cubicBezTo>
                  <a:cubicBezTo>
                    <a:pt x="156" y="454"/>
                    <a:pt x="156" y="454"/>
                    <a:pt x="156" y="454"/>
                  </a:cubicBezTo>
                  <a:cubicBezTo>
                    <a:pt x="548" y="454"/>
                    <a:pt x="548" y="454"/>
                    <a:pt x="548" y="454"/>
                  </a:cubicBezTo>
                  <a:cubicBezTo>
                    <a:pt x="548" y="704"/>
                    <a:pt x="548" y="704"/>
                    <a:pt x="548" y="704"/>
                  </a:cubicBezTo>
                  <a:cubicBezTo>
                    <a:pt x="548" y="708"/>
                    <a:pt x="551" y="711"/>
                    <a:pt x="555" y="711"/>
                  </a:cubicBezTo>
                  <a:cubicBezTo>
                    <a:pt x="559" y="711"/>
                    <a:pt x="562" y="708"/>
                    <a:pt x="562" y="704"/>
                  </a:cubicBezTo>
                  <a:cubicBezTo>
                    <a:pt x="562" y="518"/>
                    <a:pt x="562" y="518"/>
                    <a:pt x="562" y="518"/>
                  </a:cubicBezTo>
                  <a:cubicBezTo>
                    <a:pt x="635" y="518"/>
                    <a:pt x="635" y="518"/>
                    <a:pt x="635" y="518"/>
                  </a:cubicBezTo>
                  <a:cubicBezTo>
                    <a:pt x="638" y="518"/>
                    <a:pt x="640" y="517"/>
                    <a:pt x="642" y="515"/>
                  </a:cubicBezTo>
                  <a:cubicBezTo>
                    <a:pt x="702" y="397"/>
                    <a:pt x="702" y="397"/>
                    <a:pt x="702" y="397"/>
                  </a:cubicBezTo>
                  <a:cubicBezTo>
                    <a:pt x="702" y="397"/>
                    <a:pt x="702" y="397"/>
                    <a:pt x="702" y="396"/>
                  </a:cubicBezTo>
                  <a:cubicBezTo>
                    <a:pt x="703" y="396"/>
                    <a:pt x="703" y="396"/>
                    <a:pt x="703" y="395"/>
                  </a:cubicBezTo>
                  <a:cubicBezTo>
                    <a:pt x="703" y="395"/>
                    <a:pt x="703" y="395"/>
                    <a:pt x="703" y="395"/>
                  </a:cubicBezTo>
                  <a:close/>
                  <a:moveTo>
                    <a:pt x="555" y="232"/>
                  </a:moveTo>
                  <a:cubicBezTo>
                    <a:pt x="538" y="232"/>
                    <a:pt x="525" y="218"/>
                    <a:pt x="525" y="202"/>
                  </a:cubicBezTo>
                  <a:cubicBezTo>
                    <a:pt x="525" y="185"/>
                    <a:pt x="538" y="172"/>
                    <a:pt x="555" y="172"/>
                  </a:cubicBezTo>
                  <a:cubicBezTo>
                    <a:pt x="571" y="172"/>
                    <a:pt x="585" y="185"/>
                    <a:pt x="585" y="202"/>
                  </a:cubicBezTo>
                  <a:cubicBezTo>
                    <a:pt x="585" y="218"/>
                    <a:pt x="571" y="232"/>
                    <a:pt x="555" y="232"/>
                  </a:cubicBezTo>
                  <a:close/>
                  <a:moveTo>
                    <a:pt x="275" y="106"/>
                  </a:moveTo>
                  <a:cubicBezTo>
                    <a:pt x="275" y="53"/>
                    <a:pt x="310" y="14"/>
                    <a:pt x="355" y="14"/>
                  </a:cubicBezTo>
                  <a:cubicBezTo>
                    <a:pt x="401" y="14"/>
                    <a:pt x="435" y="53"/>
                    <a:pt x="435" y="106"/>
                  </a:cubicBezTo>
                  <a:cubicBezTo>
                    <a:pt x="435" y="145"/>
                    <a:pt x="418" y="179"/>
                    <a:pt x="392" y="195"/>
                  </a:cubicBezTo>
                  <a:cubicBezTo>
                    <a:pt x="390" y="195"/>
                    <a:pt x="389" y="196"/>
                    <a:pt x="389" y="197"/>
                  </a:cubicBezTo>
                  <a:cubicBezTo>
                    <a:pt x="378" y="203"/>
                    <a:pt x="367" y="206"/>
                    <a:pt x="355" y="206"/>
                  </a:cubicBezTo>
                  <a:cubicBezTo>
                    <a:pt x="311" y="206"/>
                    <a:pt x="275" y="161"/>
                    <a:pt x="275" y="106"/>
                  </a:cubicBezTo>
                  <a:close/>
                  <a:moveTo>
                    <a:pt x="288" y="271"/>
                  </a:moveTo>
                  <a:cubicBezTo>
                    <a:pt x="308" y="267"/>
                    <a:pt x="317" y="266"/>
                    <a:pt x="318" y="258"/>
                  </a:cubicBezTo>
                  <a:cubicBezTo>
                    <a:pt x="320" y="250"/>
                    <a:pt x="320" y="226"/>
                    <a:pt x="319" y="211"/>
                  </a:cubicBezTo>
                  <a:cubicBezTo>
                    <a:pt x="330" y="217"/>
                    <a:pt x="342" y="220"/>
                    <a:pt x="355" y="220"/>
                  </a:cubicBezTo>
                  <a:cubicBezTo>
                    <a:pt x="366" y="220"/>
                    <a:pt x="376" y="218"/>
                    <a:pt x="386" y="214"/>
                  </a:cubicBezTo>
                  <a:cubicBezTo>
                    <a:pt x="386" y="228"/>
                    <a:pt x="385" y="251"/>
                    <a:pt x="387" y="258"/>
                  </a:cubicBezTo>
                  <a:cubicBezTo>
                    <a:pt x="389" y="266"/>
                    <a:pt x="397" y="267"/>
                    <a:pt x="418" y="271"/>
                  </a:cubicBezTo>
                  <a:cubicBezTo>
                    <a:pt x="452" y="277"/>
                    <a:pt x="509" y="288"/>
                    <a:pt x="523" y="325"/>
                  </a:cubicBezTo>
                  <a:cubicBezTo>
                    <a:pt x="183" y="325"/>
                    <a:pt x="183" y="325"/>
                    <a:pt x="183" y="325"/>
                  </a:cubicBezTo>
                  <a:cubicBezTo>
                    <a:pt x="197" y="288"/>
                    <a:pt x="253" y="277"/>
                    <a:pt x="288" y="271"/>
                  </a:cubicBezTo>
                  <a:close/>
                  <a:moveTo>
                    <a:pt x="14" y="339"/>
                  </a:moveTo>
                  <a:cubicBezTo>
                    <a:pt x="689" y="339"/>
                    <a:pt x="689" y="339"/>
                    <a:pt x="689" y="339"/>
                  </a:cubicBezTo>
                  <a:cubicBezTo>
                    <a:pt x="689" y="386"/>
                    <a:pt x="689" y="386"/>
                    <a:pt x="689" y="386"/>
                  </a:cubicBezTo>
                  <a:cubicBezTo>
                    <a:pt x="14" y="386"/>
                    <a:pt x="14" y="386"/>
                    <a:pt x="14" y="386"/>
                  </a:cubicBezTo>
                  <a:lnTo>
                    <a:pt x="14" y="339"/>
                  </a:lnTo>
                  <a:close/>
                  <a:moveTo>
                    <a:pt x="631" y="504"/>
                  </a:moveTo>
                  <a:cubicBezTo>
                    <a:pt x="562" y="504"/>
                    <a:pt x="562" y="504"/>
                    <a:pt x="562" y="504"/>
                  </a:cubicBezTo>
                  <a:cubicBezTo>
                    <a:pt x="562" y="447"/>
                    <a:pt x="562" y="447"/>
                    <a:pt x="562" y="447"/>
                  </a:cubicBezTo>
                  <a:cubicBezTo>
                    <a:pt x="562" y="443"/>
                    <a:pt x="559" y="440"/>
                    <a:pt x="555" y="440"/>
                  </a:cubicBezTo>
                  <a:cubicBezTo>
                    <a:pt x="149" y="440"/>
                    <a:pt x="149" y="440"/>
                    <a:pt x="149" y="440"/>
                  </a:cubicBezTo>
                  <a:cubicBezTo>
                    <a:pt x="145" y="440"/>
                    <a:pt x="142" y="443"/>
                    <a:pt x="142" y="447"/>
                  </a:cubicBezTo>
                  <a:cubicBezTo>
                    <a:pt x="142" y="504"/>
                    <a:pt x="142" y="504"/>
                    <a:pt x="142" y="504"/>
                  </a:cubicBezTo>
                  <a:cubicBezTo>
                    <a:pt x="72" y="504"/>
                    <a:pt x="72" y="504"/>
                    <a:pt x="72" y="504"/>
                  </a:cubicBezTo>
                  <a:cubicBezTo>
                    <a:pt x="19" y="400"/>
                    <a:pt x="19" y="400"/>
                    <a:pt x="19" y="400"/>
                  </a:cubicBezTo>
                  <a:cubicBezTo>
                    <a:pt x="685" y="400"/>
                    <a:pt x="685" y="400"/>
                    <a:pt x="685" y="400"/>
                  </a:cubicBezTo>
                  <a:lnTo>
                    <a:pt x="631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DD39D58-0E69-CE42-9BDD-4D5DC1BF04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7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45800" y="4781833"/>
            <a:ext cx="13462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VALUE OF REFLECTION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27" y="59173"/>
            <a:ext cx="787584" cy="780223"/>
          </a:xfrm>
          <a:prstGeom prst="rect">
            <a:avLst/>
          </a:prstGeom>
        </p:spPr>
      </p:pic>
      <p:pic>
        <p:nvPicPr>
          <p:cNvPr id="3" name="Picture 4">
            <a:hlinkClick r:id="" action="ppaction://media"/>
            <a:extLst>
              <a:ext uri="{FF2B5EF4-FFF2-40B4-BE49-F238E27FC236}">
                <a16:creationId xmlns:a16="http://schemas.microsoft.com/office/drawing/2014/main" id="{E55B0393-87B4-41A1-86A8-70DC8F8714C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257245" y="1409881"/>
            <a:ext cx="7634376" cy="4426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18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FEATURES OF CEL: TIED TO 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627" y="1231822"/>
            <a:ext cx="5090438" cy="37489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000" b="1">
                <a:ea typeface="Verdana"/>
                <a:cs typeface="Arial"/>
              </a:rPr>
              <a:t>Community-engaged learning experiences </a:t>
            </a:r>
            <a:r>
              <a:rPr lang="en-CA" sz="2000">
                <a:ea typeface="Verdana"/>
                <a:cs typeface="Arial"/>
              </a:rPr>
              <a:t>should have structured learning outcomes. </a:t>
            </a:r>
          </a:p>
          <a:p>
            <a:r>
              <a:rPr lang="en-CA" sz="2000">
                <a:ea typeface="Verdana"/>
                <a:cs typeface="Arial"/>
              </a:rPr>
              <a:t>These outcomes may be determined by the course instructor or program coordinator as well as by individual students. </a:t>
            </a:r>
            <a:endParaRPr lang="en-CA" sz="2000"/>
          </a:p>
          <a:p>
            <a:r>
              <a:rPr lang="en-CA" sz="2000">
                <a:ea typeface="Verdana"/>
                <a:cs typeface="Arial"/>
              </a:rPr>
              <a:t>These outcomes may be related to various domains including:</a:t>
            </a:r>
            <a:endParaRPr lang="en-US" sz="20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F831E-6339-7A46-9C18-486FDA984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C5D411F-6434-487B-BF07-25BDCF6A5E04}"/>
              </a:ext>
            </a:extLst>
          </p:cNvPr>
          <p:cNvGrpSpPr/>
          <p:nvPr/>
        </p:nvGrpSpPr>
        <p:grpSpPr>
          <a:xfrm>
            <a:off x="6429375" y="1221191"/>
            <a:ext cx="4586288" cy="4408083"/>
            <a:chOff x="6863641" y="1031979"/>
            <a:chExt cx="3999787" cy="3995528"/>
          </a:xfrm>
        </p:grpSpPr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9732E800-A433-455F-8DA1-5EA39266CFD3}"/>
                </a:ext>
              </a:extLst>
            </p:cNvPr>
            <p:cNvSpPr/>
            <p:nvPr/>
          </p:nvSpPr>
          <p:spPr>
            <a:xfrm>
              <a:off x="6872410" y="1031979"/>
              <a:ext cx="1898922" cy="189892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Disciplinary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Knowledge</a:t>
              </a: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9D80B3AA-A23C-41F1-8053-BA6467F0106C}"/>
                </a:ext>
              </a:extLst>
            </p:cNvPr>
            <p:cNvSpPr/>
            <p:nvPr/>
          </p:nvSpPr>
          <p:spPr>
            <a:xfrm>
              <a:off x="8964522" y="1041615"/>
              <a:ext cx="1881354" cy="1881354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Skill and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Competency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3ADAF06-8C78-4DA2-97E5-782BCFC12DFF}"/>
                </a:ext>
              </a:extLst>
            </p:cNvPr>
            <p:cNvSpPr/>
            <p:nvPr/>
          </p:nvSpPr>
          <p:spPr>
            <a:xfrm>
              <a:off x="6863641" y="3103699"/>
              <a:ext cx="1916461" cy="1916461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Personal and civic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2EAD8C8A-318D-4FFA-B112-C60B9A6BC05E}"/>
                </a:ext>
              </a:extLst>
            </p:cNvPr>
            <p:cNvSpPr/>
            <p:nvPr/>
          </p:nvSpPr>
          <p:spPr>
            <a:xfrm>
              <a:off x="8946970" y="3103699"/>
              <a:ext cx="1916458" cy="191645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6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Career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930BBA-565E-4908-89D1-BFBC21A8C1A8}"/>
                </a:ext>
              </a:extLst>
            </p:cNvPr>
            <p:cNvCxnSpPr>
              <a:cxnSpLocks/>
            </p:cNvCxnSpPr>
            <p:nvPr/>
          </p:nvCxnSpPr>
          <p:spPr>
            <a:xfrm>
              <a:off x="8854758" y="1041615"/>
              <a:ext cx="21446" cy="3985892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8E7D93-0146-4C7D-AEF8-F35F227BD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3641" y="3021286"/>
              <a:ext cx="3982235" cy="0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018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young girl standing next to a child&#10;&#10;Description generated with high confidence">
            <a:extLst>
              <a:ext uri="{FF2B5EF4-FFF2-40B4-BE49-F238E27FC236}">
                <a16:creationId xmlns:a16="http://schemas.microsoft.com/office/drawing/2014/main" id="{F05E8126-A4CA-438C-B4B2-B672278B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5" t="8956" r="9116" b="6234"/>
          <a:stretch/>
        </p:blipFill>
        <p:spPr>
          <a:xfrm>
            <a:off x="17616" y="0"/>
            <a:ext cx="1218216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861078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Reflecting on </a:t>
            </a:r>
            <a:br>
              <a:rPr lang="en-US"/>
            </a:br>
            <a:r>
              <a:rPr lang="en-US"/>
              <a:t>Your Learning Goals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95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97C3-0E14-8E41-BC3E-54F9E4DB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This module will introduce </a:t>
            </a:r>
            <a:br>
              <a:rPr lang="en-US"/>
            </a:br>
            <a:r>
              <a:rPr lang="en-US"/>
              <a:t>ideas, theories and activities </a:t>
            </a:r>
            <a:br>
              <a:rPr lang="en-US"/>
            </a:br>
            <a:r>
              <a:rPr lang="en-US"/>
              <a:t>related to </a:t>
            </a:r>
            <a:r>
              <a:rPr lang="en-US" b="1"/>
              <a:t>community-engaged learning</a:t>
            </a:r>
            <a:r>
              <a:rPr lang="en-US"/>
              <a:t> (CEL).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6092EA-564F-0E4D-BCF0-F7B5B198EBCC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/>
              <a:t>By the end of this module you </a:t>
            </a:r>
            <a:br>
              <a:rPr lang="en-US"/>
            </a:br>
            <a:r>
              <a:rPr lang="en-US"/>
              <a:t>will be able to: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CA"/>
              <a:t>Describe the key features of CEL</a:t>
            </a:r>
            <a:endParaRPr lang="en-US"/>
          </a:p>
          <a:p>
            <a:pPr marL="342900" indent="-342900">
              <a:buFont typeface="Wingdings" pitchFamily="2" charset="2"/>
              <a:buChar char="ü"/>
            </a:pPr>
            <a:r>
              <a:rPr lang="en"/>
              <a:t>Reflect on your goals for your CEL experience </a:t>
            </a:r>
            <a:endParaRPr lang="en-US"/>
          </a:p>
          <a:p>
            <a:pPr marL="342900" indent="-342900">
              <a:buFont typeface="Wingdings" pitchFamily="2" charset="2"/>
              <a:buChar char="ü"/>
            </a:pPr>
            <a:r>
              <a:rPr lang="en-CA"/>
              <a:t>Consider how to align your goals with your community partner’s priorities</a:t>
            </a:r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77" y="18689"/>
            <a:ext cx="861192" cy="86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089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GOALS FOR YOUR CEL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627" y="1221191"/>
            <a:ext cx="5090438" cy="39794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200">
                <a:ea typeface="Verdana"/>
                <a:cs typeface="Arial"/>
              </a:rPr>
              <a:t>Your course instructor or program coordinator will establish general  learning outcomes for your CEL experience. However, taking the time to </a:t>
            </a:r>
            <a:r>
              <a:rPr lang="en-CA" sz="2200" b="1">
                <a:ea typeface="Verdana"/>
                <a:cs typeface="Arial"/>
              </a:rPr>
              <a:t>intentionally consider what your personal goals are </a:t>
            </a:r>
            <a:r>
              <a:rPr lang="en-CA" sz="2200">
                <a:ea typeface="Verdana"/>
                <a:cs typeface="Arial"/>
              </a:rPr>
              <a:t>for this experience can contribute to your success.</a:t>
            </a:r>
          </a:p>
          <a:p>
            <a:r>
              <a:rPr lang="en-CA" sz="2200">
                <a:ea typeface="Verdana"/>
                <a:cs typeface="Arial"/>
              </a:rPr>
              <a:t>In this section of the module you will be asked to consider what you hope to learn and achieve in a variety of areas.</a:t>
            </a:r>
          </a:p>
          <a:p>
            <a:pPr lvl="0"/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F831E-6339-7A46-9C18-486FDA984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C5D411F-6434-487B-BF07-25BDCF6A5E04}"/>
              </a:ext>
            </a:extLst>
          </p:cNvPr>
          <p:cNvGrpSpPr/>
          <p:nvPr/>
        </p:nvGrpSpPr>
        <p:grpSpPr>
          <a:xfrm>
            <a:off x="6429375" y="1221191"/>
            <a:ext cx="4586288" cy="4408083"/>
            <a:chOff x="6863641" y="1031979"/>
            <a:chExt cx="3999787" cy="3995528"/>
          </a:xfrm>
        </p:grpSpPr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9732E800-A433-455F-8DA1-5EA39266CFD3}"/>
                </a:ext>
              </a:extLst>
            </p:cNvPr>
            <p:cNvSpPr/>
            <p:nvPr/>
          </p:nvSpPr>
          <p:spPr>
            <a:xfrm>
              <a:off x="6872410" y="1031979"/>
              <a:ext cx="1898922" cy="189892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Disciplinary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Knowledge</a:t>
              </a: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9D80B3AA-A23C-41F1-8053-BA6467F0106C}"/>
                </a:ext>
              </a:extLst>
            </p:cNvPr>
            <p:cNvSpPr/>
            <p:nvPr/>
          </p:nvSpPr>
          <p:spPr>
            <a:xfrm>
              <a:off x="8964522" y="1041615"/>
              <a:ext cx="1881354" cy="1881354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Skill and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Competency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3ADAF06-8C78-4DA2-97E5-782BCFC12DFF}"/>
                </a:ext>
              </a:extLst>
            </p:cNvPr>
            <p:cNvSpPr/>
            <p:nvPr/>
          </p:nvSpPr>
          <p:spPr>
            <a:xfrm>
              <a:off x="6863641" y="3103699"/>
              <a:ext cx="1916461" cy="1916461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Personal and civic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2EAD8C8A-318D-4FFA-B112-C60B9A6BC05E}"/>
                </a:ext>
              </a:extLst>
            </p:cNvPr>
            <p:cNvSpPr/>
            <p:nvPr/>
          </p:nvSpPr>
          <p:spPr>
            <a:xfrm>
              <a:off x="8946970" y="3103699"/>
              <a:ext cx="1916458" cy="191645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6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Career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930BBA-565E-4908-89D1-BFBC21A8C1A8}"/>
                </a:ext>
              </a:extLst>
            </p:cNvPr>
            <p:cNvCxnSpPr>
              <a:cxnSpLocks/>
            </p:cNvCxnSpPr>
            <p:nvPr/>
          </p:nvCxnSpPr>
          <p:spPr>
            <a:xfrm>
              <a:off x="8854758" y="1041615"/>
              <a:ext cx="21446" cy="3985892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8E7D93-0146-4C7D-AEF8-F35F227BD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3641" y="3021286"/>
              <a:ext cx="3982235" cy="0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7946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ESTABLISHING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7" y="1219199"/>
            <a:ext cx="5283201" cy="53755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Arial"/>
              </a:rPr>
              <a:t>In the community-engaged learning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course </a:t>
            </a:r>
            <a:r>
              <a:rPr lang="en-US" sz="2000" b="1">
                <a:cs typeface="Arial"/>
              </a:rPr>
              <a:t>Valeria</a:t>
            </a:r>
            <a:r>
              <a:rPr lang="en-US" sz="2000">
                <a:cs typeface="Arial"/>
              </a:rPr>
              <a:t> is taking in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Human Biology she will be: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Placed with a community organization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Working with that organization for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20 hours over the course of the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Supporting staff to develop an exercise program for a depression support group</a:t>
            </a:r>
          </a:p>
          <a:p>
            <a:r>
              <a:rPr lang="en-US" sz="2000">
                <a:cs typeface="Arial"/>
              </a:rPr>
              <a:t>While her instructor has outlined course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goals for all students, Valeria is expected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to determine her individual goals for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the experiential learning component </a:t>
            </a:r>
            <a:br>
              <a:rPr lang="en-US" sz="2000">
                <a:cs typeface="Arial"/>
              </a:rPr>
            </a:br>
            <a:r>
              <a:rPr lang="en-US" sz="2000">
                <a:cs typeface="Arial"/>
              </a:rPr>
              <a:t>of the course.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0497-D8B0-B942-B18E-8828B3411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pic>
        <p:nvPicPr>
          <p:cNvPr id="6" name="Picture 5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FD097274-3EED-4E73-B90B-E197FE010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506" y="1219199"/>
            <a:ext cx="5080001" cy="338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624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CONSIDERING YOUR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983567"/>
          </a:xfrm>
        </p:spPr>
        <p:txBody>
          <a:bodyPr/>
          <a:lstStyle/>
          <a:p>
            <a:pPr algn="ctr"/>
            <a:r>
              <a:rPr lang="en-US"/>
              <a:t>Valeria might set goals for her community-engaged</a:t>
            </a:r>
            <a:br>
              <a:rPr lang="en-US"/>
            </a:br>
            <a:r>
              <a:rPr lang="en-US"/>
              <a:t>learning opportunity in the following </a:t>
            </a:r>
            <a:r>
              <a:rPr lang="en-US" b="1"/>
              <a:t>four areas</a:t>
            </a:r>
            <a:r>
              <a:rPr lang="en-US"/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6D3363-1A25-0643-8D36-4EFA1D5A06F3}"/>
              </a:ext>
            </a:extLst>
          </p:cNvPr>
          <p:cNvSpPr txBox="1"/>
          <p:nvPr/>
        </p:nvSpPr>
        <p:spPr>
          <a:xfrm>
            <a:off x="8313110" y="4694791"/>
            <a:ext cx="325543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Valeria is interested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in a career in the field of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mental health; she wants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to learn about career opportunities in this area.</a:t>
            </a:r>
            <a:endParaRPr lang="en-US"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02831B-C593-0F4E-AE72-257E75270DF4}"/>
              </a:ext>
            </a:extLst>
          </p:cNvPr>
          <p:cNvSpPr txBox="1"/>
          <p:nvPr/>
        </p:nvSpPr>
        <p:spPr>
          <a:xfrm>
            <a:off x="76845" y="4699857"/>
            <a:ext cx="389492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>
                <a:latin typeface="Arial"/>
                <a:cs typeface="Arial"/>
              </a:rPr>
              <a:t>Because members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of Valeria's family have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experienced depression,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she wants to learn how to be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a stronger ally and support.</a:t>
            </a:r>
            <a:endParaRPr lang="en-US">
              <a:ea typeface="+mn-lt"/>
              <a:cs typeface="+mn-lt"/>
            </a:endParaRPr>
          </a:p>
          <a:p>
            <a:pPr algn="r"/>
            <a:endParaRPr lang="en-US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11A27-5DCA-314D-8814-B1891A93B6F9}"/>
              </a:ext>
            </a:extLst>
          </p:cNvPr>
          <p:cNvSpPr txBox="1"/>
          <p:nvPr/>
        </p:nvSpPr>
        <p:spPr>
          <a:xfrm>
            <a:off x="8313110" y="2273537"/>
            <a:ext cx="3674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Valeria wants to develop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her collaboration skills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(by working with others to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develop an exercise program)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her critical thinking skills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(by evaluating evidence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applying it to this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exercise program).</a:t>
            </a:r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4676FA-2EA5-E341-862D-94DB9B6E9A3C}"/>
              </a:ext>
            </a:extLst>
          </p:cNvPr>
          <p:cNvSpPr txBox="1"/>
          <p:nvPr/>
        </p:nvSpPr>
        <p:spPr>
          <a:xfrm>
            <a:off x="191812" y="2828626"/>
            <a:ext cx="3679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Valeria wants to learn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more about the relationship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between the biochemistry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of depression and specific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forms of exercise.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DED4B8-4856-364C-BDFD-5AE04FEE53E9}"/>
              </a:ext>
            </a:extLst>
          </p:cNvPr>
          <p:cNvGrpSpPr/>
          <p:nvPr/>
        </p:nvGrpSpPr>
        <p:grpSpPr>
          <a:xfrm>
            <a:off x="4487779" y="2899611"/>
            <a:ext cx="3458762" cy="3455080"/>
            <a:chOff x="6863641" y="1031979"/>
            <a:chExt cx="3999787" cy="3995528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D2C2DF6-A41C-E049-8569-7B7C7833C337}"/>
                </a:ext>
              </a:extLst>
            </p:cNvPr>
            <p:cNvSpPr/>
            <p:nvPr/>
          </p:nvSpPr>
          <p:spPr>
            <a:xfrm>
              <a:off x="6872410" y="1031979"/>
              <a:ext cx="1898922" cy="1898922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Disciplinary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Knowledge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0B1F333-354A-1F4E-B7DF-0968A8CDA92D}"/>
                </a:ext>
              </a:extLst>
            </p:cNvPr>
            <p:cNvSpPr/>
            <p:nvPr/>
          </p:nvSpPr>
          <p:spPr>
            <a:xfrm>
              <a:off x="8964522" y="1041615"/>
              <a:ext cx="1881354" cy="1881354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3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Skill and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Competency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DF87D1B-4372-A848-8BD9-2E69D6E97262}"/>
                </a:ext>
              </a:extLst>
            </p:cNvPr>
            <p:cNvSpPr/>
            <p:nvPr/>
          </p:nvSpPr>
          <p:spPr>
            <a:xfrm>
              <a:off x="6863641" y="3103699"/>
              <a:ext cx="1916461" cy="1916461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5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Personal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and civic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85EAECE-665E-E34C-A5BC-B50236674143}"/>
                </a:ext>
              </a:extLst>
            </p:cNvPr>
            <p:cNvSpPr/>
            <p:nvPr/>
          </p:nvSpPr>
          <p:spPr>
            <a:xfrm>
              <a:off x="8946970" y="3103699"/>
              <a:ext cx="1916458" cy="191645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chemeClr val="accent6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>
                  <a:solidFill>
                    <a:srgbClr val="FFFFFF"/>
                  </a:solidFill>
                </a:rPr>
                <a:t>Career </a:t>
              </a:r>
              <a:br>
                <a:rPr lang="en-US" b="1">
                  <a:solidFill>
                    <a:srgbClr val="FFFFFF"/>
                  </a:solidFill>
                </a:rPr>
              </a:br>
              <a:r>
                <a:rPr lang="en-US" b="1">
                  <a:solidFill>
                    <a:srgbClr val="FFFFFF"/>
                  </a:solidFill>
                </a:rPr>
                <a:t>Development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2C9DE4B-1538-EF45-B7D6-56660FFD689D}"/>
                </a:ext>
              </a:extLst>
            </p:cNvPr>
            <p:cNvCxnSpPr>
              <a:cxnSpLocks/>
            </p:cNvCxnSpPr>
            <p:nvPr/>
          </p:nvCxnSpPr>
          <p:spPr>
            <a:xfrm>
              <a:off x="8854758" y="1041615"/>
              <a:ext cx="21446" cy="3985892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DCBACC8-7AFE-BF43-9D8E-F9B91AA9F2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3641" y="3021286"/>
              <a:ext cx="3982235" cy="0"/>
            </a:xfrm>
            <a:prstGeom prst="line">
              <a:avLst/>
            </a:prstGeom>
            <a:ln w="3810" cap="rnd" cmpd="sng">
              <a:solidFill>
                <a:schemeClr val="bg1">
                  <a:lumMod val="65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238483C-BC67-B448-8AE7-10BA01CBB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465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0A6A60-FB95-1646-81EE-508EB95BF3C2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B9E504-735A-104F-A9D7-FD2C43848888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F1F5D81E-0000-5245-9BE4-9C32925B4C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37F351B7-E31E-CC40-8BF7-85B3BCF65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9D214928-8057-0841-A02D-0D69AEEE34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F08BB071-A01E-E446-8ADC-FE18E3642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59516E4C-3A81-8B4E-A6BE-687E5BEA2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551C9911-2A95-F045-9725-ECA03BCAED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DISCIPLINARY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Ideally your community-engaged learning opportunity will allow you to develop, extend and apply knowledge related to the disciplines that you study (i.e. the subject areas of your course or academic program).</a:t>
            </a:r>
          </a:p>
          <a:p>
            <a:r>
              <a:rPr lang="en-US" b="1">
                <a:latin typeface="Arial" panose="020B0604020202020204" pitchFamily="34" charset="0"/>
              </a:rPr>
              <a:t>What goals do you have in the area of disciplinary knowledge for this experience?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61D84F-2D94-3E4E-A8B3-A5CED3B907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5572821" cy="4525963"/>
          </a:xfrm>
        </p:spPr>
        <p:txBody>
          <a:bodyPr/>
          <a:lstStyle/>
          <a:p>
            <a:pPr lvl="2"/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Strategies for success: </a:t>
            </a:r>
          </a:p>
          <a:p>
            <a:pPr lvl="2"/>
            <a:r>
              <a:rPr lang="en-US"/>
              <a:t>You may want to consider the learning outcomes for your course or program as you determine your goals related to disciplinary knowledge.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1683A-F8E6-A143-B801-D074AD6FD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689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ea typeface="Verdana"/>
                <a:cs typeface="Arial"/>
              </a:rPr>
              <a:t>A skill is the ability to do something well and is usually developed through training and practice.</a:t>
            </a:r>
          </a:p>
          <a:p>
            <a:pPr marL="0" indent="0">
              <a:buNone/>
            </a:pPr>
            <a:r>
              <a:rPr lang="en-US">
                <a:latin typeface="Arial"/>
                <a:ea typeface="Verdana"/>
                <a:cs typeface="Arial"/>
              </a:rPr>
              <a:t>A competency is a </a:t>
            </a:r>
            <a:r>
              <a:rPr lang="en-US">
                <a:solidFill>
                  <a:srgbClr val="000000"/>
                </a:solidFill>
                <a:latin typeface="Arial"/>
                <a:ea typeface="Verdana"/>
                <a:cs typeface="Arial"/>
              </a:rPr>
              <a:t>broader concept; a competency is a combination of knowledge, skills </a:t>
            </a:r>
            <a:r>
              <a:rPr lang="en-US">
                <a:latin typeface="Arial"/>
                <a:ea typeface="Verdana"/>
                <a:cs typeface="Arial"/>
              </a:rPr>
              <a:t>and </a:t>
            </a:r>
            <a:r>
              <a:rPr lang="en-US">
                <a:solidFill>
                  <a:srgbClr val="000000"/>
                </a:solidFill>
                <a:latin typeface="Arial"/>
                <a:ea typeface="Verdana"/>
                <a:cs typeface="Arial"/>
              </a:rPr>
              <a:t>attributes.</a:t>
            </a:r>
          </a:p>
          <a:p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</a:rPr>
              <a:t>What kinds of skills and competencies would you like to develop while undertaking this experience?</a:t>
            </a:r>
          </a:p>
          <a:p>
            <a:pPr marL="0" indent="0">
              <a:buNone/>
            </a:pPr>
            <a:endParaRPr lang="en-US">
              <a:ea typeface="Verdana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0A6A60-FB95-1646-81EE-508EB95BF3C2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B9E504-735A-104F-A9D7-FD2C43848888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F1F5D81E-0000-5245-9BE4-9C32925B4C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7F351B7-E31E-CC40-8BF7-85B3BCF65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9D214928-8057-0841-A02D-0D69AEEE34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F08BB071-A01E-E446-8ADC-FE18E3642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59516E4C-3A81-8B4E-A6BE-687E5BEA2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551C9911-2A95-F045-9725-ECA03BCAED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SKILL AND COMPETENCY DEVELOPMENT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B55CA6-FDA9-5F47-B795-0EC045A8F88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5572821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2"/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Strategies for success: </a:t>
            </a:r>
            <a:endParaRPr lang="en-US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lvl="2"/>
            <a:r>
              <a:rPr lang="en-US">
                <a:latin typeface="Arial"/>
                <a:ea typeface="Verdana"/>
                <a:cs typeface="Arial"/>
                <a:hlinkClick r:id="rId4"/>
              </a:rPr>
              <a:t>Click here to access a list of competencies</a:t>
            </a:r>
            <a:r>
              <a:rPr lang="en-US">
                <a:latin typeface="Arial"/>
                <a:ea typeface="Verdana"/>
                <a:cs typeface="Arial"/>
              </a:rPr>
              <a:t> that are recognized on the Co-curricular Record to see the breadth of what counts as a competency.</a:t>
            </a:r>
            <a:endParaRPr lang="en-CA">
              <a:latin typeface="Arial"/>
              <a:ea typeface="Verdana"/>
              <a:cs typeface="Arial"/>
            </a:endParaRP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6F031E-34A6-7E40-8C26-22F72A38C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928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0A6A60-FB95-1646-81EE-508EB95BF3C2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B9E504-735A-104F-A9D7-FD2C43848888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F1F5D81E-0000-5245-9BE4-9C32925B4C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7F351B7-E31E-CC40-8BF7-85B3BCF65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9D214928-8057-0841-A02D-0D69AEEE34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F08BB071-A01E-E446-8ADC-FE18E3642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59516E4C-3A81-8B4E-A6BE-687E5BEA2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551C9911-2A95-F045-9725-ECA03BCAED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CAREER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Arial"/>
              </a:rPr>
              <a:t>The experiences you have in a community-engaged learning  opportunity may allow for career exploration and developing specific career-related skills and competencies.</a:t>
            </a:r>
          </a:p>
          <a:p>
            <a:r>
              <a:rPr lang="en-US" b="1">
                <a:latin typeface="Arial" panose="020B0604020202020204" pitchFamily="34" charset="0"/>
              </a:rPr>
              <a:t>What career development goals do you have for this experience?</a:t>
            </a:r>
            <a:r>
              <a:rPr lang="en-US">
                <a:cs typeface="Arial"/>
              </a:rPr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E7DA53-2DF1-9941-A0AC-249922BFCB4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5572821" cy="4779892"/>
          </a:xfrm>
        </p:spPr>
        <p:txBody>
          <a:bodyPr/>
          <a:lstStyle/>
          <a:p>
            <a:pPr lvl="2"/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Strategies for success: </a:t>
            </a:r>
          </a:p>
          <a:p>
            <a:pPr lvl="2"/>
            <a:r>
              <a:rPr lang="en-US" b="1">
                <a:latin typeface="Arial" panose="020B0604020202020204" pitchFamily="34" charset="0"/>
              </a:rPr>
              <a:t>Consider your professional goals and aspirations </a:t>
            </a:r>
            <a:r>
              <a:rPr lang="en-US">
                <a:latin typeface="Arial" panose="020B0604020202020204" pitchFamily="34" charset="0"/>
              </a:rPr>
              <a:t>and how this experiential learning opportunity might support you in understanding more about those aspirations or reaching those goals.</a:t>
            </a:r>
            <a:endParaRPr lang="en-CA"/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4539B2-A8F7-5F4D-979F-0FC022B7C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239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0A6A60-FB95-1646-81EE-508EB95BF3C2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B9E504-735A-104F-A9D7-FD2C43848888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F1F5D81E-0000-5245-9BE4-9C32925B4C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7F351B7-E31E-CC40-8BF7-85B3BCF65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9D214928-8057-0841-A02D-0D69AEEE34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F08BB071-A01E-E446-8ADC-FE18E3642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59516E4C-3A81-8B4E-A6BE-687E5BEA2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551C9911-2A95-F045-9725-ECA03BCAED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PERSONAL AND CIVIC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Arial"/>
              </a:rPr>
              <a:t>Personal and civic development is a broad area for goal-setting that provides space for you to include any additional goals you might have for your own development as a person or, more broadly, as a community member.</a:t>
            </a:r>
          </a:p>
          <a:p>
            <a:r>
              <a:rPr lang="en-US" b="1"/>
              <a:t>What goals related to personal and civic development do you have for this experience?</a:t>
            </a:r>
            <a:endParaRPr lang="en-US" b="1"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C77A16-A6EC-0541-9B15-60E9388B7D0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5572821" cy="556583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lvl="2"/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Arial"/>
                <a:ea typeface="Verdana"/>
                <a:cs typeface="Arial"/>
              </a:rPr>
              <a:t>Strategies for success: </a:t>
            </a:r>
            <a:endParaRPr lang="en-US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lvl="2"/>
            <a:r>
              <a:rPr lang="en-US">
                <a:latin typeface="Arial"/>
                <a:ea typeface="Verdana"/>
                <a:cs typeface="Arial"/>
              </a:rPr>
              <a:t>Consider your personal motivations for participating in this opportunity. For instance, you might: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Verdana"/>
                <a:cs typeface="Arial"/>
              </a:rPr>
              <a:t>Have a goal related to your climate change activism that you can work towards in this experience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Verdana"/>
                <a:cs typeface="Arial"/>
              </a:rPr>
              <a:t>Wish to find and develop new areas for learning that are not related to your degree </a:t>
            </a:r>
            <a:endParaRPr lang="en-US">
              <a:latin typeface="Arial" panose="020B0604020202020204" pitchFamily="34" charset="0"/>
            </a:endParaRP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ea typeface="Verdana"/>
                <a:cs typeface="Arial"/>
              </a:rPr>
              <a:t>Have specific traits, like empathy, that you wish to develop</a:t>
            </a:r>
            <a:endParaRPr lang="en-CA">
              <a:latin typeface="Arial"/>
              <a:ea typeface="Verdan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707DF-46CC-C144-8F3A-35DA9E622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291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535B135F-D0E3-46F1-8990-C2398499B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6538"/>
            <a:ext cx="12191999" cy="76903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46539"/>
            <a:ext cx="12192000" cy="7690337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your Goals with your Community Partner’s Priorities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172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YOUR OWN LEARNING EXPERIENCE</a:t>
            </a:r>
            <a:endParaRPr lang="en-CA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1B2F4E-2941-F34F-A87F-9AA636228C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As a student in an experiential learning opportunity, one of your key responsibilities is to create a </a:t>
            </a:r>
            <a:r>
              <a:rPr lang="en-US" b="1"/>
              <a:t>meaningful learning experience</a:t>
            </a:r>
            <a:r>
              <a:rPr lang="en-US"/>
              <a:t> for yourself while meeting the </a:t>
            </a:r>
            <a:r>
              <a:rPr lang="en-US" b="1"/>
              <a:t>expectations</a:t>
            </a:r>
            <a:r>
              <a:rPr lang="en-US"/>
              <a:t> of your external partner. </a:t>
            </a:r>
          </a:p>
          <a:p>
            <a:r>
              <a:rPr lang="en-US" sz="2800" b="1">
                <a:solidFill>
                  <a:srgbClr val="005F7A"/>
                </a:solidFill>
              </a:rPr>
              <a:t>Look for ways to:</a:t>
            </a:r>
          </a:p>
          <a:p>
            <a:r>
              <a:rPr lang="en-US" b="1"/>
              <a:t>Align</a:t>
            </a:r>
            <a:r>
              <a:rPr lang="en-US"/>
              <a:t> your own goals with the broader goals of the organization with which </a:t>
            </a:r>
            <a:br>
              <a:rPr lang="en-US"/>
            </a:br>
            <a:r>
              <a:rPr lang="en-US"/>
              <a:t>you are working</a:t>
            </a:r>
          </a:p>
          <a:p>
            <a:r>
              <a:rPr lang="en-US" b="1"/>
              <a:t>Learn</a:t>
            </a:r>
            <a:r>
              <a:rPr lang="en-US"/>
              <a:t> new things from the work your external partner needs accomplished </a:t>
            </a:r>
            <a:br>
              <a:rPr lang="en-US"/>
            </a:br>
            <a:r>
              <a:rPr lang="en-US"/>
              <a:t>even when it doesn’t directly align </a:t>
            </a:r>
            <a:br>
              <a:rPr lang="en-US"/>
            </a:br>
            <a:r>
              <a:rPr lang="en-US"/>
              <a:t>with your goals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875C9B-33DF-5746-966A-F59EFE963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232EC09-6633-0244-A8E6-98D6F85A9925}"/>
              </a:ext>
            </a:extLst>
          </p:cNvPr>
          <p:cNvSpPr/>
          <p:nvPr/>
        </p:nvSpPr>
        <p:spPr>
          <a:xfrm>
            <a:off x="6204712" y="2389811"/>
            <a:ext cx="2703653" cy="2703652"/>
          </a:xfrm>
          <a:custGeom>
            <a:avLst/>
            <a:gdLst>
              <a:gd name="connsiteX0" fmla="*/ 0 w 2971759"/>
              <a:gd name="connsiteY0" fmla="*/ 1485880 h 2971759"/>
              <a:gd name="connsiteX1" fmla="*/ 1485880 w 2971759"/>
              <a:gd name="connsiteY1" fmla="*/ 0 h 2971759"/>
              <a:gd name="connsiteX2" fmla="*/ 2971760 w 2971759"/>
              <a:gd name="connsiteY2" fmla="*/ 1485880 h 2971759"/>
              <a:gd name="connsiteX3" fmla="*/ 1485880 w 2971759"/>
              <a:gd name="connsiteY3" fmla="*/ 2971760 h 2971759"/>
              <a:gd name="connsiteX4" fmla="*/ 0 w 2971759"/>
              <a:gd name="connsiteY4" fmla="*/ 1485880 h 29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759" h="2971759">
                <a:moveTo>
                  <a:pt x="0" y="1485880"/>
                </a:moveTo>
                <a:cubicBezTo>
                  <a:pt x="0" y="665251"/>
                  <a:pt x="665251" y="0"/>
                  <a:pt x="1485880" y="0"/>
                </a:cubicBezTo>
                <a:cubicBezTo>
                  <a:pt x="2306509" y="0"/>
                  <a:pt x="2971760" y="665251"/>
                  <a:pt x="2971760" y="1485880"/>
                </a:cubicBezTo>
                <a:cubicBezTo>
                  <a:pt x="2971760" y="2306509"/>
                  <a:pt x="2306509" y="2971760"/>
                  <a:pt x="1485880" y="2971760"/>
                </a:cubicBezTo>
                <a:cubicBezTo>
                  <a:pt x="665251" y="2971760"/>
                  <a:pt x="0" y="2306509"/>
                  <a:pt x="0" y="1485880"/>
                </a:cubicBezTo>
                <a:close/>
              </a:path>
            </a:pathLst>
          </a:custGeom>
          <a:ln>
            <a:solidFill>
              <a:srgbClr val="0CA5B3"/>
            </a:solidFill>
          </a:ln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0604" tIns="460604" rIns="460604" bIns="46060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b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kern="1200">
                <a:solidFill>
                  <a:srgbClr val="0CA5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Goals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BB1094D-3E89-454C-B528-DC37C5DFDD41}"/>
              </a:ext>
            </a:extLst>
          </p:cNvPr>
          <p:cNvSpPr/>
          <p:nvPr/>
        </p:nvSpPr>
        <p:spPr>
          <a:xfrm>
            <a:off x="9213969" y="2389811"/>
            <a:ext cx="2703653" cy="2703652"/>
          </a:xfrm>
          <a:custGeom>
            <a:avLst/>
            <a:gdLst>
              <a:gd name="connsiteX0" fmla="*/ 0 w 2971759"/>
              <a:gd name="connsiteY0" fmla="*/ 1485880 h 2971759"/>
              <a:gd name="connsiteX1" fmla="*/ 1485880 w 2971759"/>
              <a:gd name="connsiteY1" fmla="*/ 0 h 2971759"/>
              <a:gd name="connsiteX2" fmla="*/ 2971760 w 2971759"/>
              <a:gd name="connsiteY2" fmla="*/ 1485880 h 2971759"/>
              <a:gd name="connsiteX3" fmla="*/ 1485880 w 2971759"/>
              <a:gd name="connsiteY3" fmla="*/ 2971760 h 2971759"/>
              <a:gd name="connsiteX4" fmla="*/ 0 w 2971759"/>
              <a:gd name="connsiteY4" fmla="*/ 1485880 h 29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759" h="2971759">
                <a:moveTo>
                  <a:pt x="0" y="1485880"/>
                </a:moveTo>
                <a:cubicBezTo>
                  <a:pt x="0" y="665251"/>
                  <a:pt x="665251" y="0"/>
                  <a:pt x="1485880" y="0"/>
                </a:cubicBezTo>
                <a:cubicBezTo>
                  <a:pt x="2306509" y="0"/>
                  <a:pt x="2971760" y="665251"/>
                  <a:pt x="2971760" y="1485880"/>
                </a:cubicBezTo>
                <a:cubicBezTo>
                  <a:pt x="2971760" y="2306509"/>
                  <a:pt x="2306509" y="2971760"/>
                  <a:pt x="1485880" y="2971760"/>
                </a:cubicBezTo>
                <a:cubicBezTo>
                  <a:pt x="665251" y="2971760"/>
                  <a:pt x="0" y="2306509"/>
                  <a:pt x="0" y="1485880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0604" tIns="460604" rIns="460604" bIns="46060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Organization’s Goals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DC3E10-26D6-434B-89CA-3B1CEE68A110}"/>
              </a:ext>
            </a:extLst>
          </p:cNvPr>
          <p:cNvSpPr/>
          <p:nvPr/>
        </p:nvSpPr>
        <p:spPr>
          <a:xfrm>
            <a:off x="8538780" y="3212931"/>
            <a:ext cx="1044773" cy="104477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E36B2A-4A94-184A-AEA0-0B0BF5CF2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616" y="3392488"/>
            <a:ext cx="655101" cy="638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381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PLACEMENT AT A FOOD BANK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0CE37CE-20DD-8240-BC09-66626841B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As part of his course on food security, </a:t>
            </a:r>
            <a:r>
              <a:rPr lang="en-US" b="1"/>
              <a:t>Rahim</a:t>
            </a:r>
            <a:r>
              <a:rPr lang="en-US"/>
              <a:t> is placed at a local food bank. </a:t>
            </a:r>
          </a:p>
          <a:p>
            <a:r>
              <a:rPr lang="en-US"/>
              <a:t>His work involves: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Researching and writing a </a:t>
            </a:r>
            <a:br>
              <a:rPr lang="en-US"/>
            </a:br>
            <a:r>
              <a:rPr lang="en-US"/>
              <a:t>brochure on nutrition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Sorting donated food</a:t>
            </a:r>
          </a:p>
          <a:p>
            <a:r>
              <a:rPr lang="en-US"/>
              <a:t>Rahim knows he is gaining strong research and work experience through the brochure project, but feels less certain that sorting food is a productive use of his time and skills.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2" descr="Image result for food bank peo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52"/>
          <a:stretch/>
        </p:blipFill>
        <p:spPr bwMode="auto">
          <a:xfrm>
            <a:off x="7086984" y="1238160"/>
            <a:ext cx="3269733" cy="451648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0199F-CE15-DA4D-ABD2-42A4D75A0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6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person holding a phone&#10;&#10;Description generated with high confidence">
            <a:extLst>
              <a:ext uri="{FF2B5EF4-FFF2-40B4-BE49-F238E27FC236}">
                <a16:creationId xmlns:a16="http://schemas.microsoft.com/office/drawing/2014/main" id="{257B1B5A-F904-4A6B-B462-711A38183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231" y="-416615"/>
            <a:ext cx="12309230" cy="81367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17231" y="-416615"/>
            <a:ext cx="12309231" cy="8136708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</a:t>
            </a:r>
            <a:br>
              <a:rPr lang="en-US"/>
            </a:br>
            <a:r>
              <a:rPr lang="en-US"/>
              <a:t>Community-Engaged Learning?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478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CREATING LEARNING OPPORTUNITIES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99E0A5-31A1-BE4D-AD2D-5B64699E4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665288"/>
            <a:ext cx="10614359" cy="4525963"/>
          </a:xfrm>
        </p:spPr>
        <p:txBody>
          <a:bodyPr/>
          <a:lstStyle/>
          <a:p>
            <a:r>
              <a:rPr lang="en-US"/>
              <a:t>There are many ways to </a:t>
            </a:r>
            <a:r>
              <a:rPr lang="en-US" b="1"/>
              <a:t>understand the educational value</a:t>
            </a:r>
            <a:r>
              <a:rPr lang="en-US"/>
              <a:t> in all of the work that Rahim is doing at the Food Bank.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D3BF4E7-BFC8-CC4B-8C1C-8635ED6A663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48298" y="2695295"/>
            <a:ext cx="9438702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might sorting donated food be </a:t>
            </a:r>
            <a:r>
              <a:rPr lang="en-US" b="1"/>
              <a:t>a valuable learning opportunity</a:t>
            </a:r>
            <a:r>
              <a:rPr lang="en-US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What steps could Rahim take to </a:t>
            </a:r>
            <a:r>
              <a:rPr lang="en-US" b="1"/>
              <a:t>align</a:t>
            </a:r>
            <a:r>
              <a:rPr lang="en-US"/>
              <a:t> his own learning goals with his external partner’s priorities?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C1155-1147-EC42-A7CC-96A8F5E30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057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EXAMPLE: LEARNING THROUGH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247702" cy="4682836"/>
          </a:xfrm>
        </p:spPr>
        <p:txBody>
          <a:bodyPr/>
          <a:lstStyle/>
          <a:p>
            <a:r>
              <a:rPr lang="en-US"/>
              <a:t>To explore how sorting food can be </a:t>
            </a:r>
            <a:br>
              <a:rPr lang="en-US"/>
            </a:br>
            <a:r>
              <a:rPr lang="en-US"/>
              <a:t>a learning opportunity, Rahim could consider some </a:t>
            </a:r>
            <a:r>
              <a:rPr lang="en-US" b="1"/>
              <a:t>reflective questions </a:t>
            </a:r>
            <a:r>
              <a:rPr lang="en-US"/>
              <a:t>about himself, his work, or the subject of the course. </a:t>
            </a:r>
          </a:p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D6C082-673A-354C-B69D-4B75E62854A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5833491" cy="49837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/>
              <a:t>Rahim could ask himself: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How does this experience connect </a:t>
            </a:r>
            <a:br>
              <a:rPr lang="en-US">
                <a:latin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</a:rPr>
              <a:t>with what I am learning in my course?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What can I learn from the people, practices and environment of the organization?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What can I learn about my own skills and interests based on my reaction </a:t>
            </a:r>
            <a:br>
              <a:rPr lang="en-US">
                <a:latin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</a:rPr>
              <a:t>to this work?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</a:rPr>
              <a:t>How can I best contribute to this organization’s priorities?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DB60E0-5BAA-8A46-8182-3039CE3B1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927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C0A6A60-FB95-1646-81EE-508EB95BF3C2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B9E504-735A-104F-A9D7-FD2C43848888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F1F5D81E-0000-5245-9BE4-9C32925B4C0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id="{37F351B7-E31E-CC40-8BF7-85B3BCF65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9D214928-8057-0841-A02D-0D69AEEE34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F08BB071-A01E-E446-8ADC-FE18E3642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59516E4C-3A81-8B4E-A6BE-687E5BEA21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551C9911-2A95-F045-9725-ECA03BCAED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430179F-D6A8-A24B-9BA7-03E072D54C50}"/>
              </a:ext>
            </a:extLst>
          </p:cNvPr>
          <p:cNvSpPr txBox="1">
            <a:spLocks/>
          </p:cNvSpPr>
          <p:nvPr/>
        </p:nvSpPr>
        <p:spPr>
          <a:xfrm>
            <a:off x="6131498" y="1219200"/>
            <a:ext cx="5856288" cy="477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CA" b="1">
                <a:solidFill>
                  <a:srgbClr val="005F7A"/>
                </a:solidFill>
              </a:rPr>
              <a:t>Strategies for success:</a:t>
            </a:r>
          </a:p>
          <a:p>
            <a:pPr lvl="2"/>
            <a:r>
              <a:rPr lang="en-US" sz="2000"/>
              <a:t>When reviewing your organization’s </a:t>
            </a:r>
            <a:br>
              <a:rPr lang="en-US" sz="2000"/>
            </a:br>
            <a:r>
              <a:rPr lang="en-US" sz="2000"/>
              <a:t>website, look for their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000"/>
              <a:t>Mission and vision statements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000"/>
              <a:t>Strategic plans 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sz="2000"/>
              <a:t>Annual reports</a:t>
            </a:r>
          </a:p>
          <a:p>
            <a:pPr lvl="2"/>
            <a:r>
              <a:rPr lang="en-US" sz="2000"/>
              <a:t>All of these documents will reveal what </a:t>
            </a:r>
            <a:br>
              <a:rPr lang="en-US" sz="2000"/>
            </a:br>
            <a:r>
              <a:rPr lang="en-US" sz="2000"/>
              <a:t>your organization values and how it frames </a:t>
            </a:r>
            <a:br>
              <a:rPr lang="en-US" sz="2000"/>
            </a:br>
            <a:r>
              <a:rPr lang="en-US" sz="2000"/>
              <a:t>the work that it undertakes.</a:t>
            </a:r>
          </a:p>
          <a:p>
            <a:endParaRPr lang="en-US"/>
          </a:p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EAF38-46E3-9B43-8B5F-7AC0C98F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GOALS: LEARNING ABOUT YOUR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1D46A-8006-864A-8B40-E4A4D9581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362" y="1067314"/>
            <a:ext cx="5196786" cy="5287378"/>
          </a:xfrm>
        </p:spPr>
        <p:txBody>
          <a:bodyPr>
            <a:noAutofit/>
          </a:bodyPr>
          <a:lstStyle/>
          <a:p>
            <a:r>
              <a:rPr lang="en-US" sz="2000"/>
              <a:t>Each organization you work with </a:t>
            </a:r>
            <a:br>
              <a:rPr lang="en-US" sz="2000"/>
            </a:br>
            <a:r>
              <a:rPr lang="en-US" sz="2000"/>
              <a:t>will have </a:t>
            </a:r>
            <a:r>
              <a:rPr lang="en-US" sz="2000" b="1"/>
              <a:t>different priorities</a:t>
            </a:r>
            <a:r>
              <a:rPr lang="en-US" sz="2000"/>
              <a:t>, activities and ways of operating. To prepare for your experience, it can help to learn more about the organization and its working environment. </a:t>
            </a:r>
          </a:p>
          <a:p>
            <a:r>
              <a:rPr lang="en-US" b="1">
                <a:solidFill>
                  <a:srgbClr val="005F7A"/>
                </a:solidFill>
              </a:rPr>
              <a:t>For instance, you can:</a:t>
            </a:r>
          </a:p>
          <a:p>
            <a:r>
              <a:rPr lang="en-US" sz="2000" b="1"/>
              <a:t>Review</a:t>
            </a:r>
            <a:r>
              <a:rPr lang="en-US" sz="2000"/>
              <a:t> any materials you were given about your organization and placement.</a:t>
            </a:r>
          </a:p>
          <a:p>
            <a:r>
              <a:rPr lang="en-US" sz="2000" b="1"/>
              <a:t>Research</a:t>
            </a:r>
            <a:r>
              <a:rPr lang="en-US" sz="2000"/>
              <a:t> your organization online to learn about its priorities and activities.</a:t>
            </a:r>
          </a:p>
          <a:p>
            <a:r>
              <a:rPr lang="en-US" sz="2000" b="1"/>
              <a:t>Ask </a:t>
            </a:r>
            <a:r>
              <a:rPr lang="en-US" sz="2000"/>
              <a:t>your supervisor at the organization about how you can best contribute to those priorities in a way that also allows you to meet your own goals for the experience.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EFB990-7450-7D4A-BEA4-3F0C9CFDD2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730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DD5F2D-9B47-6848-BC3B-58376788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ALIGNING YOUR LEARNING GOALS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BE75E1F-9C88-BD49-8E62-F7B10D586B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4824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Based on the goals you set earlier for this experience, and what you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already know of your organization and placement (and anything you can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find in a web search), answer the questions below.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19150F-A9C5-7344-A8E1-36F3DFAD8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23436"/>
            <a:ext cx="649617" cy="649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2AC078-66D7-4885-806B-A672D8A7FA68}"/>
              </a:ext>
            </a:extLst>
          </p:cNvPr>
          <p:cNvSpPr txBox="1"/>
          <p:nvPr/>
        </p:nvSpPr>
        <p:spPr>
          <a:xfrm>
            <a:off x="903962" y="2782866"/>
            <a:ext cx="79936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b="1">
                <a:solidFill>
                  <a:schemeClr val="accent3"/>
                </a:solidFill>
              </a:rPr>
              <a:t>What are your learning goals </a:t>
            </a:r>
            <a:r>
              <a:rPr lang="en-US" sz="2400" b="1">
                <a:solidFill>
                  <a:schemeClr val="accent3"/>
                </a:solidFill>
                <a:cs typeface="Arial"/>
              </a:rPr>
              <a:t>​</a:t>
            </a:r>
            <a:r>
              <a:rPr lang="en-CA" sz="2400" b="1">
                <a:solidFill>
                  <a:schemeClr val="accent3"/>
                </a:solidFill>
              </a:rPr>
              <a:t>for this experience?</a:t>
            </a:r>
            <a:endParaRPr lang="en-US" sz="2400">
              <a:solidFill>
                <a:schemeClr val="accent3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94BE-F1A2-43B2-A5AF-E1D83090FB62}"/>
              </a:ext>
            </a:extLst>
          </p:cNvPr>
          <p:cNvSpPr txBox="1"/>
          <p:nvPr/>
        </p:nvSpPr>
        <p:spPr>
          <a:xfrm>
            <a:off x="903962" y="3346537"/>
            <a:ext cx="92149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b="1">
                <a:solidFill>
                  <a:schemeClr val="accent1"/>
                </a:solidFill>
              </a:rPr>
              <a:t>What do you think are some of your organization’s goals?</a:t>
            </a:r>
            <a:endParaRPr lang="en-US" sz="2400">
              <a:solidFill>
                <a:schemeClr val="accent1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74D3D-9D9B-4016-A717-A50C385A2CEE}"/>
              </a:ext>
            </a:extLst>
          </p:cNvPr>
          <p:cNvSpPr txBox="1"/>
          <p:nvPr/>
        </p:nvSpPr>
        <p:spPr>
          <a:xfrm>
            <a:off x="903962" y="3899770"/>
            <a:ext cx="80354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b="1">
                <a:solidFill>
                  <a:schemeClr val="accent5"/>
                </a:solidFill>
              </a:rPr>
              <a:t>How might these </a:t>
            </a:r>
            <a:r>
              <a:rPr lang="en-US" sz="2400" b="1">
                <a:solidFill>
                  <a:schemeClr val="accent5"/>
                </a:solidFill>
                <a:cs typeface="Arial"/>
              </a:rPr>
              <a:t>​</a:t>
            </a:r>
            <a:r>
              <a:rPr lang="en-CA" sz="2400" b="1">
                <a:solidFill>
                  <a:schemeClr val="accent5"/>
                </a:solidFill>
              </a:rPr>
              <a:t>goals overlap?</a:t>
            </a:r>
            <a:endParaRPr lang="en-US" sz="2400">
              <a:solidFill>
                <a:schemeClr val="accent5"/>
              </a:solidFill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275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GOALS: SOME FINAL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850900" y="1168587"/>
            <a:ext cx="10515600" cy="4593852"/>
          </a:xfrm>
        </p:spPr>
        <p:txBody>
          <a:bodyPr/>
          <a:lstStyle/>
          <a:p>
            <a:pPr algn="ctr"/>
            <a:r>
              <a:rPr lang="en-CA"/>
              <a:t>Aligning your goals with the organization’s goals can be challenging. </a:t>
            </a:r>
          </a:p>
          <a:p>
            <a:pPr algn="ctr"/>
            <a:r>
              <a:rPr lang="en-CA"/>
              <a:t>Here are </a:t>
            </a:r>
            <a:r>
              <a:rPr lang="en-CA" b="1"/>
              <a:t>three tips </a:t>
            </a:r>
            <a:r>
              <a:rPr lang="en-CA"/>
              <a:t>to help you navigate that balance: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2246" y="3930798"/>
            <a:ext cx="3133725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 sz="2000" b="1">
                <a:latin typeface="Arial" charset="0"/>
                <a:ea typeface="Arial" charset="0"/>
                <a:cs typeface="Arial" charset="0"/>
              </a:rPr>
              <a:t>Establish open lines </a:t>
            </a:r>
            <a:br>
              <a:rPr lang="en-CA" sz="2000" b="1">
                <a:latin typeface="Arial" charset="0"/>
                <a:ea typeface="Arial" charset="0"/>
                <a:cs typeface="Arial" charset="0"/>
              </a:rPr>
            </a:br>
            <a:r>
              <a:rPr lang="en-CA" sz="2000" b="1">
                <a:latin typeface="Arial" charset="0"/>
                <a:ea typeface="Arial" charset="0"/>
                <a:cs typeface="Arial" charset="0"/>
              </a:rPr>
              <a:t>of communication</a:t>
            </a:r>
            <a:endParaRPr lang="en-US" sz="2000" b="1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000">
                <a:latin typeface="Arial" charset="0"/>
                <a:ea typeface="Arial" charset="0"/>
                <a:cs typeface="Arial" charset="0"/>
              </a:rPr>
              <a:t>Request regular meetings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with your supervisor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to discuss your work.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36" y="3930798"/>
            <a:ext cx="3440375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 sz="2000" b="1">
                <a:latin typeface="Arial" charset="0"/>
                <a:ea typeface="Arial" charset="0"/>
                <a:cs typeface="Arial" charset="0"/>
              </a:rPr>
              <a:t>Create </a:t>
            </a:r>
            <a:br>
              <a:rPr lang="en-CA" sz="2000" b="1">
                <a:latin typeface="Arial" charset="0"/>
                <a:ea typeface="Arial" charset="0"/>
                <a:cs typeface="Arial" charset="0"/>
              </a:rPr>
            </a:br>
            <a:r>
              <a:rPr lang="en-CA" sz="2000" b="1">
                <a:latin typeface="Arial" charset="0"/>
                <a:ea typeface="Arial" charset="0"/>
                <a:cs typeface="Arial" charset="0"/>
              </a:rPr>
              <a:t>a plan</a:t>
            </a:r>
            <a:endParaRPr lang="en-US" sz="200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000">
                <a:latin typeface="Arial" charset="0"/>
                <a:ea typeface="Arial" charset="0"/>
                <a:cs typeface="Arial" charset="0"/>
              </a:rPr>
              <a:t>Consult with your supervisor about the organization’s priorities and develop a plan together to achieve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both sets of goals.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7091" y="3930798"/>
            <a:ext cx="393198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 sz="2000" b="1">
                <a:latin typeface="Arial" charset="0"/>
                <a:ea typeface="Arial" charset="0"/>
                <a:cs typeface="Arial" charset="0"/>
              </a:rPr>
              <a:t>Find the assistance </a:t>
            </a:r>
            <a:br>
              <a:rPr lang="en-CA" sz="2000" b="1">
                <a:latin typeface="Arial" charset="0"/>
                <a:ea typeface="Arial" charset="0"/>
                <a:cs typeface="Arial" charset="0"/>
              </a:rPr>
            </a:br>
            <a:r>
              <a:rPr lang="en-CA" sz="2000" b="1">
                <a:latin typeface="Arial" charset="0"/>
                <a:ea typeface="Arial" charset="0"/>
                <a:cs typeface="Arial" charset="0"/>
              </a:rPr>
              <a:t>you need</a:t>
            </a:r>
            <a:endParaRPr lang="en-US" sz="2000" b="1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CA" sz="2000">
                <a:latin typeface="Arial" charset="0"/>
                <a:ea typeface="Arial" charset="0"/>
                <a:cs typeface="Arial" charset="0"/>
              </a:rPr>
              <a:t>When you encounter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challenges, contact your supervisor, instructor or program </a:t>
            </a:r>
            <a:br>
              <a:rPr lang="en-CA" sz="2000">
                <a:latin typeface="Arial" charset="0"/>
                <a:ea typeface="Arial" charset="0"/>
                <a:cs typeface="Arial" charset="0"/>
              </a:rPr>
            </a:br>
            <a:r>
              <a:rPr lang="en-CA" sz="2000">
                <a:latin typeface="Arial" charset="0"/>
                <a:ea typeface="Arial" charset="0"/>
                <a:cs typeface="Arial" charset="0"/>
              </a:rPr>
              <a:t>coordinator for advice.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363E69-C14A-5041-AC47-2C61B5999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705E76C-EA80-5C42-AEE6-72743E3518E3}"/>
              </a:ext>
            </a:extLst>
          </p:cNvPr>
          <p:cNvGrpSpPr/>
          <p:nvPr/>
        </p:nvGrpSpPr>
        <p:grpSpPr>
          <a:xfrm>
            <a:off x="1422610" y="2412945"/>
            <a:ext cx="1426427" cy="1426427"/>
            <a:chOff x="1354571" y="2370471"/>
            <a:chExt cx="1720859" cy="172085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490" y="2490518"/>
              <a:ext cx="1469498" cy="1469498"/>
            </a:xfrm>
            <a:prstGeom prst="rect">
              <a:avLst/>
            </a:prstGeom>
          </p:spPr>
        </p:pic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16A5273-8987-354F-83BF-E10D31D63C5C}"/>
                </a:ext>
              </a:extLst>
            </p:cNvPr>
            <p:cNvSpPr/>
            <p:nvPr/>
          </p:nvSpPr>
          <p:spPr>
            <a:xfrm>
              <a:off x="1354571" y="2370471"/>
              <a:ext cx="1720859" cy="172085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noFill/>
            <a:ln w="22225">
              <a:solidFill>
                <a:srgbClr val="4FA7B8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054FAE-8B90-8342-8A1D-D5FB21021B13}"/>
              </a:ext>
            </a:extLst>
          </p:cNvPr>
          <p:cNvGrpSpPr/>
          <p:nvPr/>
        </p:nvGrpSpPr>
        <p:grpSpPr>
          <a:xfrm>
            <a:off x="5228599" y="2345629"/>
            <a:ext cx="1621018" cy="1621018"/>
            <a:chOff x="5028186" y="2158901"/>
            <a:chExt cx="1955617" cy="19556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186" y="2158901"/>
              <a:ext cx="1955617" cy="1955617"/>
            </a:xfrm>
            <a:prstGeom prst="rect">
              <a:avLst/>
            </a:prstGeom>
          </p:spPr>
        </p:pic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FF569CA-573E-3741-9621-A155BD582B9A}"/>
                </a:ext>
              </a:extLst>
            </p:cNvPr>
            <p:cNvSpPr/>
            <p:nvPr/>
          </p:nvSpPr>
          <p:spPr>
            <a:xfrm>
              <a:off x="5178678" y="2310882"/>
              <a:ext cx="1720859" cy="172085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noFill/>
            <a:ln w="22225">
              <a:solidFill>
                <a:srgbClr val="007FA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073C2A-5A2A-4C41-ABB3-A82DFB773B25}"/>
              </a:ext>
            </a:extLst>
          </p:cNvPr>
          <p:cNvGrpSpPr/>
          <p:nvPr/>
        </p:nvGrpSpPr>
        <p:grpSpPr>
          <a:xfrm>
            <a:off x="9059463" y="2322540"/>
            <a:ext cx="1607237" cy="1607237"/>
            <a:chOff x="8850610" y="2210187"/>
            <a:chExt cx="1938991" cy="19389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0610" y="2210187"/>
              <a:ext cx="1938991" cy="1938991"/>
            </a:xfrm>
            <a:prstGeom prst="rect">
              <a:avLst/>
            </a:prstGeom>
          </p:spPr>
        </p:pic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08C7FC1-8D2F-1240-B12F-9EB27EFC8C46}"/>
                </a:ext>
              </a:extLst>
            </p:cNvPr>
            <p:cNvSpPr/>
            <p:nvPr/>
          </p:nvSpPr>
          <p:spPr>
            <a:xfrm>
              <a:off x="9002651" y="2322554"/>
              <a:ext cx="1720859" cy="1720859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noFill/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8DD44378-19BA-D145-A501-03D90B2167BB}"/>
              </a:ext>
            </a:extLst>
          </p:cNvPr>
          <p:cNvSpPr/>
          <p:nvPr/>
        </p:nvSpPr>
        <p:spPr>
          <a:xfrm>
            <a:off x="1310435" y="2188367"/>
            <a:ext cx="571934" cy="571934"/>
          </a:xfrm>
          <a:custGeom>
            <a:avLst/>
            <a:gdLst>
              <a:gd name="connsiteX0" fmla="*/ 0 w 1741070"/>
              <a:gd name="connsiteY0" fmla="*/ 870535 h 1741070"/>
              <a:gd name="connsiteX1" fmla="*/ 870535 w 1741070"/>
              <a:gd name="connsiteY1" fmla="*/ 0 h 1741070"/>
              <a:gd name="connsiteX2" fmla="*/ 1741070 w 1741070"/>
              <a:gd name="connsiteY2" fmla="*/ 870535 h 1741070"/>
              <a:gd name="connsiteX3" fmla="*/ 870535 w 1741070"/>
              <a:gd name="connsiteY3" fmla="*/ 1741070 h 1741070"/>
              <a:gd name="connsiteX4" fmla="*/ 0 w 1741070"/>
              <a:gd name="connsiteY4" fmla="*/ 870535 h 174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070" h="1741070">
                <a:moveTo>
                  <a:pt x="0" y="870535"/>
                </a:moveTo>
                <a:cubicBezTo>
                  <a:pt x="0" y="389752"/>
                  <a:pt x="389752" y="0"/>
                  <a:pt x="870535" y="0"/>
                </a:cubicBezTo>
                <a:cubicBezTo>
                  <a:pt x="1351318" y="0"/>
                  <a:pt x="1741070" y="389752"/>
                  <a:pt x="1741070" y="870535"/>
                </a:cubicBezTo>
                <a:cubicBezTo>
                  <a:pt x="1741070" y="1351318"/>
                  <a:pt x="1351318" y="1741070"/>
                  <a:pt x="870535" y="1741070"/>
                </a:cubicBezTo>
                <a:cubicBezTo>
                  <a:pt x="389752" y="1741070"/>
                  <a:pt x="0" y="1351318"/>
                  <a:pt x="0" y="87053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974" tIns="254974" rIns="254974" bIns="25497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atin typeface="+mj-lt"/>
              </a:rPr>
              <a:t>1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DE5D019-5079-3F46-B249-9E15AF3D7902}"/>
              </a:ext>
            </a:extLst>
          </p:cNvPr>
          <p:cNvSpPr/>
          <p:nvPr/>
        </p:nvSpPr>
        <p:spPr>
          <a:xfrm>
            <a:off x="5262991" y="2292896"/>
            <a:ext cx="571934" cy="571934"/>
          </a:xfrm>
          <a:custGeom>
            <a:avLst/>
            <a:gdLst>
              <a:gd name="connsiteX0" fmla="*/ 0 w 1741070"/>
              <a:gd name="connsiteY0" fmla="*/ 870535 h 1741070"/>
              <a:gd name="connsiteX1" fmla="*/ 870535 w 1741070"/>
              <a:gd name="connsiteY1" fmla="*/ 0 h 1741070"/>
              <a:gd name="connsiteX2" fmla="*/ 1741070 w 1741070"/>
              <a:gd name="connsiteY2" fmla="*/ 870535 h 1741070"/>
              <a:gd name="connsiteX3" fmla="*/ 870535 w 1741070"/>
              <a:gd name="connsiteY3" fmla="*/ 1741070 h 1741070"/>
              <a:gd name="connsiteX4" fmla="*/ 0 w 1741070"/>
              <a:gd name="connsiteY4" fmla="*/ 870535 h 174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070" h="1741070">
                <a:moveTo>
                  <a:pt x="0" y="870535"/>
                </a:moveTo>
                <a:cubicBezTo>
                  <a:pt x="0" y="389752"/>
                  <a:pt x="389752" y="0"/>
                  <a:pt x="870535" y="0"/>
                </a:cubicBezTo>
                <a:cubicBezTo>
                  <a:pt x="1351318" y="0"/>
                  <a:pt x="1741070" y="389752"/>
                  <a:pt x="1741070" y="870535"/>
                </a:cubicBezTo>
                <a:cubicBezTo>
                  <a:pt x="1741070" y="1351318"/>
                  <a:pt x="1351318" y="1741070"/>
                  <a:pt x="870535" y="1741070"/>
                </a:cubicBezTo>
                <a:cubicBezTo>
                  <a:pt x="389752" y="1741070"/>
                  <a:pt x="0" y="1351318"/>
                  <a:pt x="0" y="87053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974" tIns="254974" rIns="254974" bIns="254974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latin typeface="+mj-lt"/>
              </a:rPr>
              <a:t>2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20B81E9-66C0-F541-B5EB-FF467A2E9096}"/>
              </a:ext>
            </a:extLst>
          </p:cNvPr>
          <p:cNvSpPr/>
          <p:nvPr/>
        </p:nvSpPr>
        <p:spPr>
          <a:xfrm>
            <a:off x="9059463" y="2367343"/>
            <a:ext cx="571934" cy="571934"/>
          </a:xfrm>
          <a:custGeom>
            <a:avLst/>
            <a:gdLst>
              <a:gd name="connsiteX0" fmla="*/ 0 w 1741070"/>
              <a:gd name="connsiteY0" fmla="*/ 870535 h 1741070"/>
              <a:gd name="connsiteX1" fmla="*/ 870535 w 1741070"/>
              <a:gd name="connsiteY1" fmla="*/ 0 h 1741070"/>
              <a:gd name="connsiteX2" fmla="*/ 1741070 w 1741070"/>
              <a:gd name="connsiteY2" fmla="*/ 870535 h 1741070"/>
              <a:gd name="connsiteX3" fmla="*/ 870535 w 1741070"/>
              <a:gd name="connsiteY3" fmla="*/ 1741070 h 1741070"/>
              <a:gd name="connsiteX4" fmla="*/ 0 w 1741070"/>
              <a:gd name="connsiteY4" fmla="*/ 870535 h 174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070" h="1741070">
                <a:moveTo>
                  <a:pt x="0" y="870535"/>
                </a:moveTo>
                <a:cubicBezTo>
                  <a:pt x="0" y="389752"/>
                  <a:pt x="389752" y="0"/>
                  <a:pt x="870535" y="0"/>
                </a:cubicBezTo>
                <a:cubicBezTo>
                  <a:pt x="1351318" y="0"/>
                  <a:pt x="1741070" y="389752"/>
                  <a:pt x="1741070" y="870535"/>
                </a:cubicBezTo>
                <a:cubicBezTo>
                  <a:pt x="1741070" y="1351318"/>
                  <a:pt x="1351318" y="1741070"/>
                  <a:pt x="870535" y="1741070"/>
                </a:cubicBezTo>
                <a:cubicBezTo>
                  <a:pt x="389752" y="1741070"/>
                  <a:pt x="0" y="1351318"/>
                  <a:pt x="0" y="870535"/>
                </a:cubicBezTo>
                <a:close/>
              </a:path>
            </a:pathLst>
          </a:custGeom>
          <a:solidFill>
            <a:srgbClr val="1590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974" tIns="254974" rIns="254974" bIns="254974" numCol="1" spcCol="1270" anchor="ctr" anchorCtr="0">
            <a:noAutofit/>
          </a:bodyPr>
          <a:lstStyle/>
          <a:p>
            <a:pPr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>
                <a:latin typeface="+mj-lt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313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SUMMARY: AN INTRODUCTION TO CEL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9621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>
                <a:latin typeface="Arial"/>
                <a:ea typeface="Verdana"/>
                <a:cs typeface="Arial"/>
              </a:rPr>
              <a:t>In this module you have engaged with </a:t>
            </a:r>
            <a:r>
              <a:rPr lang="en-US" sz="2000" b="1">
                <a:latin typeface="Arial"/>
                <a:ea typeface="Verdana"/>
                <a:cs typeface="Arial"/>
              </a:rPr>
              <a:t>ideas</a:t>
            </a:r>
            <a:r>
              <a:rPr lang="en-US" sz="2000">
                <a:latin typeface="Arial"/>
                <a:ea typeface="Verdana"/>
                <a:cs typeface="Arial"/>
              </a:rPr>
              <a:t>,</a:t>
            </a:r>
            <a:r>
              <a:rPr lang="en-US" sz="2000" b="1">
                <a:latin typeface="Arial"/>
                <a:ea typeface="Verdana"/>
                <a:cs typeface="Arial"/>
              </a:rPr>
              <a:t> theories </a:t>
            </a:r>
            <a:r>
              <a:rPr lang="en-US" sz="2000">
                <a:latin typeface="Arial"/>
                <a:ea typeface="Verdana"/>
                <a:cs typeface="Arial"/>
              </a:rPr>
              <a:t>and </a:t>
            </a:r>
            <a:r>
              <a:rPr lang="en-US" sz="2000" b="1">
                <a:latin typeface="Arial"/>
                <a:ea typeface="Verdana"/>
                <a:cs typeface="Arial"/>
              </a:rPr>
              <a:t>activities </a:t>
            </a:r>
            <a:r>
              <a:rPr lang="en-US" sz="2000">
                <a:latin typeface="Arial"/>
                <a:ea typeface="Verdana"/>
                <a:cs typeface="Arial"/>
              </a:rPr>
              <a:t>related to CEL. </a:t>
            </a:r>
            <a:br>
              <a:rPr lang="en-US" sz="2000">
                <a:latin typeface="Arial"/>
                <a:ea typeface="Verdana"/>
                <a:cs typeface="Arial"/>
              </a:rPr>
            </a:br>
            <a:r>
              <a:rPr lang="en-US" sz="2000">
                <a:latin typeface="Arial"/>
                <a:ea typeface="Verdana"/>
                <a:cs typeface="Arial"/>
              </a:rPr>
              <a:t>You should now be able to:</a:t>
            </a:r>
            <a:endParaRPr lang="en-US"/>
          </a:p>
          <a:p>
            <a:pPr marL="0" indent="0">
              <a:buNone/>
            </a:pPr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1031216" y="2479735"/>
            <a:ext cx="30120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rgbClr val="007F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the key features of CEL</a:t>
            </a:r>
          </a:p>
          <a:p>
            <a:pPr algn="ctr"/>
            <a:endParaRPr lang="en-CA" sz="2000" b="1">
              <a:solidFill>
                <a:srgbClr val="007F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charset="2"/>
              <a:buChar char="ü"/>
            </a:pPr>
            <a:endParaRPr lang="en-CA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Experiential</a:t>
            </a:r>
          </a:p>
          <a:p>
            <a:pPr marL="342900" indent="-342900">
              <a:buFont typeface="Wingdings" charset="2"/>
              <a:buChar char="ü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Addresses community needs</a:t>
            </a:r>
          </a:p>
          <a:p>
            <a:pPr marL="342900" indent="-342900">
              <a:buFont typeface="Wingdings" charset="2"/>
              <a:buChar char="ü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Incorporates reflection</a:t>
            </a:r>
          </a:p>
          <a:p>
            <a:pPr marL="342900" indent="-342900">
              <a:buFont typeface="Wingdings" charset="2"/>
              <a:buChar char="ü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Tied to learning outcomes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7712" y="2479735"/>
            <a:ext cx="34965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rgbClr val="1590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 on your goals for your CEL experience </a:t>
            </a:r>
            <a:br>
              <a:rPr lang="en-CA" sz="2000" b="1">
                <a:solidFill>
                  <a:srgbClr val="1590C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 b="1">
                <a:solidFill>
                  <a:srgbClr val="1590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range of domains</a:t>
            </a:r>
          </a:p>
          <a:p>
            <a:endParaRPr lang="en-CA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CA" sz="2000"/>
              <a:t>Disciplinary knowledge</a:t>
            </a:r>
          </a:p>
          <a:p>
            <a:pPr marL="342900" indent="-342900">
              <a:buFont typeface="Wingdings" charset="2"/>
              <a:buChar char="ü"/>
            </a:pPr>
            <a:r>
              <a:rPr lang="en-CA" sz="2000"/>
              <a:t>Skill and competency development</a:t>
            </a:r>
          </a:p>
          <a:p>
            <a:pPr marL="342900" indent="-342900">
              <a:buFont typeface="Wingdings" charset="2"/>
              <a:buChar char="ü"/>
            </a:pPr>
            <a:r>
              <a:rPr lang="en-CA" sz="2000"/>
              <a:t>Personal and civic development</a:t>
            </a:r>
          </a:p>
          <a:p>
            <a:pPr marL="342900" indent="-342900">
              <a:buFont typeface="Wingdings" charset="2"/>
              <a:buChar char="ü"/>
            </a:pPr>
            <a:r>
              <a:rPr lang="en-CA" sz="2000"/>
              <a:t>Career development</a:t>
            </a:r>
            <a:endParaRPr lang="en-US" sz="2000"/>
          </a:p>
        </p:txBody>
      </p:sp>
      <p:sp>
        <p:nvSpPr>
          <p:cNvPr id="6" name="TextBox 5"/>
          <p:cNvSpPr txBox="1"/>
          <p:nvPr/>
        </p:nvSpPr>
        <p:spPr>
          <a:xfrm>
            <a:off x="8125723" y="2479735"/>
            <a:ext cx="303506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 your goals with </a:t>
            </a:r>
            <a:br>
              <a:rPr lang="en-CA"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community partner’s priorities</a:t>
            </a:r>
          </a:p>
          <a:p>
            <a:endParaRPr lang="en-CA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Ask yourself what you can learn from all of your CEL experiences</a:t>
            </a:r>
          </a:p>
          <a:p>
            <a:pPr marL="342900" indent="-342900">
              <a:buFont typeface="Wingdings" charset="2"/>
              <a:buChar char="ü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Learn about your organization’s priorities</a:t>
            </a:r>
          </a:p>
          <a:p>
            <a:pPr marL="342900" indent="-342900">
              <a:buFont typeface="Wingdings" charset="2"/>
              <a:buChar char="ü"/>
            </a:pP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Communicate with your external partner</a:t>
            </a:r>
          </a:p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63E69-C14A-5041-AC47-2C61B5999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916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5F2D-9B47-6848-BC3B-58376788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CACF7-AC9A-E84E-ADAB-F10C78BC1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Ash, S. L., &amp; Clayton, P. H. (2009). Generating, Deepening, </a:t>
            </a:r>
            <a:br>
              <a:rPr lang="en-US"/>
            </a:br>
            <a:r>
              <a:rPr lang="en-US"/>
              <a:t>and Documenting Learning: The Power of Critical Reflection in Applied Learning. Journal of Applied Learning in Higher Education, 1(1), 25-48.</a:t>
            </a:r>
          </a:p>
          <a:p>
            <a:r>
              <a:rPr lang="en-US"/>
              <a:t>Jacoby, B. (2015). Service-learning Essentials: Questions, Answers, </a:t>
            </a:r>
            <a:br>
              <a:rPr lang="en-US"/>
            </a:br>
            <a:r>
              <a:rPr lang="en-US"/>
              <a:t>and Lessons Learned. San Francisco: </a:t>
            </a:r>
            <a:r>
              <a:rPr lang="en-US" err="1"/>
              <a:t>JosseyBass</a:t>
            </a:r>
            <a:r>
              <a:rPr lang="en-US"/>
              <a:t>.</a:t>
            </a:r>
          </a:p>
          <a:p>
            <a:r>
              <a:rPr lang="en-US"/>
              <a:t>Lewis, L. H. and Williams, C. J. (1994). Experiential Learning: </a:t>
            </a:r>
            <a:br>
              <a:rPr lang="en-US"/>
            </a:br>
            <a:r>
              <a:rPr lang="en-US"/>
              <a:t>Past and Present. New Directions for Adult and Continuing Education, 5-16. 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414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3" t="10279" r="28660" b="63256"/>
          <a:stretch/>
        </p:blipFill>
        <p:spPr>
          <a:xfrm>
            <a:off x="29497" y="-147484"/>
            <a:ext cx="12241162" cy="72267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06477"/>
            <a:ext cx="12192000" cy="73152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37000">
                <a:schemeClr val="accent4">
                  <a:alpha val="3000"/>
                </a:schemeClr>
              </a:gs>
              <a:gs pos="66000">
                <a:schemeClr val="accent2">
                  <a:lumMod val="75000"/>
                  <a:alpha val="58000"/>
                </a:schemeClr>
              </a:gs>
              <a:gs pos="100000">
                <a:schemeClr val="accent1">
                  <a:lumMod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9" y="2699671"/>
            <a:ext cx="4010738" cy="1458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75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WHAT IS COMMUNITY-ENGAGED LEARNING (CEL)?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B00032-7937-0E42-B0E2-427AF48F15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“a form of experiential education in which students engage in activities that address human and community needs, together with structured opportunities for reflection designed to achieve desired learning outcomes” </a:t>
            </a:r>
          </a:p>
          <a:p>
            <a:pPr lvl="2"/>
            <a:r>
              <a:rPr lang="en-CA" b="1"/>
              <a:t>Community-engaged </a:t>
            </a:r>
            <a:br>
              <a:rPr lang="en-CA" b="1"/>
            </a:br>
            <a:r>
              <a:rPr lang="en-CA" b="1"/>
              <a:t>learning</a:t>
            </a:r>
            <a:r>
              <a:rPr lang="en-CA"/>
              <a:t> is sometimes referred to as “</a:t>
            </a:r>
            <a:r>
              <a:rPr lang="en-CA" b="1"/>
              <a:t>Service-Learning</a:t>
            </a:r>
            <a:r>
              <a:rPr lang="en-CA"/>
              <a:t>”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C2ADB-CF10-2A46-B84D-68FE8E16D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Jacoby, B. (2015) Service-learning Essentials: Questions, Answers, and Lessons Learned. San Francisco: </a:t>
            </a:r>
            <a:r>
              <a:rPr lang="en-US" sz="1200" err="1">
                <a:ea typeface="Verdana"/>
                <a:cs typeface="Arial"/>
              </a:rPr>
              <a:t>JosseyBass</a:t>
            </a:r>
            <a:r>
              <a:rPr lang="en-US" sz="1200">
                <a:ea typeface="Verdana"/>
                <a:cs typeface="Arial"/>
              </a:rPr>
              <a:t>.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pic>
        <p:nvPicPr>
          <p:cNvPr id="12" name="Picture 12" descr="A group of people that are standing in the street&#10;&#10;Description generated with high confidence">
            <a:extLst>
              <a:ext uri="{FF2B5EF4-FFF2-40B4-BE49-F238E27FC236}">
                <a16:creationId xmlns:a16="http://schemas.microsoft.com/office/drawing/2014/main" id="{6CCB7A61-E051-4366-8630-F7FF4F9B81E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5"/>
          <a:stretch>
            <a:fillRect/>
          </a:stretch>
        </p:blipFill>
        <p:spPr>
          <a:xfrm>
            <a:off x="6974262" y="1219200"/>
            <a:ext cx="3394472" cy="4525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1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CEL? THE BENEFITS FOR STUDENTS AND COMMUNITIES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27" y="59173"/>
            <a:ext cx="787584" cy="780223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C8AD957C-079F-4420-9BF2-7DE0EC9F770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271623" y="1409882"/>
            <a:ext cx="7490602" cy="4670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105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KEY FEATURES OF CEL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3"/>
          </p:nvPr>
        </p:nvGraphicFramePr>
        <p:xfrm>
          <a:off x="838200" y="1219200"/>
          <a:ext cx="10515600" cy="4594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1CEFC1-636E-0C47-94A7-22480F9B8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/>
                <a:ea typeface="Arial" charset="0"/>
                <a:cs typeface="Arial"/>
              </a:rPr>
              <a:t>Jacoby, B. (2015) Service-Learning Essentials: Questions, Answers, and Lessons Learned. San Francisco: </a:t>
            </a:r>
            <a:r>
              <a:rPr lang="en-US" sz="1200" err="1">
                <a:solidFill>
                  <a:schemeClr val="bg2">
                    <a:lumMod val="50000"/>
                  </a:schemeClr>
                </a:solidFill>
                <a:latin typeface="Arial"/>
                <a:ea typeface="Arial" charset="0"/>
                <a:cs typeface="Arial"/>
              </a:rPr>
              <a:t>JosseyBass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/>
                <a:ea typeface="Arial" charset="0"/>
                <a:cs typeface="Arial"/>
              </a:rPr>
              <a:t>.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45948-0A26-4743-A7B4-EA9CE50B78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96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FEATURES OF CEL: EXPERIENTIAL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sz="2800" b="1">
                <a:solidFill>
                  <a:schemeClr val="accent5">
                    <a:lumMod val="75000"/>
                  </a:schemeClr>
                </a:solidFill>
              </a:rPr>
              <a:t>Experiential learning means “learning from experience, or learning by doing.”</a:t>
            </a:r>
          </a:p>
          <a:p>
            <a:r>
              <a:rPr lang="en-CA"/>
              <a:t>In a CEL course, you will take </a:t>
            </a:r>
            <a:br>
              <a:rPr lang="en-CA"/>
            </a:br>
            <a:r>
              <a:rPr lang="en-CA"/>
              <a:t>part in </a:t>
            </a:r>
            <a:r>
              <a:rPr lang="en-CA" b="1"/>
              <a:t>experiential activities </a:t>
            </a:r>
            <a:br>
              <a:rPr lang="en-CA"/>
            </a:br>
            <a:r>
              <a:rPr lang="en-CA"/>
              <a:t>beyond what might be typical in your other courses.</a:t>
            </a:r>
          </a:p>
          <a:p>
            <a:endParaRPr lang="en-CA"/>
          </a:p>
          <a:p>
            <a:endParaRPr lang="en-CA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F153664-0AA7-584D-B721-F67FC7C1121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4525963"/>
          </a:xfrm>
        </p:spPr>
        <p:txBody>
          <a:bodyPr>
            <a:normAutofit/>
          </a:bodyPr>
          <a:lstStyle/>
          <a:p>
            <a:r>
              <a:rPr lang="en-CA"/>
              <a:t>For instance, you might be: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/>
              <a:t>Placed on-site at a community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/>
              <a:t>Undertaking research for a community organization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/>
              <a:t>Engaged in an activity with other members of a community towards a common goal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3479F4-6AB7-3640-8743-1140F8EF78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200">
                <a:ea typeface="Verdana"/>
                <a:cs typeface="Arial"/>
              </a:rPr>
              <a:t>Lewis, L. H. and Williams, C. J. (1994). Experiential Learning: Past and Present. New Directions for Adult and Continuing Education, 5-16. 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79226" y="3903406"/>
            <a:ext cx="97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55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/>
          <p:cNvCxnSpPr>
            <a:cxnSpLocks/>
          </p:cNvCxnSpPr>
          <p:nvPr/>
        </p:nvCxnSpPr>
        <p:spPr>
          <a:xfrm>
            <a:off x="7811514" y="2924264"/>
            <a:ext cx="2295444" cy="838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12" y="263289"/>
            <a:ext cx="11512507" cy="371992"/>
          </a:xfrm>
        </p:spPr>
        <p:txBody>
          <a:bodyPr/>
          <a:lstStyle/>
          <a:p>
            <a:r>
              <a:rPr lang="en-US"/>
              <a:t>CEL EXPERIENCES CAN TAKE MANY FORMS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190055" y="3211271"/>
            <a:ext cx="2618817" cy="702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000">
                <a:ea typeface="Verdana"/>
                <a:cs typeface="Arial"/>
              </a:rPr>
              <a:t>Curricular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B63A8493-D012-0B4A-B55C-856B8ADAE917}"/>
              </a:ext>
            </a:extLst>
          </p:cNvPr>
          <p:cNvSpPr txBox="1">
            <a:spLocks/>
          </p:cNvSpPr>
          <p:nvPr/>
        </p:nvSpPr>
        <p:spPr>
          <a:xfrm>
            <a:off x="8975306" y="4165229"/>
            <a:ext cx="2355202" cy="832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Global</a:t>
            </a:r>
          </a:p>
          <a:p>
            <a:endParaRPr lang="en-CA" sz="2000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8975306" y="2972569"/>
            <a:ext cx="2355202" cy="72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Local</a:t>
            </a:r>
            <a:endParaRPr lang="en-CA" sz="2000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AF8488EF-CDCA-434C-A053-7AB6BA34AAC3}"/>
              </a:ext>
            </a:extLst>
          </p:cNvPr>
          <p:cNvSpPr txBox="1">
            <a:spLocks/>
          </p:cNvSpPr>
          <p:nvPr/>
        </p:nvSpPr>
        <p:spPr>
          <a:xfrm>
            <a:off x="4599840" y="4412131"/>
            <a:ext cx="2522825" cy="1341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Direct </a:t>
            </a:r>
            <a:br>
              <a:rPr lang="en-US" sz="2000"/>
            </a:br>
            <a:r>
              <a:rPr lang="en-US" sz="2000"/>
              <a:t>service</a:t>
            </a:r>
            <a:br>
              <a:rPr lang="en-US" sz="2000"/>
            </a:br>
            <a:r>
              <a:rPr lang="en-US" sz="2000"/>
              <a:t> support</a:t>
            </a:r>
          </a:p>
          <a:p>
            <a:pPr algn="ctr"/>
            <a:endParaRPr lang="en-CA" sz="200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4418683" y="3137835"/>
            <a:ext cx="2885140" cy="78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Research</a:t>
            </a:r>
            <a:endParaRPr lang="en-CA" sz="2000"/>
          </a:p>
        </p:txBody>
      </p:sp>
      <p:cxnSp>
        <p:nvCxnSpPr>
          <p:cNvPr id="76" name="Straight Connector 75"/>
          <p:cNvCxnSpPr>
            <a:cxnSpLocks/>
          </p:cNvCxnSpPr>
          <p:nvPr/>
        </p:nvCxnSpPr>
        <p:spPr>
          <a:xfrm flipV="1">
            <a:off x="1912039" y="2860687"/>
            <a:ext cx="2036218" cy="127540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</p:cNvCxnSpPr>
          <p:nvPr/>
        </p:nvCxnSpPr>
        <p:spPr>
          <a:xfrm>
            <a:off x="3941471" y="2924264"/>
            <a:ext cx="1919782" cy="1021836"/>
          </a:xfrm>
          <a:prstGeom prst="line">
            <a:avLst/>
          </a:prstGeom>
          <a:ln>
            <a:solidFill>
              <a:srgbClr val="0CA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</p:cNvCxnSpPr>
          <p:nvPr/>
        </p:nvCxnSpPr>
        <p:spPr>
          <a:xfrm flipV="1">
            <a:off x="5912099" y="2910051"/>
            <a:ext cx="1879400" cy="1066487"/>
          </a:xfrm>
          <a:prstGeom prst="line">
            <a:avLst/>
          </a:prstGeom>
          <a:ln>
            <a:solidFill>
              <a:srgbClr val="007F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C09F8F4-B5B5-834A-9AFD-CF2C8E846BE4}"/>
              </a:ext>
            </a:extLst>
          </p:cNvPr>
          <p:cNvSpPr txBox="1">
            <a:spLocks/>
          </p:cNvSpPr>
          <p:nvPr/>
        </p:nvSpPr>
        <p:spPr>
          <a:xfrm>
            <a:off x="247232" y="4638859"/>
            <a:ext cx="2522825" cy="481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ea typeface="Verdana"/>
                <a:cs typeface="Arial"/>
              </a:rPr>
              <a:t>Co-curricular</a:t>
            </a:r>
          </a:p>
          <a:p>
            <a:endParaRPr lang="en-CA" sz="280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498902" y="2107400"/>
            <a:ext cx="2885139" cy="804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Project-based</a:t>
            </a:r>
          </a:p>
          <a:p>
            <a:endParaRPr lang="en-CA" sz="200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A283E085-EE79-644F-82DF-973BAE8216CD}"/>
              </a:ext>
            </a:extLst>
          </p:cNvPr>
          <p:cNvSpPr txBox="1">
            <a:spLocks/>
          </p:cNvSpPr>
          <p:nvPr/>
        </p:nvSpPr>
        <p:spPr>
          <a:xfrm>
            <a:off x="2602033" y="3603866"/>
            <a:ext cx="2678876" cy="721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2000"/>
              <a:t>Placement-based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6691726" y="1785834"/>
            <a:ext cx="2286202" cy="111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With partner </a:t>
            </a:r>
            <a:br>
              <a:rPr lang="en-US" sz="2000"/>
            </a:br>
            <a:r>
              <a:rPr lang="en-US" sz="2000"/>
              <a:t>on-site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EC132F6-C5C3-C14A-AADF-C24D79408516}"/>
              </a:ext>
            </a:extLst>
          </p:cNvPr>
          <p:cNvSpPr txBox="1">
            <a:spLocks/>
          </p:cNvSpPr>
          <p:nvPr/>
        </p:nvSpPr>
        <p:spPr>
          <a:xfrm>
            <a:off x="6691726" y="3419793"/>
            <a:ext cx="2286202" cy="1341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2000"/>
              <a:t>Working </a:t>
            </a:r>
            <a:br>
              <a:rPr lang="en-US" sz="2000"/>
            </a:br>
            <a:r>
              <a:rPr lang="en-US" sz="2000"/>
              <a:t>off-site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9EF9BC8-09AC-D841-B1FE-4032E17737D8}"/>
              </a:ext>
            </a:extLst>
          </p:cNvPr>
          <p:cNvSpPr/>
          <p:nvPr/>
        </p:nvSpPr>
        <p:spPr>
          <a:xfrm>
            <a:off x="3747315" y="2704546"/>
            <a:ext cx="487676" cy="487676"/>
          </a:xfrm>
          <a:prstGeom prst="ellipse">
            <a:avLst/>
          </a:prstGeom>
          <a:solidFill>
            <a:srgbClr val="1590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645AFE9-9A7F-AF44-BFB3-1A8C75690B72}"/>
              </a:ext>
            </a:extLst>
          </p:cNvPr>
          <p:cNvSpPr/>
          <p:nvPr/>
        </p:nvSpPr>
        <p:spPr>
          <a:xfrm>
            <a:off x="7584082" y="2680426"/>
            <a:ext cx="487676" cy="487676"/>
          </a:xfrm>
          <a:prstGeom prst="ellipse">
            <a:avLst/>
          </a:prstGeom>
          <a:solidFill>
            <a:srgbClr val="0CA5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2378DC8-F9CC-9147-B22D-419BDF454915}"/>
              </a:ext>
            </a:extLst>
          </p:cNvPr>
          <p:cNvSpPr/>
          <p:nvPr/>
        </p:nvSpPr>
        <p:spPr>
          <a:xfrm>
            <a:off x="9848491" y="3557712"/>
            <a:ext cx="487676" cy="48767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0799F7C-4AFA-3746-AEA9-C1B6501161BF}"/>
              </a:ext>
            </a:extLst>
          </p:cNvPr>
          <p:cNvSpPr/>
          <p:nvPr/>
        </p:nvSpPr>
        <p:spPr>
          <a:xfrm>
            <a:off x="5668261" y="3732700"/>
            <a:ext cx="487676" cy="487676"/>
          </a:xfrm>
          <a:prstGeom prst="ellipse">
            <a:avLst/>
          </a:prstGeom>
          <a:solidFill>
            <a:srgbClr val="167C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C963EC-50F7-46BE-8EB5-14CBA8F8A37E}"/>
              </a:ext>
            </a:extLst>
          </p:cNvPr>
          <p:cNvSpPr/>
          <p:nvPr/>
        </p:nvSpPr>
        <p:spPr>
          <a:xfrm>
            <a:off x="1512394" y="3924940"/>
            <a:ext cx="487676" cy="48767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30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8938-8BDD-4BE9-98CB-C940AB06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FEATURES OF CEL: ADDRESSES COMMUNITY NEEDS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2000"/>
              <a:t>CEL differs from other forms of</a:t>
            </a:r>
            <a:br>
              <a:rPr lang="en-CA" sz="2000"/>
            </a:br>
            <a:r>
              <a:rPr lang="en-CA" sz="2000"/>
              <a:t>experiential learning in its exclusive</a:t>
            </a:r>
            <a:br>
              <a:rPr lang="en-CA" sz="2000"/>
            </a:br>
            <a:r>
              <a:rPr lang="en-CA" sz="2000"/>
              <a:t>focus on “activities that address human and community needs.” </a:t>
            </a:r>
          </a:p>
          <a:p>
            <a:r>
              <a:rPr lang="en-CA" sz="2000">
                <a:latin typeface="Arial" panose="020B0604020202020204" pitchFamily="34" charset="0"/>
              </a:rPr>
              <a:t>For instance, CEL is typically accomplished in partnership with a community, a non-profit organization or a public organization.  The quality of that partnership should be paramount and both you and your community partners should benefit from your CEL efforts.</a:t>
            </a:r>
          </a:p>
          <a:p>
            <a:r>
              <a:rPr lang="en-US" sz="2000" b="1" i="1"/>
              <a:t>In CEL you contribute to, and learn from, the activities of community organizations to support community priorities.</a:t>
            </a:r>
          </a:p>
          <a:p>
            <a:pPr marL="0" indent="0">
              <a:buNone/>
            </a:pPr>
            <a:endParaRPr lang="en-CA" sz="2000"/>
          </a:p>
          <a:p>
            <a:pPr marL="0" indent="0">
              <a:buNone/>
            </a:pPr>
            <a:endParaRPr lang="en-CA" sz="2000"/>
          </a:p>
        </p:txBody>
      </p:sp>
      <p:pic>
        <p:nvPicPr>
          <p:cNvPr id="3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0D4CBDFF-E650-4407-B9C4-E9DEDB45A270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/>
          <a:stretch>
            <a:fillRect/>
          </a:stretch>
        </p:blipFill>
        <p:spPr>
          <a:xfrm>
            <a:off x="6201837" y="1213767"/>
            <a:ext cx="5080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2267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l-students-blue-teal">
  <a:themeElements>
    <a:clrScheme name="theme-el-uoft-may-26-19">
      <a:dk1>
        <a:srgbClr val="000000"/>
      </a:dk1>
      <a:lt1>
        <a:srgbClr val="FFFFFF"/>
      </a:lt1>
      <a:dk2>
        <a:srgbClr val="007FA3"/>
      </a:dk2>
      <a:lt2>
        <a:srgbClr val="002554"/>
      </a:lt2>
      <a:accent1>
        <a:srgbClr val="177CB3"/>
      </a:accent1>
      <a:accent2>
        <a:srgbClr val="0988BA"/>
      </a:accent2>
      <a:accent3>
        <a:srgbClr val="007FA3"/>
      </a:accent3>
      <a:accent4>
        <a:srgbClr val="09A0BA"/>
      </a:accent4>
      <a:accent5>
        <a:srgbClr val="0BA5B3"/>
      </a:accent5>
      <a:accent6>
        <a:srgbClr val="1490CE"/>
      </a:accent6>
      <a:hlink>
        <a:srgbClr val="114986"/>
      </a:hlink>
      <a:folHlink>
        <a:srgbClr val="1762B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b="1" dirty="0">
            <a:solidFill>
              <a:srgbClr val="005F7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B6DCAA5ADE9B4ABF040436C01CFA65" ma:contentTypeVersion="7" ma:contentTypeDescription="Create a new document." ma:contentTypeScope="" ma:versionID="7c7385cd836741ac21ec257130feda32">
  <xsd:schema xmlns:xsd="http://www.w3.org/2001/XMLSchema" xmlns:xs="http://www.w3.org/2001/XMLSchema" xmlns:p="http://schemas.microsoft.com/office/2006/metadata/properties" xmlns:ns2="c574565b-df9f-441e-9b72-ba842ddeaaae" xmlns:ns3="1585722f-55ba-4c5d-b3cf-ae646fe44a8d" targetNamespace="http://schemas.microsoft.com/office/2006/metadata/properties" ma:root="true" ma:fieldsID="c7bb76f15eaddca96cba8eb7348c4908" ns2:_="" ns3:_="">
    <xsd:import namespace="c574565b-df9f-441e-9b72-ba842ddeaaae"/>
    <xsd:import namespace="1585722f-55ba-4c5d-b3cf-ae646fe44a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4565b-df9f-441e-9b72-ba842ddeaa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85722f-55ba-4c5d-b3cf-ae646fe44a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60F71D-090C-4404-B245-4864E014312C}">
  <ds:schemaRefs>
    <ds:schemaRef ds:uri="1585722f-55ba-4c5d-b3cf-ae646fe44a8d"/>
    <ds:schemaRef ds:uri="c574565b-df9f-441e-9b72-ba842ddeaa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9F9748-D96C-4E75-8306-BEFAE66119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BAC085-8778-4A83-A225-D57DC3A49A92}">
  <ds:schemaRefs>
    <ds:schemaRef ds:uri="1585722f-55ba-4c5d-b3cf-ae646fe44a8d"/>
    <ds:schemaRef ds:uri="c574565b-df9f-441e-9b72-ba842ddeaa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2888</Words>
  <Application>Microsoft Office PowerPoint</Application>
  <PresentationFormat>Widescreen</PresentationFormat>
  <Paragraphs>306</Paragraphs>
  <Slides>37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Corbel</vt:lpstr>
      <vt:lpstr>Roboto</vt:lpstr>
      <vt:lpstr>Wingdings</vt:lpstr>
      <vt:lpstr>el-students-blue-teal</vt:lpstr>
      <vt:lpstr>An Introduction  to Community-Engaged Learning</vt:lpstr>
      <vt:lpstr>MODULE OBJECTIVES</vt:lpstr>
      <vt:lpstr>What is  Community-Engaged Learning?</vt:lpstr>
      <vt:lpstr>WHAT IS COMMUNITY-ENGAGED LEARNING (CEL)?</vt:lpstr>
      <vt:lpstr>WHY CEL? THE BENEFITS FOR STUDENTS AND COMMUNITIES</vt:lpstr>
      <vt:lpstr>KEY FEATURES OF CEL</vt:lpstr>
      <vt:lpstr>KEY FEATURES OF CEL: EXPERIENTIAL</vt:lpstr>
      <vt:lpstr>CEL EXPERIENCES CAN TAKE MANY FORMS</vt:lpstr>
      <vt:lpstr>KEY FEATURES OF CEL: ADDRESSES COMMUNITY NEEDS</vt:lpstr>
      <vt:lpstr>WHAT IS RECIPROCITY?</vt:lpstr>
      <vt:lpstr>WHAT IS "RECIPROCITY" IN COMMUNITY-ENGAGED LEARNING</vt:lpstr>
      <vt:lpstr>YOUR TURN: THE VALUE OF RECIPROCITY</vt:lpstr>
      <vt:lpstr>KEY FEATURES OF CEL: INCORPORATES REFLECTION </vt:lpstr>
      <vt:lpstr>LEARNING FROM EXPERIENCE</vt:lpstr>
      <vt:lpstr>HOW WE LEARN THROUGH REFLECTION</vt:lpstr>
      <vt:lpstr>REFLECTION IS BOTH A PROCESS AND A PRODUCT</vt:lpstr>
      <vt:lpstr>THE VALUE OF REFLECTION</vt:lpstr>
      <vt:lpstr>KEY FEATURES OF CEL: TIED TO LEARNING OUTCOMES</vt:lpstr>
      <vt:lpstr>Reflecting on  Your Learning Goals</vt:lpstr>
      <vt:lpstr>YOUR GOALS FOR YOUR CEL EXPERIENCE</vt:lpstr>
      <vt:lpstr>STUDENT EXAMPLE: ESTABLISHING GOALS</vt:lpstr>
      <vt:lpstr>YOUR TURN: CONSIDERING YOUR GOALS</vt:lpstr>
      <vt:lpstr>YOUR TURN: DISCIPLINARY KNOWLEDGE</vt:lpstr>
      <vt:lpstr>YOUR TURN: SKILL AND COMPETENCY DEVELOPMENT</vt:lpstr>
      <vt:lpstr>YOUR TURN: CAREER DEVELOPMENT</vt:lpstr>
      <vt:lpstr>YOUR TURN: PERSONAL AND CIVIC DEVELOPMENT</vt:lpstr>
      <vt:lpstr>Aligning your Goals with your Community Partner’s Priorities</vt:lpstr>
      <vt:lpstr>CREATING YOUR OWN LEARNING EXPERIENCE</vt:lpstr>
      <vt:lpstr>STUDENT EXAMPLE: PLACEMENT AT A FOOD BANK</vt:lpstr>
      <vt:lpstr>STUDENT EXAMPLE: CREATING LEARNING OPPORTUNITIES</vt:lpstr>
      <vt:lpstr>STUDENT EXAMPLE: LEARNING THROUGH REFLECTION</vt:lpstr>
      <vt:lpstr>ALIGNING GOALS: LEARNING ABOUT YOUR ORGANIZATION</vt:lpstr>
      <vt:lpstr>YOUR TURN: ALIGNING YOUR LEARNING GOALS</vt:lpstr>
      <vt:lpstr>ALIGNING GOALS: SOME FINAL TIPS</vt:lpstr>
      <vt:lpstr>SUMMARY: AN INTRODUCTION TO CEL</vt:lpstr>
      <vt:lpstr>REFERENCES</vt:lpstr>
      <vt:lpstr>PowerPoint Presentation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</dc:title>
  <dc:creator>Selena Panchoo;Sheila Eaton</dc:creator>
  <cp:lastModifiedBy>Will Heikoop</cp:lastModifiedBy>
  <cp:revision>2</cp:revision>
  <dcterms:created xsi:type="dcterms:W3CDTF">2019-01-15T16:30:46Z</dcterms:created>
  <dcterms:modified xsi:type="dcterms:W3CDTF">2022-01-19T15:15:31Z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0x0101004EB6DCAA5ADE9B4ABF040436C01CFA65</vt:lpwstr>
  </property>
  <property fmtid="{D5CDD505-2E9C-101B-9397-08002B2CF9AE}" pid="3" name="ArticulateGUID">
    <vt:lpwstr>DC5D2841-ADC6-424D-BC56-40DA9F13EA21</vt:lpwstr>
  </property>
  <property fmtid="{D5CDD505-2E9C-101B-9397-08002B2CF9AE}" pid="4" name="ArticulatePath">
    <vt:lpwstr>mod-4-intro-cel-jul-4-se</vt:lpwstr>
  </property>
</Properties>
</file>