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4"/>
  </p:sldMasterIdLst>
  <p:notesMasterIdLst>
    <p:notesMasterId r:id="rId33"/>
  </p:notesMasterIdLst>
  <p:sldIdLst>
    <p:sldId id="529" r:id="rId5"/>
    <p:sldId id="530" r:id="rId6"/>
    <p:sldId id="633" r:id="rId7"/>
    <p:sldId id="534" r:id="rId8"/>
    <p:sldId id="535" r:id="rId9"/>
    <p:sldId id="395" r:id="rId10"/>
    <p:sldId id="536" r:id="rId11"/>
    <p:sldId id="537" r:id="rId12"/>
    <p:sldId id="538" r:id="rId13"/>
    <p:sldId id="1117" r:id="rId14"/>
    <p:sldId id="396" r:id="rId15"/>
    <p:sldId id="1122" r:id="rId16"/>
    <p:sldId id="411" r:id="rId17"/>
    <p:sldId id="540" r:id="rId18"/>
    <p:sldId id="541" r:id="rId19"/>
    <p:sldId id="1119" r:id="rId20"/>
    <p:sldId id="1120" r:id="rId21"/>
    <p:sldId id="413" r:id="rId22"/>
    <p:sldId id="414" r:id="rId23"/>
    <p:sldId id="402" r:id="rId24"/>
    <p:sldId id="415" r:id="rId25"/>
    <p:sldId id="405" r:id="rId26"/>
    <p:sldId id="406" r:id="rId27"/>
    <p:sldId id="416" r:id="rId28"/>
    <p:sldId id="282" r:id="rId29"/>
    <p:sldId id="408" r:id="rId30"/>
    <p:sldId id="542" r:id="rId31"/>
    <p:sldId id="602" r:id="rId32"/>
  </p:sldIdLst>
  <p:sldSz cx="12192000" cy="6858000"/>
  <p:notesSz cx="6858000" cy="1285875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1026" userDrawn="1">
          <p15:clr>
            <a:srgbClr val="A4A3A4"/>
          </p15:clr>
        </p15:guide>
        <p15:guide id="4" pos="7537" userDrawn="1">
          <p15:clr>
            <a:srgbClr val="A4A3A4"/>
          </p15:clr>
        </p15:guide>
        <p15:guide id="5" pos="12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Esmail" initials="JE" lastIdx="2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84BC"/>
    <a:srgbClr val="0CA5B3"/>
    <a:srgbClr val="017EA1"/>
    <a:srgbClr val="08668B"/>
    <a:srgbClr val="07788C"/>
    <a:srgbClr val="1590CE"/>
    <a:srgbClr val="005F7A"/>
    <a:srgbClr val="007FA3"/>
    <a:srgbClr val="167CB2"/>
    <a:srgbClr val="09A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139" autoAdjust="0"/>
  </p:normalViewPr>
  <p:slideViewPr>
    <p:cSldViewPr snapToGrid="0">
      <p:cViewPr varScale="1">
        <p:scale>
          <a:sx n="68" d="100"/>
          <a:sy n="68" d="100"/>
        </p:scale>
        <p:origin x="1234" y="67"/>
      </p:cViewPr>
      <p:guideLst>
        <p:guide orient="horz" pos="2069"/>
        <p:guide pos="3863"/>
        <p:guide orient="horz" pos="1026"/>
        <p:guide pos="7537"/>
        <p:guide pos="1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Heikoop" userId="S::will.heikoop@utoronto.ca::1f03d2dc-a599-4eab-9c6f-ff5d93b71a69" providerId="AD" clId="Web-{C4622D26-2982-4D6E-94D7-6BF211A2AA25}"/>
    <pc:docChg chg="modSld">
      <pc:chgData name="William Heikoop" userId="S::will.heikoop@utoronto.ca::1f03d2dc-a599-4eab-9c6f-ff5d93b71a69" providerId="AD" clId="Web-{C4622D26-2982-4D6E-94D7-6BF211A2AA25}" dt="2019-07-24T19:32:29.048" v="2"/>
      <pc:docMkLst>
        <pc:docMk/>
      </pc:docMkLst>
      <pc:sldChg chg="delSp modSp modNotes">
        <pc:chgData name="William Heikoop" userId="S::will.heikoop@utoronto.ca::1f03d2dc-a599-4eab-9c6f-ff5d93b71a69" providerId="AD" clId="Web-{C4622D26-2982-4D6E-94D7-6BF211A2AA25}" dt="2019-07-24T19:32:29.048" v="2"/>
        <pc:sldMkLst>
          <pc:docMk/>
          <pc:sldMk cId="1374896939" sldId="541"/>
        </pc:sldMkLst>
        <pc:spChg chg="del mod">
          <ac:chgData name="William Heikoop" userId="S::will.heikoop@utoronto.ca::1f03d2dc-a599-4eab-9c6f-ff5d93b71a69" providerId="AD" clId="Web-{C4622D26-2982-4D6E-94D7-6BF211A2AA25}" dt="2019-07-24T19:32:24.719" v="1"/>
          <ac:spMkLst>
            <pc:docMk/>
            <pc:sldMk cId="1374896939" sldId="541"/>
            <ac:spMk id="39" creationId="{9EB465D2-E6E4-E542-ACB2-A4367C2E791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BD317-29DC-9349-9889-8508D3691199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74289-CC04-1B48-BB07-8F3D44253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videncebasedmentoring.org/wp-content/uploads/2018/05/student-2816892_1280_banner.jp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pixabay.com/photo/2017/07/31/11/21/people-2557396_960_720.jp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Bm8du28S_w&amp;feature=youtu.be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.staticflickr.com/1845/43753741615_7f1d20be6a_b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bs.twimg.com/media/D6ui0A9VUAAI4qN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vFdmNVapPo&amp;feature=youtu.b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>
                <a:cs typeface="Calibri"/>
              </a:rPr>
              <a:t>Image: </a:t>
            </a:r>
            <a:r>
              <a:rPr lang="en-CA" u="sng">
                <a:hlinkClick r:id="rId3"/>
              </a:rPr>
              <a:t>https://www.evidencebasedmentoring.org/wp-content/uploads/2018/05/student-2816892_1280_banner.jpg</a:t>
            </a:r>
            <a:endParaRPr lang="en-CA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64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12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>
                <a:cs typeface="Calibri"/>
              </a:rPr>
              <a:t>Image: </a:t>
            </a:r>
            <a:r>
              <a:rPr lang="en-CA">
                <a:hlinkClick r:id="rId3"/>
              </a:rPr>
              <a:t>https://cdn.pixabay.com/photo/2017/07/31/11/21/people-2557396_960_720.jpg</a:t>
            </a:r>
            <a:endParaRPr lang="en-CA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50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2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66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3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11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>
              <a:solidFill>
                <a:srgbClr val="70AD47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62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38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53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68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53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5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88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42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31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804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57c5ef847f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57c5ef847f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>
              <a:solidFill>
                <a:schemeClr val="dk1"/>
              </a:solidFill>
              <a:cs typeface="Calibri" panose="020F050202020403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CA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791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hlinkClick r:id="rId3"/>
              </a:rPr>
              <a:t>https://www.youtube.com/watch?v=5Bm8du28S_w&amp;feature=youtu.be</a:t>
            </a:r>
            <a:r>
              <a:rPr lang="en-CA" dirty="0"/>
              <a:t> 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253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390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52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u="sng">
                <a:cs typeface="Calibri"/>
              </a:rPr>
              <a:t>Image: </a:t>
            </a:r>
            <a:r>
              <a:rPr lang="en-CA" u="sng">
                <a:hlinkClick r:id="rId3"/>
              </a:rPr>
              <a:t>https://live.staticflickr.com/1845/43753741615_7f1d20be6a_b.jpg</a:t>
            </a:r>
            <a:endParaRPr lang="en-CA" u="sng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18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>
                <a:cs typeface="Calibri"/>
              </a:rPr>
              <a:t>Image: </a:t>
            </a:r>
            <a:r>
              <a:rPr lang="en-CA">
                <a:hlinkClick r:id="rId3"/>
              </a:rPr>
              <a:t>https://pbs.twimg.com/media/D6ui0A9VUAAI4qN.jpg</a:t>
            </a:r>
            <a:endParaRPr lang="en-CA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84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01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https://www.youtube.com/watch?v=2vFdmNVapPo&amp;feature=youtu.be</a:t>
            </a:r>
            <a:endParaRPr lang="en-US" dirty="0"/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8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85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61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13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49953"/>
            <a:ext cx="9144000" cy="2387600"/>
          </a:xfrm>
        </p:spPr>
        <p:txBody>
          <a:bodyPr anchor="b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CA" sz="6000" b="1" kern="12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33AD01-81E7-544C-B64D-3B56EBF2BE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103813"/>
            <a:ext cx="9144000" cy="1655762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520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st_Title_Quo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673096" y="1230014"/>
            <a:ext cx="6845808" cy="4531603"/>
          </a:xfrm>
        </p:spPr>
        <p:txBody>
          <a:bodyPr>
            <a:noAutofit/>
          </a:bodyPr>
          <a:lstStyle>
            <a:lvl1pPr marL="0" indent="0">
              <a:buClr>
                <a:schemeClr val="accent2">
                  <a:lumMod val="50000"/>
                </a:schemeClr>
              </a:buClr>
              <a:buFontTx/>
              <a:buNone/>
              <a:defRPr sz="2800" b="1">
                <a:solidFill>
                  <a:schemeClr val="accent6">
                    <a:lumMod val="75000"/>
                  </a:schemeClr>
                </a:solidFill>
                <a:latin typeface="+mn-lt"/>
              </a:defRPr>
            </a:lvl1pPr>
            <a:lvl2pPr marL="0" indent="0">
              <a:buClr>
                <a:schemeClr val="accent2">
                  <a:lumMod val="50000"/>
                </a:schemeClr>
              </a:buClr>
              <a:buFontTx/>
              <a:buNone/>
              <a:defRPr sz="2800" b="1">
                <a:solidFill>
                  <a:schemeClr val="accent6">
                    <a:lumMod val="75000"/>
                  </a:schemeClr>
                </a:solidFill>
                <a:latin typeface="+mn-lt"/>
              </a:defRPr>
            </a:lvl2pPr>
            <a:lvl3pPr marL="152396" indent="0">
              <a:buClr>
                <a:schemeClr val="accent2">
                  <a:lumMod val="50000"/>
                </a:schemeClr>
              </a:buClr>
              <a:buFontTx/>
              <a:buNone/>
              <a:defRPr sz="2800" b="1">
                <a:solidFill>
                  <a:schemeClr val="accent6">
                    <a:lumMod val="75000"/>
                  </a:schemeClr>
                </a:solidFill>
                <a:latin typeface="+mn-lt"/>
              </a:defRPr>
            </a:lvl3pPr>
            <a:lvl4pPr marL="304793" indent="0">
              <a:buClr>
                <a:schemeClr val="accent2">
                  <a:lumMod val="50000"/>
                </a:schemeClr>
              </a:buClr>
              <a:buFontTx/>
              <a:buNone/>
              <a:defRPr sz="2800" b="1">
                <a:solidFill>
                  <a:schemeClr val="accent6">
                    <a:lumMod val="75000"/>
                  </a:schemeClr>
                </a:solidFill>
                <a:latin typeface="+mn-lt"/>
              </a:defRPr>
            </a:lvl4pPr>
            <a:lvl5pPr marL="533387" indent="0">
              <a:buClr>
                <a:schemeClr val="accent2">
                  <a:lumMod val="50000"/>
                </a:schemeClr>
              </a:buClr>
              <a:buFontTx/>
              <a:buNone/>
              <a:defRPr sz="2800" b="1">
                <a:solidFill>
                  <a:schemeClr val="accent6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0D19-1E1D-4C67-ADA4-066D2D528487}" type="datetimeFigureOut">
              <a:rPr lang="en-CA" smtClean="0"/>
              <a:t>2020-12-22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608F-8E79-4585-AAF2-BC275CFAAE7D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1430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00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1B8C09-E298-3A44-9E2E-138FCFD9F307}"/>
              </a:ext>
            </a:extLst>
          </p:cNvPr>
          <p:cNvCxnSpPr/>
          <p:nvPr/>
        </p:nvCxnSpPr>
        <p:spPr>
          <a:xfrm>
            <a:off x="-30480" y="855359"/>
            <a:ext cx="1225296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3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4EB16-40D9-9648-A943-FED84061E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EAF9F-EF66-9443-8C67-CB3E70DCC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3EC6-0004-B240-816B-97F1BD839EBB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D2FD9-A86E-CD4C-BB5F-20A31C68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E28B7-C51E-7D46-80F0-3568CBF0F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44CE8-C927-554C-AFD5-C02316CD3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4593852"/>
          </a:xfrm>
        </p:spPr>
        <p:txBody>
          <a:bodyPr>
            <a:normAutofit/>
          </a:bodyPr>
          <a:lstStyle>
            <a:lvl1pPr marL="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1pPr>
            <a:lvl2pPr marL="2286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2pPr>
            <a:lvl3pPr marL="6858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3pPr>
            <a:lvl4pPr marL="11430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4pPr>
            <a:lvl5pPr marL="16002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425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SubTitle_On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CA" sz="2800" b="0" kern="1200" dirty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EB604B-F0ED-7046-AA30-C27CE5722FA1}"/>
              </a:ext>
            </a:extLst>
          </p:cNvPr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400" b="1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here to edit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4894"/>
            <a:ext cx="10515600" cy="37054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42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848298" y="1219200"/>
            <a:ext cx="5080000" cy="45259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6131498" y="1219200"/>
            <a:ext cx="5080000" cy="45259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816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u_Title_Sub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lang="en-CA" sz="2800" b="0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en-US" sz="2400" b="1" kern="1200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/>
              <a:t>Click here to edit subtitle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848298" y="2164392"/>
            <a:ext cx="5080000" cy="398052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6278983" y="2164392"/>
            <a:ext cx="5080000" cy="398052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0066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Quo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673096" y="1230014"/>
            <a:ext cx="6845808" cy="4531603"/>
          </a:xfrm>
        </p:spPr>
        <p:txBody>
          <a:bodyPr>
            <a:noAutofit/>
          </a:bodyPr>
          <a:lstStyle>
            <a:lvl1pPr marL="0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  <a:lvl2pPr marL="0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2pPr>
            <a:lvl3pPr marL="152396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304793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4pPr>
            <a:lvl5pPr marL="533387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1430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00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47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eam_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CB15C1-1C6F-6E4D-91E9-F222F28980EB}"/>
              </a:ext>
            </a:extLst>
          </p:cNvPr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en-US" sz="2400" b="1" kern="1200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564225" y="2275327"/>
            <a:ext cx="1399260" cy="1976169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349162" y="2275328"/>
            <a:ext cx="1399260" cy="1976168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9134100" y="2275328"/>
            <a:ext cx="1399260" cy="1976168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err="1"/>
              <a:t>ùùùù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98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5903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65215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2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4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9460D19-1E1D-4C67-ADA4-066D2D528487}" type="datetimeFigureOut">
              <a:rPr lang="en-CA" smtClean="0"/>
              <a:pPr/>
              <a:t>2020-12-22</a:t>
            </a:fld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944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07E608F-8E79-4585-AAF2-BC275CFAAE7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A174842-A55C-D940-9980-CB201038F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8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31" r:id="rId2"/>
    <p:sldLayoutId id="2147483700" r:id="rId3"/>
    <p:sldLayoutId id="2147483701" r:id="rId4"/>
    <p:sldLayoutId id="2147483702" r:id="rId5"/>
    <p:sldLayoutId id="2147483777" r:id="rId6"/>
    <p:sldLayoutId id="2147483703" r:id="rId7"/>
    <p:sldLayoutId id="2147483705" r:id="rId8"/>
    <p:sldLayoutId id="2147483706" r:id="rId9"/>
    <p:sldLayoutId id="2147483833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dirty="0">
          <a:solidFill>
            <a:schemeClr val="bg2">
              <a:lumMod val="90000"/>
              <a:lumOff val="1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2286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2pPr>
      <a:lvl3pPr marL="6858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3pPr>
      <a:lvl4pPr marL="11430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4pPr>
      <a:lvl5pPr marL="16002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5" Type="http://schemas.openxmlformats.org/officeDocument/2006/relationships/image" Target="../media/image10.em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5" Type="http://schemas.openxmlformats.org/officeDocument/2006/relationships/image" Target="../media/image10.emf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5" Type="http://schemas.openxmlformats.org/officeDocument/2006/relationships/image" Target="../media/image6.png"/><Relationship Id="rId4" Type="http://schemas.openxmlformats.org/officeDocument/2006/relationships/hyperlink" Target="https://completestudent.ca/modules/community-engagement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https://www.youtube.com/embed/5Bm8du28S_w" TargetMode="External"/><Relationship Id="rId1" Type="http://schemas.openxmlformats.org/officeDocument/2006/relationships/tags" Target="../tags/tag27.xml"/><Relationship Id="rId6" Type="http://schemas.openxmlformats.org/officeDocument/2006/relationships/image" Target="../media/image12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https://www.youtube.com/embed/2vFdmNVapPo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 group of people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26A84A77-2337-41E0-BAB6-139BA129DB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12529" r="-987"/>
          <a:stretch/>
        </p:blipFill>
        <p:spPr>
          <a:xfrm>
            <a:off x="-3908" y="-176981"/>
            <a:ext cx="12365890" cy="70379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-176982"/>
            <a:ext cx="12192001" cy="703798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73000">
                <a:srgbClr val="424040">
                  <a:alpha val="92000"/>
                </a:srgbClr>
              </a:gs>
              <a:gs pos="37000">
                <a:schemeClr val="accent4">
                  <a:alpha val="9000"/>
                </a:schemeClr>
              </a:gs>
              <a:gs pos="19000">
                <a:schemeClr val="accent5">
                  <a:lumMod val="75000"/>
                  <a:alpha val="51000"/>
                </a:schemeClr>
              </a:gs>
              <a:gs pos="54000">
                <a:schemeClr val="bg2">
                  <a:lumMod val="25000"/>
                  <a:alpha val="43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Preparing for your Community-Engaged Learning Experience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LEARNING THROUGH EXPERIENCE</a:t>
            </a:r>
          </a:p>
          <a:p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587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ENSURING A SUCCESSFUL CEL EXPERIENCE</a:t>
            </a:r>
            <a:endParaRPr lang="en-CA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1B2F4E-2941-F34F-A87F-9AA636228C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/>
              <a:t>Because of these additional, and often unpredictable, elements, CEL courses may make new demands on you as a student and may require you to develop new strategies for success.</a:t>
            </a:r>
          </a:p>
          <a:p>
            <a:r>
              <a:rPr lang="en-CA"/>
              <a:t>Also, in addition to meeting your own learning objectives, you’ll want to ensure that your community partner also feels that the course partnership has been a success.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875C9B-33DF-5746-966A-F59EFE963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12" name="Freeform 109">
            <a:extLst>
              <a:ext uri="{FF2B5EF4-FFF2-40B4-BE49-F238E27FC236}">
                <a16:creationId xmlns:a16="http://schemas.microsoft.com/office/drawing/2014/main" id="{ADF81647-AA22-B843-9A1B-CA449D3B5840}"/>
              </a:ext>
            </a:extLst>
          </p:cNvPr>
          <p:cNvSpPr>
            <a:spLocks noEditPoints="1"/>
          </p:cNvSpPr>
          <p:nvPr/>
        </p:nvSpPr>
        <p:spPr bwMode="auto">
          <a:xfrm>
            <a:off x="8385097" y="3035315"/>
            <a:ext cx="861301" cy="860396"/>
          </a:xfrm>
          <a:custGeom>
            <a:avLst/>
            <a:gdLst>
              <a:gd name="T0" fmla="*/ 431 w 692"/>
              <a:gd name="T1" fmla="*/ 165 h 693"/>
              <a:gd name="T2" fmla="*/ 350 w 692"/>
              <a:gd name="T3" fmla="*/ 245 h 693"/>
              <a:gd name="T4" fmla="*/ 349 w 692"/>
              <a:gd name="T5" fmla="*/ 246 h 693"/>
              <a:gd name="T6" fmla="*/ 348 w 692"/>
              <a:gd name="T7" fmla="*/ 246 h 693"/>
              <a:gd name="T8" fmla="*/ 345 w 692"/>
              <a:gd name="T9" fmla="*/ 246 h 693"/>
              <a:gd name="T10" fmla="*/ 343 w 692"/>
              <a:gd name="T11" fmla="*/ 246 h 693"/>
              <a:gd name="T12" fmla="*/ 342 w 692"/>
              <a:gd name="T13" fmla="*/ 245 h 693"/>
              <a:gd name="T14" fmla="*/ 262 w 692"/>
              <a:gd name="T15" fmla="*/ 165 h 693"/>
              <a:gd name="T16" fmla="*/ 272 w 692"/>
              <a:gd name="T17" fmla="*/ 155 h 693"/>
              <a:gd name="T18" fmla="*/ 339 w 692"/>
              <a:gd name="T19" fmla="*/ 7 h 693"/>
              <a:gd name="T20" fmla="*/ 353 w 692"/>
              <a:gd name="T21" fmla="*/ 7 h 693"/>
              <a:gd name="T22" fmla="*/ 421 w 692"/>
              <a:gd name="T23" fmla="*/ 155 h 693"/>
              <a:gd name="T24" fmla="*/ 351 w 692"/>
              <a:gd name="T25" fmla="*/ 449 h 693"/>
              <a:gd name="T26" fmla="*/ 341 w 692"/>
              <a:gd name="T27" fmla="*/ 449 h 693"/>
              <a:gd name="T28" fmla="*/ 262 w 692"/>
              <a:gd name="T29" fmla="*/ 539 h 693"/>
              <a:gd name="T30" fmla="*/ 339 w 692"/>
              <a:gd name="T31" fmla="*/ 471 h 693"/>
              <a:gd name="T32" fmla="*/ 346 w 692"/>
              <a:gd name="T33" fmla="*/ 693 h 693"/>
              <a:gd name="T34" fmla="*/ 353 w 692"/>
              <a:gd name="T35" fmla="*/ 471 h 693"/>
              <a:gd name="T36" fmla="*/ 426 w 692"/>
              <a:gd name="T37" fmla="*/ 541 h 693"/>
              <a:gd name="T38" fmla="*/ 431 w 692"/>
              <a:gd name="T39" fmla="*/ 529 h 693"/>
              <a:gd name="T40" fmla="*/ 685 w 692"/>
              <a:gd name="T41" fmla="*/ 340 h 693"/>
              <a:gd name="T42" fmla="*/ 538 w 692"/>
              <a:gd name="T43" fmla="*/ 272 h 693"/>
              <a:gd name="T44" fmla="*/ 528 w 692"/>
              <a:gd name="T45" fmla="*/ 262 h 693"/>
              <a:gd name="T46" fmla="*/ 448 w 692"/>
              <a:gd name="T47" fmla="*/ 343 h 693"/>
              <a:gd name="T48" fmla="*/ 447 w 692"/>
              <a:gd name="T49" fmla="*/ 344 h 693"/>
              <a:gd name="T50" fmla="*/ 447 w 692"/>
              <a:gd name="T51" fmla="*/ 345 h 693"/>
              <a:gd name="T52" fmla="*/ 447 w 692"/>
              <a:gd name="T53" fmla="*/ 348 h 693"/>
              <a:gd name="T54" fmla="*/ 447 w 692"/>
              <a:gd name="T55" fmla="*/ 349 h 693"/>
              <a:gd name="T56" fmla="*/ 448 w 692"/>
              <a:gd name="T57" fmla="*/ 351 h 693"/>
              <a:gd name="T58" fmla="*/ 528 w 692"/>
              <a:gd name="T59" fmla="*/ 431 h 693"/>
              <a:gd name="T60" fmla="*/ 538 w 692"/>
              <a:gd name="T61" fmla="*/ 431 h 693"/>
              <a:gd name="T62" fmla="*/ 471 w 692"/>
              <a:gd name="T63" fmla="*/ 354 h 693"/>
              <a:gd name="T64" fmla="*/ 692 w 692"/>
              <a:gd name="T65" fmla="*/ 347 h 693"/>
              <a:gd name="T66" fmla="*/ 245 w 692"/>
              <a:gd name="T67" fmla="*/ 349 h 693"/>
              <a:gd name="T68" fmla="*/ 246 w 692"/>
              <a:gd name="T69" fmla="*/ 348 h 693"/>
              <a:gd name="T70" fmla="*/ 246 w 692"/>
              <a:gd name="T71" fmla="*/ 345 h 693"/>
              <a:gd name="T72" fmla="*/ 245 w 692"/>
              <a:gd name="T73" fmla="*/ 344 h 693"/>
              <a:gd name="T74" fmla="*/ 244 w 692"/>
              <a:gd name="T75" fmla="*/ 343 h 693"/>
              <a:gd name="T76" fmla="*/ 164 w 692"/>
              <a:gd name="T77" fmla="*/ 262 h 693"/>
              <a:gd name="T78" fmla="*/ 154 w 692"/>
              <a:gd name="T79" fmla="*/ 272 h 693"/>
              <a:gd name="T80" fmla="*/ 7 w 692"/>
              <a:gd name="T81" fmla="*/ 340 h 693"/>
              <a:gd name="T82" fmla="*/ 7 w 692"/>
              <a:gd name="T83" fmla="*/ 354 h 693"/>
              <a:gd name="T84" fmla="*/ 154 w 692"/>
              <a:gd name="T85" fmla="*/ 421 h 693"/>
              <a:gd name="T86" fmla="*/ 159 w 692"/>
              <a:gd name="T87" fmla="*/ 433 h 693"/>
              <a:gd name="T88" fmla="*/ 244 w 692"/>
              <a:gd name="T89" fmla="*/ 352 h 693"/>
              <a:gd name="T90" fmla="*/ 245 w 692"/>
              <a:gd name="T91" fmla="*/ 350 h 693"/>
              <a:gd name="T92" fmla="*/ 346 w 692"/>
              <a:gd name="T93" fmla="*/ 371 h 693"/>
              <a:gd name="T94" fmla="*/ 346 w 692"/>
              <a:gd name="T95" fmla="*/ 323 h 693"/>
              <a:gd name="T96" fmla="*/ 346 w 692"/>
              <a:gd name="T97" fmla="*/ 371 h 693"/>
              <a:gd name="T98" fmla="*/ 356 w 692"/>
              <a:gd name="T99" fmla="*/ 347 h 693"/>
              <a:gd name="T100" fmla="*/ 336 w 692"/>
              <a:gd name="T101" fmla="*/ 347 h 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92" h="693">
                <a:moveTo>
                  <a:pt x="431" y="155"/>
                </a:moveTo>
                <a:cubicBezTo>
                  <a:pt x="433" y="158"/>
                  <a:pt x="433" y="162"/>
                  <a:pt x="431" y="165"/>
                </a:cubicBezTo>
                <a:cubicBezTo>
                  <a:pt x="351" y="244"/>
                  <a:pt x="351" y="244"/>
                  <a:pt x="351" y="244"/>
                </a:cubicBezTo>
                <a:cubicBezTo>
                  <a:pt x="351" y="245"/>
                  <a:pt x="350" y="245"/>
                  <a:pt x="350" y="245"/>
                </a:cubicBezTo>
                <a:cubicBezTo>
                  <a:pt x="350" y="245"/>
                  <a:pt x="350" y="245"/>
                  <a:pt x="350" y="245"/>
                </a:cubicBezTo>
                <a:cubicBezTo>
                  <a:pt x="349" y="246"/>
                  <a:pt x="349" y="246"/>
                  <a:pt x="349" y="246"/>
                </a:cubicBezTo>
                <a:cubicBezTo>
                  <a:pt x="349" y="246"/>
                  <a:pt x="348" y="246"/>
                  <a:pt x="348" y="246"/>
                </a:cubicBezTo>
                <a:cubicBezTo>
                  <a:pt x="348" y="246"/>
                  <a:pt x="348" y="246"/>
                  <a:pt x="348" y="246"/>
                </a:cubicBezTo>
                <a:cubicBezTo>
                  <a:pt x="347" y="246"/>
                  <a:pt x="347" y="246"/>
                  <a:pt x="346" y="246"/>
                </a:cubicBezTo>
                <a:cubicBezTo>
                  <a:pt x="346" y="246"/>
                  <a:pt x="345" y="246"/>
                  <a:pt x="345" y="246"/>
                </a:cubicBezTo>
                <a:cubicBezTo>
                  <a:pt x="345" y="246"/>
                  <a:pt x="344" y="246"/>
                  <a:pt x="344" y="246"/>
                </a:cubicBezTo>
                <a:cubicBezTo>
                  <a:pt x="344" y="246"/>
                  <a:pt x="344" y="246"/>
                  <a:pt x="343" y="246"/>
                </a:cubicBezTo>
                <a:cubicBezTo>
                  <a:pt x="343" y="246"/>
                  <a:pt x="343" y="246"/>
                  <a:pt x="343" y="245"/>
                </a:cubicBezTo>
                <a:cubicBezTo>
                  <a:pt x="343" y="245"/>
                  <a:pt x="342" y="245"/>
                  <a:pt x="342" y="245"/>
                </a:cubicBezTo>
                <a:cubicBezTo>
                  <a:pt x="342" y="245"/>
                  <a:pt x="342" y="245"/>
                  <a:pt x="341" y="244"/>
                </a:cubicBezTo>
                <a:cubicBezTo>
                  <a:pt x="262" y="165"/>
                  <a:pt x="262" y="165"/>
                  <a:pt x="262" y="165"/>
                </a:cubicBezTo>
                <a:cubicBezTo>
                  <a:pt x="259" y="162"/>
                  <a:pt x="259" y="158"/>
                  <a:pt x="262" y="155"/>
                </a:cubicBezTo>
                <a:cubicBezTo>
                  <a:pt x="264" y="152"/>
                  <a:pt x="269" y="152"/>
                  <a:pt x="272" y="155"/>
                </a:cubicBezTo>
                <a:cubicBezTo>
                  <a:pt x="339" y="222"/>
                  <a:pt x="339" y="222"/>
                  <a:pt x="339" y="222"/>
                </a:cubicBezTo>
                <a:cubicBezTo>
                  <a:pt x="339" y="7"/>
                  <a:pt x="339" y="7"/>
                  <a:pt x="339" y="7"/>
                </a:cubicBezTo>
                <a:cubicBezTo>
                  <a:pt x="339" y="4"/>
                  <a:pt x="342" y="0"/>
                  <a:pt x="346" y="0"/>
                </a:cubicBezTo>
                <a:cubicBezTo>
                  <a:pt x="350" y="0"/>
                  <a:pt x="353" y="4"/>
                  <a:pt x="353" y="7"/>
                </a:cubicBezTo>
                <a:cubicBezTo>
                  <a:pt x="353" y="222"/>
                  <a:pt x="353" y="222"/>
                  <a:pt x="353" y="222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3" y="152"/>
                  <a:pt x="428" y="152"/>
                  <a:pt x="431" y="155"/>
                </a:cubicBezTo>
                <a:close/>
                <a:moveTo>
                  <a:pt x="351" y="449"/>
                </a:moveTo>
                <a:cubicBezTo>
                  <a:pt x="350" y="448"/>
                  <a:pt x="348" y="447"/>
                  <a:pt x="346" y="447"/>
                </a:cubicBezTo>
                <a:cubicBezTo>
                  <a:pt x="344" y="447"/>
                  <a:pt x="342" y="448"/>
                  <a:pt x="341" y="449"/>
                </a:cubicBezTo>
                <a:cubicBezTo>
                  <a:pt x="262" y="529"/>
                  <a:pt x="262" y="529"/>
                  <a:pt x="262" y="529"/>
                </a:cubicBezTo>
                <a:cubicBezTo>
                  <a:pt x="259" y="532"/>
                  <a:pt x="259" y="536"/>
                  <a:pt x="262" y="539"/>
                </a:cubicBezTo>
                <a:cubicBezTo>
                  <a:pt x="264" y="542"/>
                  <a:pt x="269" y="542"/>
                  <a:pt x="272" y="539"/>
                </a:cubicBezTo>
                <a:cubicBezTo>
                  <a:pt x="339" y="471"/>
                  <a:pt x="339" y="471"/>
                  <a:pt x="339" y="471"/>
                </a:cubicBezTo>
                <a:cubicBezTo>
                  <a:pt x="339" y="686"/>
                  <a:pt x="339" y="686"/>
                  <a:pt x="339" y="686"/>
                </a:cubicBezTo>
                <a:cubicBezTo>
                  <a:pt x="339" y="690"/>
                  <a:pt x="342" y="693"/>
                  <a:pt x="346" y="693"/>
                </a:cubicBezTo>
                <a:cubicBezTo>
                  <a:pt x="350" y="693"/>
                  <a:pt x="353" y="690"/>
                  <a:pt x="353" y="686"/>
                </a:cubicBezTo>
                <a:cubicBezTo>
                  <a:pt x="353" y="471"/>
                  <a:pt x="353" y="471"/>
                  <a:pt x="353" y="471"/>
                </a:cubicBezTo>
                <a:cubicBezTo>
                  <a:pt x="421" y="539"/>
                  <a:pt x="421" y="539"/>
                  <a:pt x="421" y="539"/>
                </a:cubicBezTo>
                <a:cubicBezTo>
                  <a:pt x="422" y="540"/>
                  <a:pt x="424" y="541"/>
                  <a:pt x="426" y="541"/>
                </a:cubicBezTo>
                <a:cubicBezTo>
                  <a:pt x="427" y="541"/>
                  <a:pt x="429" y="540"/>
                  <a:pt x="431" y="539"/>
                </a:cubicBezTo>
                <a:cubicBezTo>
                  <a:pt x="433" y="536"/>
                  <a:pt x="433" y="532"/>
                  <a:pt x="431" y="529"/>
                </a:cubicBezTo>
                <a:lnTo>
                  <a:pt x="351" y="449"/>
                </a:lnTo>
                <a:close/>
                <a:moveTo>
                  <a:pt x="685" y="340"/>
                </a:moveTo>
                <a:cubicBezTo>
                  <a:pt x="471" y="340"/>
                  <a:pt x="471" y="340"/>
                  <a:pt x="471" y="340"/>
                </a:cubicBezTo>
                <a:cubicBezTo>
                  <a:pt x="538" y="272"/>
                  <a:pt x="538" y="272"/>
                  <a:pt x="538" y="272"/>
                </a:cubicBezTo>
                <a:cubicBezTo>
                  <a:pt x="541" y="269"/>
                  <a:pt x="541" y="265"/>
                  <a:pt x="538" y="262"/>
                </a:cubicBezTo>
                <a:cubicBezTo>
                  <a:pt x="535" y="260"/>
                  <a:pt x="531" y="260"/>
                  <a:pt x="528" y="262"/>
                </a:cubicBezTo>
                <a:cubicBezTo>
                  <a:pt x="449" y="342"/>
                  <a:pt x="449" y="342"/>
                  <a:pt x="449" y="342"/>
                </a:cubicBezTo>
                <a:cubicBezTo>
                  <a:pt x="448" y="342"/>
                  <a:pt x="448" y="343"/>
                  <a:pt x="448" y="343"/>
                </a:cubicBezTo>
                <a:cubicBezTo>
                  <a:pt x="448" y="343"/>
                  <a:pt x="448" y="343"/>
                  <a:pt x="448" y="343"/>
                </a:cubicBezTo>
                <a:cubicBezTo>
                  <a:pt x="448" y="343"/>
                  <a:pt x="447" y="344"/>
                  <a:pt x="447" y="344"/>
                </a:cubicBezTo>
                <a:cubicBezTo>
                  <a:pt x="447" y="344"/>
                  <a:pt x="447" y="344"/>
                  <a:pt x="447" y="344"/>
                </a:cubicBezTo>
                <a:cubicBezTo>
                  <a:pt x="447" y="345"/>
                  <a:pt x="447" y="345"/>
                  <a:pt x="447" y="345"/>
                </a:cubicBezTo>
                <a:cubicBezTo>
                  <a:pt x="447" y="346"/>
                  <a:pt x="447" y="346"/>
                  <a:pt x="447" y="347"/>
                </a:cubicBezTo>
                <a:cubicBezTo>
                  <a:pt x="447" y="347"/>
                  <a:pt x="447" y="348"/>
                  <a:pt x="447" y="348"/>
                </a:cubicBezTo>
                <a:cubicBezTo>
                  <a:pt x="447" y="349"/>
                  <a:pt x="447" y="349"/>
                  <a:pt x="447" y="349"/>
                </a:cubicBezTo>
                <a:cubicBezTo>
                  <a:pt x="447" y="349"/>
                  <a:pt x="447" y="349"/>
                  <a:pt x="447" y="349"/>
                </a:cubicBezTo>
                <a:cubicBezTo>
                  <a:pt x="447" y="350"/>
                  <a:pt x="448" y="350"/>
                  <a:pt x="448" y="351"/>
                </a:cubicBezTo>
                <a:cubicBezTo>
                  <a:pt x="448" y="351"/>
                  <a:pt x="448" y="351"/>
                  <a:pt x="448" y="351"/>
                </a:cubicBezTo>
                <a:cubicBezTo>
                  <a:pt x="448" y="351"/>
                  <a:pt x="448" y="351"/>
                  <a:pt x="449" y="352"/>
                </a:cubicBezTo>
                <a:cubicBezTo>
                  <a:pt x="528" y="431"/>
                  <a:pt x="528" y="431"/>
                  <a:pt x="528" y="431"/>
                </a:cubicBezTo>
                <a:cubicBezTo>
                  <a:pt x="530" y="433"/>
                  <a:pt x="531" y="433"/>
                  <a:pt x="533" y="433"/>
                </a:cubicBezTo>
                <a:cubicBezTo>
                  <a:pt x="535" y="433"/>
                  <a:pt x="537" y="433"/>
                  <a:pt x="538" y="431"/>
                </a:cubicBezTo>
                <a:cubicBezTo>
                  <a:pt x="541" y="429"/>
                  <a:pt x="541" y="424"/>
                  <a:pt x="538" y="421"/>
                </a:cubicBezTo>
                <a:cubicBezTo>
                  <a:pt x="471" y="354"/>
                  <a:pt x="471" y="354"/>
                  <a:pt x="471" y="354"/>
                </a:cubicBezTo>
                <a:cubicBezTo>
                  <a:pt x="685" y="354"/>
                  <a:pt x="685" y="354"/>
                  <a:pt x="685" y="354"/>
                </a:cubicBezTo>
                <a:cubicBezTo>
                  <a:pt x="689" y="354"/>
                  <a:pt x="692" y="351"/>
                  <a:pt x="692" y="347"/>
                </a:cubicBezTo>
                <a:cubicBezTo>
                  <a:pt x="692" y="343"/>
                  <a:pt x="689" y="340"/>
                  <a:pt x="685" y="340"/>
                </a:cubicBezTo>
                <a:close/>
                <a:moveTo>
                  <a:pt x="245" y="349"/>
                </a:moveTo>
                <a:cubicBezTo>
                  <a:pt x="245" y="349"/>
                  <a:pt x="245" y="349"/>
                  <a:pt x="245" y="349"/>
                </a:cubicBezTo>
                <a:cubicBezTo>
                  <a:pt x="245" y="349"/>
                  <a:pt x="245" y="349"/>
                  <a:pt x="246" y="348"/>
                </a:cubicBezTo>
                <a:cubicBezTo>
                  <a:pt x="246" y="348"/>
                  <a:pt x="246" y="347"/>
                  <a:pt x="246" y="347"/>
                </a:cubicBezTo>
                <a:cubicBezTo>
                  <a:pt x="246" y="346"/>
                  <a:pt x="246" y="346"/>
                  <a:pt x="246" y="345"/>
                </a:cubicBezTo>
                <a:cubicBezTo>
                  <a:pt x="245" y="345"/>
                  <a:pt x="245" y="345"/>
                  <a:pt x="245" y="344"/>
                </a:cubicBezTo>
                <a:cubicBezTo>
                  <a:pt x="245" y="344"/>
                  <a:pt x="245" y="344"/>
                  <a:pt x="245" y="344"/>
                </a:cubicBezTo>
                <a:cubicBezTo>
                  <a:pt x="245" y="344"/>
                  <a:pt x="245" y="343"/>
                  <a:pt x="245" y="343"/>
                </a:cubicBezTo>
                <a:cubicBezTo>
                  <a:pt x="245" y="343"/>
                  <a:pt x="245" y="343"/>
                  <a:pt x="244" y="343"/>
                </a:cubicBezTo>
                <a:cubicBezTo>
                  <a:pt x="244" y="343"/>
                  <a:pt x="244" y="342"/>
                  <a:pt x="244" y="342"/>
                </a:cubicBezTo>
                <a:cubicBezTo>
                  <a:pt x="164" y="262"/>
                  <a:pt x="164" y="262"/>
                  <a:pt x="164" y="262"/>
                </a:cubicBezTo>
                <a:cubicBezTo>
                  <a:pt x="161" y="260"/>
                  <a:pt x="157" y="260"/>
                  <a:pt x="154" y="262"/>
                </a:cubicBezTo>
                <a:cubicBezTo>
                  <a:pt x="151" y="265"/>
                  <a:pt x="151" y="269"/>
                  <a:pt x="154" y="272"/>
                </a:cubicBezTo>
                <a:cubicBezTo>
                  <a:pt x="222" y="340"/>
                  <a:pt x="222" y="340"/>
                  <a:pt x="222" y="340"/>
                </a:cubicBezTo>
                <a:cubicBezTo>
                  <a:pt x="7" y="340"/>
                  <a:pt x="7" y="340"/>
                  <a:pt x="7" y="340"/>
                </a:cubicBezTo>
                <a:cubicBezTo>
                  <a:pt x="3" y="340"/>
                  <a:pt x="0" y="343"/>
                  <a:pt x="0" y="347"/>
                </a:cubicBezTo>
                <a:cubicBezTo>
                  <a:pt x="0" y="351"/>
                  <a:pt x="3" y="354"/>
                  <a:pt x="7" y="354"/>
                </a:cubicBezTo>
                <a:cubicBezTo>
                  <a:pt x="222" y="354"/>
                  <a:pt x="222" y="354"/>
                  <a:pt x="222" y="354"/>
                </a:cubicBezTo>
                <a:cubicBezTo>
                  <a:pt x="154" y="421"/>
                  <a:pt x="154" y="421"/>
                  <a:pt x="154" y="421"/>
                </a:cubicBezTo>
                <a:cubicBezTo>
                  <a:pt x="151" y="424"/>
                  <a:pt x="151" y="429"/>
                  <a:pt x="154" y="431"/>
                </a:cubicBezTo>
                <a:cubicBezTo>
                  <a:pt x="156" y="433"/>
                  <a:pt x="157" y="433"/>
                  <a:pt x="159" y="433"/>
                </a:cubicBezTo>
                <a:cubicBezTo>
                  <a:pt x="161" y="433"/>
                  <a:pt x="163" y="433"/>
                  <a:pt x="164" y="431"/>
                </a:cubicBezTo>
                <a:cubicBezTo>
                  <a:pt x="244" y="352"/>
                  <a:pt x="244" y="352"/>
                  <a:pt x="244" y="352"/>
                </a:cubicBezTo>
                <a:cubicBezTo>
                  <a:pt x="244" y="351"/>
                  <a:pt x="244" y="351"/>
                  <a:pt x="244" y="351"/>
                </a:cubicBezTo>
                <a:cubicBezTo>
                  <a:pt x="245" y="351"/>
                  <a:pt x="245" y="351"/>
                  <a:pt x="245" y="350"/>
                </a:cubicBezTo>
                <a:cubicBezTo>
                  <a:pt x="245" y="350"/>
                  <a:pt x="245" y="350"/>
                  <a:pt x="245" y="349"/>
                </a:cubicBezTo>
                <a:close/>
                <a:moveTo>
                  <a:pt x="346" y="371"/>
                </a:moveTo>
                <a:cubicBezTo>
                  <a:pt x="333" y="371"/>
                  <a:pt x="322" y="360"/>
                  <a:pt x="322" y="347"/>
                </a:cubicBezTo>
                <a:cubicBezTo>
                  <a:pt x="322" y="333"/>
                  <a:pt x="333" y="323"/>
                  <a:pt x="346" y="323"/>
                </a:cubicBezTo>
                <a:cubicBezTo>
                  <a:pt x="359" y="323"/>
                  <a:pt x="370" y="333"/>
                  <a:pt x="370" y="347"/>
                </a:cubicBezTo>
                <a:cubicBezTo>
                  <a:pt x="370" y="360"/>
                  <a:pt x="359" y="371"/>
                  <a:pt x="346" y="371"/>
                </a:cubicBezTo>
                <a:close/>
                <a:moveTo>
                  <a:pt x="346" y="357"/>
                </a:moveTo>
                <a:cubicBezTo>
                  <a:pt x="352" y="357"/>
                  <a:pt x="356" y="352"/>
                  <a:pt x="356" y="347"/>
                </a:cubicBezTo>
                <a:cubicBezTo>
                  <a:pt x="356" y="341"/>
                  <a:pt x="352" y="337"/>
                  <a:pt x="346" y="337"/>
                </a:cubicBezTo>
                <a:cubicBezTo>
                  <a:pt x="341" y="337"/>
                  <a:pt x="336" y="341"/>
                  <a:pt x="336" y="347"/>
                </a:cubicBezTo>
                <a:cubicBezTo>
                  <a:pt x="336" y="352"/>
                  <a:pt x="341" y="357"/>
                  <a:pt x="346" y="3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944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232EC09-6633-0244-A8E6-98D6F85A9925}"/>
              </a:ext>
            </a:extLst>
          </p:cNvPr>
          <p:cNvSpPr/>
          <p:nvPr/>
        </p:nvSpPr>
        <p:spPr>
          <a:xfrm>
            <a:off x="6204712" y="2389811"/>
            <a:ext cx="2703653" cy="2703652"/>
          </a:xfrm>
          <a:custGeom>
            <a:avLst/>
            <a:gdLst>
              <a:gd name="connsiteX0" fmla="*/ 0 w 2971759"/>
              <a:gd name="connsiteY0" fmla="*/ 1485880 h 2971759"/>
              <a:gd name="connsiteX1" fmla="*/ 1485880 w 2971759"/>
              <a:gd name="connsiteY1" fmla="*/ 0 h 2971759"/>
              <a:gd name="connsiteX2" fmla="*/ 2971760 w 2971759"/>
              <a:gd name="connsiteY2" fmla="*/ 1485880 h 2971759"/>
              <a:gd name="connsiteX3" fmla="*/ 1485880 w 2971759"/>
              <a:gd name="connsiteY3" fmla="*/ 2971760 h 2971759"/>
              <a:gd name="connsiteX4" fmla="*/ 0 w 2971759"/>
              <a:gd name="connsiteY4" fmla="*/ 1485880 h 297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759" h="2971759">
                <a:moveTo>
                  <a:pt x="0" y="1485880"/>
                </a:moveTo>
                <a:cubicBezTo>
                  <a:pt x="0" y="665251"/>
                  <a:pt x="665251" y="0"/>
                  <a:pt x="1485880" y="0"/>
                </a:cubicBezTo>
                <a:cubicBezTo>
                  <a:pt x="2306509" y="0"/>
                  <a:pt x="2971760" y="665251"/>
                  <a:pt x="2971760" y="1485880"/>
                </a:cubicBezTo>
                <a:cubicBezTo>
                  <a:pt x="2971760" y="2306509"/>
                  <a:pt x="2306509" y="2971760"/>
                  <a:pt x="1485880" y="2971760"/>
                </a:cubicBezTo>
                <a:cubicBezTo>
                  <a:pt x="665251" y="2971760"/>
                  <a:pt x="0" y="2306509"/>
                  <a:pt x="0" y="1485880"/>
                </a:cubicBezTo>
                <a:close/>
              </a:path>
            </a:pathLst>
          </a:custGeom>
          <a:ln>
            <a:solidFill>
              <a:srgbClr val="0CA5B3"/>
            </a:solidFill>
          </a:ln>
        </p:spPr>
        <p:style>
          <a:lnRef idx="3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60604" tIns="460604" rIns="460604" bIns="46060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>
                <a:solidFill>
                  <a:srgbClr val="0CA5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br>
              <a:rPr lang="en-US" sz="2000" b="1" kern="1200">
                <a:solidFill>
                  <a:srgbClr val="0CA5B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kern="1200">
                <a:solidFill>
                  <a:srgbClr val="0CA5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Goals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BB1094D-3E89-454C-B528-DC37C5DFDD41}"/>
              </a:ext>
            </a:extLst>
          </p:cNvPr>
          <p:cNvSpPr/>
          <p:nvPr/>
        </p:nvSpPr>
        <p:spPr>
          <a:xfrm>
            <a:off x="9213969" y="2389811"/>
            <a:ext cx="2703653" cy="2703652"/>
          </a:xfrm>
          <a:custGeom>
            <a:avLst/>
            <a:gdLst>
              <a:gd name="connsiteX0" fmla="*/ 0 w 2971759"/>
              <a:gd name="connsiteY0" fmla="*/ 1485880 h 2971759"/>
              <a:gd name="connsiteX1" fmla="*/ 1485880 w 2971759"/>
              <a:gd name="connsiteY1" fmla="*/ 0 h 2971759"/>
              <a:gd name="connsiteX2" fmla="*/ 2971760 w 2971759"/>
              <a:gd name="connsiteY2" fmla="*/ 1485880 h 2971759"/>
              <a:gd name="connsiteX3" fmla="*/ 1485880 w 2971759"/>
              <a:gd name="connsiteY3" fmla="*/ 2971760 h 2971759"/>
              <a:gd name="connsiteX4" fmla="*/ 0 w 2971759"/>
              <a:gd name="connsiteY4" fmla="*/ 1485880 h 297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759" h="2971759">
                <a:moveTo>
                  <a:pt x="0" y="1485880"/>
                </a:moveTo>
                <a:cubicBezTo>
                  <a:pt x="0" y="665251"/>
                  <a:pt x="665251" y="0"/>
                  <a:pt x="1485880" y="0"/>
                </a:cubicBezTo>
                <a:cubicBezTo>
                  <a:pt x="2306509" y="0"/>
                  <a:pt x="2971760" y="665251"/>
                  <a:pt x="2971760" y="1485880"/>
                </a:cubicBezTo>
                <a:cubicBezTo>
                  <a:pt x="2971760" y="2306509"/>
                  <a:pt x="2306509" y="2971760"/>
                  <a:pt x="1485880" y="2971760"/>
                </a:cubicBezTo>
                <a:cubicBezTo>
                  <a:pt x="665251" y="2971760"/>
                  <a:pt x="0" y="2306509"/>
                  <a:pt x="0" y="1485880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460604" tIns="460604" rIns="460604" bIns="46060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Organization’s Goals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DC3E10-26D6-434B-89CA-3B1CEE68A110}"/>
              </a:ext>
            </a:extLst>
          </p:cNvPr>
          <p:cNvSpPr/>
          <p:nvPr/>
        </p:nvSpPr>
        <p:spPr>
          <a:xfrm>
            <a:off x="8538780" y="3212931"/>
            <a:ext cx="1044773" cy="104477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E36B2A-4A94-184A-AEA0-0B0BF5CF2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3616" y="3392488"/>
            <a:ext cx="655101" cy="638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6576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999DCC57-4CF5-4B5A-9E62-9F508580BF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45"/>
          <a:stretch/>
        </p:blipFill>
        <p:spPr>
          <a:xfrm>
            <a:off x="-4838" y="47171"/>
            <a:ext cx="12358913" cy="70320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4838" y="1"/>
            <a:ext cx="12358914" cy="7079226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30000"/>
                </a:schemeClr>
              </a:gs>
              <a:gs pos="72000">
                <a:schemeClr val="accent5">
                  <a:alpha val="73000"/>
                </a:schemeClr>
              </a:gs>
              <a:gs pos="38000">
                <a:schemeClr val="accent3">
                  <a:lumMod val="75000"/>
                  <a:alpha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Preparing for a Successful Community-Engaged Learning Experience</a:t>
            </a:r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1051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PILLARS OF A SUCCESSFUL CEL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1265695"/>
          </a:xfrm>
        </p:spPr>
        <p:txBody>
          <a:bodyPr/>
          <a:lstStyle/>
          <a:p>
            <a:pPr algn="ctr"/>
            <a:r>
              <a:rPr lang="en-CA" sz="2000"/>
              <a:t>CEL courses may differ from the courses that you have taken previously </a:t>
            </a:r>
            <a:br>
              <a:rPr lang="en-CA" sz="2000"/>
            </a:br>
            <a:r>
              <a:rPr lang="en-CA" sz="2000"/>
              <a:t>in a number of ways.  While you will still have classroom time, an instructor, readings </a:t>
            </a:r>
            <a:br>
              <a:rPr lang="en-CA" sz="2000"/>
            </a:br>
            <a:r>
              <a:rPr lang="en-CA" sz="2000"/>
              <a:t>and assignments, you may also have these key additional elements: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A65B7A-A7D7-FE41-9F18-DE59F6D29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AD75BAD-2B0F-F845-BEEE-FA6480B583E4}"/>
              </a:ext>
            </a:extLst>
          </p:cNvPr>
          <p:cNvSpPr/>
          <p:nvPr/>
        </p:nvSpPr>
        <p:spPr>
          <a:xfrm>
            <a:off x="3509725" y="2459636"/>
            <a:ext cx="2195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rgbClr val="0888BA"/>
                </a:solidFill>
                <a:cs typeface="Arial" panose="020B0604020202020204" pitchFamily="34" charset="0"/>
              </a:rPr>
              <a:t>Focus </a:t>
            </a:r>
            <a:br>
              <a:rPr lang="en-US" sz="2400" b="1">
                <a:solidFill>
                  <a:srgbClr val="0888BA"/>
                </a:solidFill>
                <a:cs typeface="Arial" panose="020B0604020202020204" pitchFamily="34" charset="0"/>
              </a:rPr>
            </a:br>
            <a:r>
              <a:rPr lang="en-US" sz="2400" b="1">
                <a:solidFill>
                  <a:srgbClr val="0888BA"/>
                </a:solidFill>
                <a:cs typeface="Arial" panose="020B0604020202020204" pitchFamily="34" charset="0"/>
              </a:rPr>
              <a:t>on the application </a:t>
            </a:r>
            <a:br>
              <a:rPr lang="en-US" sz="2400" b="1">
                <a:solidFill>
                  <a:srgbClr val="0888BA"/>
                </a:solidFill>
                <a:cs typeface="Arial" panose="020B0604020202020204" pitchFamily="34" charset="0"/>
              </a:rPr>
            </a:br>
            <a:r>
              <a:rPr lang="en-US" sz="2400" b="1">
                <a:solidFill>
                  <a:srgbClr val="0888BA"/>
                </a:solidFill>
                <a:cs typeface="Arial" panose="020B0604020202020204" pitchFamily="34" charset="0"/>
              </a:rPr>
              <a:t>of knowledge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803EF3-4B51-4D4E-8DFC-7E331C6653DB}"/>
              </a:ext>
            </a:extLst>
          </p:cNvPr>
          <p:cNvSpPr/>
          <p:nvPr/>
        </p:nvSpPr>
        <p:spPr>
          <a:xfrm>
            <a:off x="500615" y="2828967"/>
            <a:ext cx="2414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rgbClr val="08668B"/>
                </a:solidFill>
                <a:cs typeface="Arial" panose="020B0604020202020204" pitchFamily="34" charset="0"/>
              </a:rPr>
              <a:t>Expectation </a:t>
            </a:r>
            <a:br>
              <a:rPr lang="en-US" sz="2400" b="1">
                <a:solidFill>
                  <a:srgbClr val="08668B"/>
                </a:solidFill>
                <a:cs typeface="Arial" panose="020B0604020202020204" pitchFamily="34" charset="0"/>
              </a:rPr>
            </a:br>
            <a:r>
              <a:rPr lang="en-US" sz="2400" b="1">
                <a:solidFill>
                  <a:srgbClr val="08668B"/>
                </a:solidFill>
                <a:cs typeface="Arial" panose="020B0604020202020204" pitchFamily="34" charset="0"/>
              </a:rPr>
              <a:t>of independent </a:t>
            </a:r>
            <a:br>
              <a:rPr lang="en-US" sz="2400" b="1">
                <a:solidFill>
                  <a:srgbClr val="08668B"/>
                </a:solidFill>
                <a:cs typeface="Arial" panose="020B0604020202020204" pitchFamily="34" charset="0"/>
              </a:rPr>
            </a:br>
            <a:r>
              <a:rPr lang="en-US" sz="2400" b="1">
                <a:solidFill>
                  <a:srgbClr val="08668B"/>
                </a:solidFill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2CF417-59D5-8B42-9BF9-AB75774DCD33}"/>
              </a:ext>
            </a:extLst>
          </p:cNvPr>
          <p:cNvSpPr/>
          <p:nvPr/>
        </p:nvSpPr>
        <p:spPr>
          <a:xfrm>
            <a:off x="8985134" y="2459636"/>
            <a:ext cx="26231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rgbClr val="09A1BA"/>
                </a:solidFill>
                <a:cs typeface="Arial" panose="020B0604020202020204" pitchFamily="34" charset="0"/>
              </a:rPr>
              <a:t>Partnership </a:t>
            </a:r>
            <a:br>
              <a:rPr lang="en-US" sz="2400" b="1">
                <a:solidFill>
                  <a:srgbClr val="09A1BA"/>
                </a:solidFill>
                <a:cs typeface="Arial" panose="020B0604020202020204" pitchFamily="34" charset="0"/>
              </a:rPr>
            </a:br>
            <a:r>
              <a:rPr lang="en-US" sz="2400" b="1">
                <a:solidFill>
                  <a:srgbClr val="09A1BA"/>
                </a:solidFill>
                <a:cs typeface="Arial" panose="020B0604020202020204" pitchFamily="34" charset="0"/>
              </a:rPr>
              <a:t>with a community organization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575B9B-7703-3847-BBA6-250F2DAF8018}"/>
              </a:ext>
            </a:extLst>
          </p:cNvPr>
          <p:cNvSpPr/>
          <p:nvPr/>
        </p:nvSpPr>
        <p:spPr>
          <a:xfrm>
            <a:off x="6232682" y="3198299"/>
            <a:ext cx="2224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rgbClr val="007FA3"/>
                </a:solidFill>
                <a:cs typeface="Arial" panose="020B0604020202020204" pitchFamily="34" charset="0"/>
              </a:rPr>
              <a:t>Emphasis </a:t>
            </a:r>
            <a:br>
              <a:rPr lang="en-US" sz="2400" b="1">
                <a:solidFill>
                  <a:srgbClr val="007FA3"/>
                </a:solidFill>
                <a:cs typeface="Arial" panose="020B0604020202020204" pitchFamily="34" charset="0"/>
              </a:rPr>
            </a:br>
            <a:r>
              <a:rPr lang="en-US" sz="2400" b="1">
                <a:solidFill>
                  <a:srgbClr val="007FA3"/>
                </a:solidFill>
                <a:cs typeface="Arial" panose="020B0604020202020204" pitchFamily="34" charset="0"/>
              </a:rPr>
              <a:t>on reflection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B83B82-3D4C-6E4F-9A48-6168138C513A}"/>
              </a:ext>
            </a:extLst>
          </p:cNvPr>
          <p:cNvGrpSpPr/>
          <p:nvPr/>
        </p:nvGrpSpPr>
        <p:grpSpPr>
          <a:xfrm>
            <a:off x="9608388" y="4227482"/>
            <a:ext cx="1376687" cy="1376687"/>
            <a:chOff x="6183064" y="4724828"/>
            <a:chExt cx="1044773" cy="104477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F3673C-B69F-E249-9383-C3200BE2D6D1}"/>
                </a:ext>
              </a:extLst>
            </p:cNvPr>
            <p:cNvSpPr/>
            <p:nvPr/>
          </p:nvSpPr>
          <p:spPr>
            <a:xfrm>
              <a:off x="6183064" y="4724828"/>
              <a:ext cx="1044773" cy="10447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978310A-0621-8C4D-B8D7-6ED438415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7900" y="4904385"/>
              <a:ext cx="655101" cy="63882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37D4475-F0DC-9E45-82DF-80BDA3C3D509}"/>
              </a:ext>
            </a:extLst>
          </p:cNvPr>
          <p:cNvGrpSpPr/>
          <p:nvPr/>
        </p:nvGrpSpPr>
        <p:grpSpPr>
          <a:xfrm>
            <a:off x="6656833" y="4227482"/>
            <a:ext cx="1376687" cy="1376687"/>
            <a:chOff x="4964162" y="4042243"/>
            <a:chExt cx="1044773" cy="104477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F2250B-AFE9-AF4A-B5EE-F9B707B5479B}"/>
                </a:ext>
              </a:extLst>
            </p:cNvPr>
            <p:cNvSpPr/>
            <p:nvPr/>
          </p:nvSpPr>
          <p:spPr>
            <a:xfrm>
              <a:off x="4964162" y="4042243"/>
              <a:ext cx="1044773" cy="104477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611116B-8262-7C4D-A669-E9323E86763F}"/>
                </a:ext>
              </a:extLst>
            </p:cNvPr>
            <p:cNvGrpSpPr/>
            <p:nvPr/>
          </p:nvGrpSpPr>
          <p:grpSpPr>
            <a:xfrm>
              <a:off x="5187643" y="4183189"/>
              <a:ext cx="653768" cy="773454"/>
              <a:chOff x="7866412" y="2822377"/>
              <a:chExt cx="868508" cy="986951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DFDABF02-02D4-944E-B81A-A52C29C306FF}"/>
                  </a:ext>
                </a:extLst>
              </p:cNvPr>
              <p:cNvGrpSpPr/>
              <p:nvPr/>
            </p:nvGrpSpPr>
            <p:grpSpPr>
              <a:xfrm>
                <a:off x="7948034" y="2898778"/>
                <a:ext cx="576931" cy="544269"/>
                <a:chOff x="6493350" y="2532947"/>
                <a:chExt cx="493658" cy="464960"/>
              </a:xfrm>
            </p:grpSpPr>
            <p:sp>
              <p:nvSpPr>
                <p:cNvPr id="43" name="Freeform 272">
                  <a:extLst>
                    <a:ext uri="{FF2B5EF4-FFF2-40B4-BE49-F238E27FC236}">
                      <a16:creationId xmlns:a16="http://schemas.microsoft.com/office/drawing/2014/main" id="{CF071459-1B79-D146-9886-D2329796B6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3350" y="2697886"/>
                  <a:ext cx="493658" cy="134792"/>
                </a:xfrm>
                <a:custGeom>
                  <a:avLst/>
                  <a:gdLst>
                    <a:gd name="T0" fmla="*/ 624 w 721"/>
                    <a:gd name="T1" fmla="*/ 166 h 197"/>
                    <a:gd name="T2" fmla="*/ 360 w 721"/>
                    <a:gd name="T3" fmla="*/ 197 h 197"/>
                    <a:gd name="T4" fmla="*/ 0 w 721"/>
                    <a:gd name="T5" fmla="*/ 99 h 197"/>
                    <a:gd name="T6" fmla="*/ 360 w 721"/>
                    <a:gd name="T7" fmla="*/ 0 h 197"/>
                    <a:gd name="T8" fmla="*/ 721 w 721"/>
                    <a:gd name="T9" fmla="*/ 99 h 197"/>
                    <a:gd name="T10" fmla="*/ 669 w 721"/>
                    <a:gd name="T11" fmla="*/ 149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21" h="197">
                      <a:moveTo>
                        <a:pt x="624" y="166"/>
                      </a:moveTo>
                      <a:cubicBezTo>
                        <a:pt x="558" y="185"/>
                        <a:pt x="465" y="197"/>
                        <a:pt x="360" y="197"/>
                      </a:cubicBezTo>
                      <a:cubicBezTo>
                        <a:pt x="161" y="197"/>
                        <a:pt x="0" y="153"/>
                        <a:pt x="0" y="99"/>
                      </a:cubicBezTo>
                      <a:cubicBezTo>
                        <a:pt x="0" y="44"/>
                        <a:pt x="161" y="0"/>
                        <a:pt x="360" y="0"/>
                      </a:cubicBezTo>
                      <a:cubicBezTo>
                        <a:pt x="559" y="0"/>
                        <a:pt x="721" y="44"/>
                        <a:pt x="721" y="99"/>
                      </a:cubicBezTo>
                      <a:cubicBezTo>
                        <a:pt x="721" y="117"/>
                        <a:pt x="702" y="135"/>
                        <a:pt x="669" y="149"/>
                      </a:cubicBezTo>
                    </a:path>
                  </a:pathLst>
                </a:custGeom>
                <a:noFill/>
                <a:ln w="12700" cap="rnd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Freeform 273">
                  <a:extLst>
                    <a:ext uri="{FF2B5EF4-FFF2-40B4-BE49-F238E27FC236}">
                      <a16:creationId xmlns:a16="http://schemas.microsoft.com/office/drawing/2014/main" id="{154EA163-CEF6-034A-A815-EDA9A5A0DC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00314" y="2532947"/>
                  <a:ext cx="295673" cy="464960"/>
                </a:xfrm>
                <a:custGeom>
                  <a:avLst/>
                  <a:gdLst>
                    <a:gd name="T0" fmla="*/ 26 w 432"/>
                    <a:gd name="T1" fmla="*/ 494 h 679"/>
                    <a:gd name="T2" fmla="*/ 119 w 432"/>
                    <a:gd name="T3" fmla="*/ 290 h 679"/>
                    <a:gd name="T4" fmla="*/ 385 w 432"/>
                    <a:gd name="T5" fmla="*/ 28 h 679"/>
                    <a:gd name="T6" fmla="*/ 290 w 432"/>
                    <a:gd name="T7" fmla="*/ 389 h 679"/>
                    <a:gd name="T8" fmla="*/ 24 w 432"/>
                    <a:gd name="T9" fmla="*/ 652 h 679"/>
                    <a:gd name="T10" fmla="*/ 13 w 432"/>
                    <a:gd name="T11" fmla="*/ 540 h 6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2" h="679">
                      <a:moveTo>
                        <a:pt x="26" y="494"/>
                      </a:moveTo>
                      <a:cubicBezTo>
                        <a:pt x="45" y="434"/>
                        <a:pt x="77" y="363"/>
                        <a:pt x="119" y="290"/>
                      </a:cubicBezTo>
                      <a:cubicBezTo>
                        <a:pt x="219" y="118"/>
                        <a:pt x="338" y="0"/>
                        <a:pt x="385" y="28"/>
                      </a:cubicBezTo>
                      <a:cubicBezTo>
                        <a:pt x="432" y="55"/>
                        <a:pt x="389" y="217"/>
                        <a:pt x="290" y="389"/>
                      </a:cubicBezTo>
                      <a:cubicBezTo>
                        <a:pt x="190" y="561"/>
                        <a:pt x="71" y="679"/>
                        <a:pt x="24" y="652"/>
                      </a:cubicBezTo>
                      <a:cubicBezTo>
                        <a:pt x="2" y="639"/>
                        <a:pt x="0" y="598"/>
                        <a:pt x="13" y="540"/>
                      </a:cubicBezTo>
                    </a:path>
                  </a:pathLst>
                </a:custGeom>
                <a:noFill/>
                <a:ln w="12700" cap="rnd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Freeform 274">
                  <a:extLst>
                    <a:ext uri="{FF2B5EF4-FFF2-40B4-BE49-F238E27FC236}">
                      <a16:creationId xmlns:a16="http://schemas.microsoft.com/office/drawing/2014/main" id="{A58B423B-AB34-F046-92B8-F9E0D69F16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84371" y="2543962"/>
                  <a:ext cx="311616" cy="453945"/>
                </a:xfrm>
                <a:custGeom>
                  <a:avLst/>
                  <a:gdLst>
                    <a:gd name="T0" fmla="*/ 173 w 455"/>
                    <a:gd name="T1" fmla="*/ 81 h 663"/>
                    <a:gd name="T2" fmla="*/ 313 w 455"/>
                    <a:gd name="T3" fmla="*/ 274 h 663"/>
                    <a:gd name="T4" fmla="*/ 408 w 455"/>
                    <a:gd name="T5" fmla="*/ 636 h 663"/>
                    <a:gd name="T6" fmla="*/ 142 w 455"/>
                    <a:gd name="T7" fmla="*/ 373 h 663"/>
                    <a:gd name="T8" fmla="*/ 47 w 455"/>
                    <a:gd name="T9" fmla="*/ 12 h 663"/>
                    <a:gd name="T10" fmla="*/ 138 w 455"/>
                    <a:gd name="T11" fmla="*/ 48 h 6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55" h="663">
                      <a:moveTo>
                        <a:pt x="173" y="81"/>
                      </a:moveTo>
                      <a:cubicBezTo>
                        <a:pt x="218" y="128"/>
                        <a:pt x="267" y="196"/>
                        <a:pt x="313" y="274"/>
                      </a:cubicBezTo>
                      <a:cubicBezTo>
                        <a:pt x="412" y="447"/>
                        <a:pt x="455" y="609"/>
                        <a:pt x="408" y="636"/>
                      </a:cubicBezTo>
                      <a:cubicBezTo>
                        <a:pt x="361" y="663"/>
                        <a:pt x="242" y="545"/>
                        <a:pt x="142" y="373"/>
                      </a:cubicBezTo>
                      <a:cubicBezTo>
                        <a:pt x="43" y="201"/>
                        <a:pt x="0" y="39"/>
                        <a:pt x="47" y="12"/>
                      </a:cubicBezTo>
                      <a:cubicBezTo>
                        <a:pt x="67" y="0"/>
                        <a:pt x="100" y="14"/>
                        <a:pt x="138" y="48"/>
                      </a:cubicBezTo>
                    </a:path>
                  </a:pathLst>
                </a:custGeom>
                <a:noFill/>
                <a:ln w="12700" cap="rnd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Oval 275">
                  <a:extLst>
                    <a:ext uri="{FF2B5EF4-FFF2-40B4-BE49-F238E27FC236}">
                      <a16:creationId xmlns:a16="http://schemas.microsoft.com/office/drawing/2014/main" id="{0C7DBE57-573F-3A4B-82BF-F5B7DCD2A4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20047" y="2789776"/>
                  <a:ext cx="32756" cy="32756"/>
                </a:xfrm>
                <a:prstGeom prst="ellipse">
                  <a:avLst/>
                </a:prstGeom>
                <a:noFill/>
                <a:ln w="12700" cap="rnd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Oval 276">
                  <a:extLst>
                    <a:ext uri="{FF2B5EF4-FFF2-40B4-BE49-F238E27FC236}">
                      <a16:creationId xmlns:a16="http://schemas.microsoft.com/office/drawing/2014/main" id="{527D7495-3BBF-3F4B-ADB3-2B5AFED8B5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96836" y="2870362"/>
                  <a:ext cx="32756" cy="33046"/>
                </a:xfrm>
                <a:prstGeom prst="ellipse">
                  <a:avLst/>
                </a:prstGeom>
                <a:noFill/>
                <a:ln w="12700" cap="rnd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Freeform 277">
                  <a:extLst>
                    <a:ext uri="{FF2B5EF4-FFF2-40B4-BE49-F238E27FC236}">
                      <a16:creationId xmlns:a16="http://schemas.microsoft.com/office/drawing/2014/main" id="{6B680351-631D-A845-A31B-961706B8C4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4812" y="2571210"/>
                  <a:ext cx="32756" cy="32756"/>
                </a:xfrm>
                <a:custGeom>
                  <a:avLst/>
                  <a:gdLst>
                    <a:gd name="T0" fmla="*/ 48 w 48"/>
                    <a:gd name="T1" fmla="*/ 24 h 48"/>
                    <a:gd name="T2" fmla="*/ 40 w 48"/>
                    <a:gd name="T3" fmla="*/ 42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48 w 48"/>
                    <a:gd name="T11" fmla="*/ 2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8" h="48">
                      <a:moveTo>
                        <a:pt x="48" y="24"/>
                      </a:moveTo>
                      <a:cubicBezTo>
                        <a:pt x="48" y="31"/>
                        <a:pt x="45" y="37"/>
                        <a:pt x="40" y="42"/>
                      </a:cubicBezTo>
                      <a:cubicBezTo>
                        <a:pt x="36" y="46"/>
                        <a:pt x="30" y="48"/>
                        <a:pt x="24" y="48"/>
                      </a:cubicBezTo>
                      <a:cubicBezTo>
                        <a:pt x="11" y="48"/>
                        <a:pt x="0" y="37"/>
                        <a:pt x="0" y="24"/>
                      </a:cubicBezTo>
                      <a:cubicBezTo>
                        <a:pt x="0" y="11"/>
                        <a:pt x="11" y="0"/>
                        <a:pt x="24" y="0"/>
                      </a:cubicBezTo>
                      <a:cubicBezTo>
                        <a:pt x="37" y="0"/>
                        <a:pt x="48" y="11"/>
                        <a:pt x="48" y="24"/>
                      </a:cubicBezTo>
                      <a:close/>
                    </a:path>
                  </a:pathLst>
                </a:custGeom>
                <a:noFill/>
                <a:ln w="12700" cap="rnd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EECF3200-99E4-7041-A10B-B8421464C2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66412" y="2822377"/>
                <a:ext cx="868508" cy="986951"/>
              </a:xfrm>
              <a:custGeom>
                <a:avLst/>
                <a:gdLst>
                  <a:gd name="T0" fmla="*/ 407 w 419"/>
                  <a:gd name="T1" fmla="*/ 250 h 491"/>
                  <a:gd name="T2" fmla="*/ 372 w 419"/>
                  <a:gd name="T3" fmla="*/ 188 h 491"/>
                  <a:gd name="T4" fmla="*/ 374 w 419"/>
                  <a:gd name="T5" fmla="*/ 183 h 491"/>
                  <a:gd name="T6" fmla="*/ 379 w 419"/>
                  <a:gd name="T7" fmla="*/ 158 h 491"/>
                  <a:gd name="T8" fmla="*/ 374 w 419"/>
                  <a:gd name="T9" fmla="*/ 118 h 491"/>
                  <a:gd name="T10" fmla="*/ 338 w 419"/>
                  <a:gd name="T11" fmla="*/ 55 h 491"/>
                  <a:gd name="T12" fmla="*/ 193 w 419"/>
                  <a:gd name="T13" fmla="*/ 0 h 491"/>
                  <a:gd name="T14" fmla="*/ 0 w 419"/>
                  <a:gd name="T15" fmla="*/ 167 h 491"/>
                  <a:gd name="T16" fmla="*/ 61 w 419"/>
                  <a:gd name="T17" fmla="*/ 288 h 491"/>
                  <a:gd name="T18" fmla="*/ 80 w 419"/>
                  <a:gd name="T19" fmla="*/ 310 h 491"/>
                  <a:gd name="T20" fmla="*/ 72 w 419"/>
                  <a:gd name="T21" fmla="*/ 454 h 491"/>
                  <a:gd name="T22" fmla="*/ 74 w 419"/>
                  <a:gd name="T23" fmla="*/ 460 h 491"/>
                  <a:gd name="T24" fmla="*/ 197 w 419"/>
                  <a:gd name="T25" fmla="*/ 491 h 491"/>
                  <a:gd name="T26" fmla="*/ 256 w 419"/>
                  <a:gd name="T27" fmla="*/ 484 h 491"/>
                  <a:gd name="T28" fmla="*/ 259 w 419"/>
                  <a:gd name="T29" fmla="*/ 480 h 491"/>
                  <a:gd name="T30" fmla="*/ 262 w 419"/>
                  <a:gd name="T31" fmla="*/ 396 h 491"/>
                  <a:gd name="T32" fmla="*/ 345 w 419"/>
                  <a:gd name="T33" fmla="*/ 413 h 491"/>
                  <a:gd name="T34" fmla="*/ 347 w 419"/>
                  <a:gd name="T35" fmla="*/ 413 h 491"/>
                  <a:gd name="T36" fmla="*/ 378 w 419"/>
                  <a:gd name="T37" fmla="*/ 391 h 491"/>
                  <a:gd name="T38" fmla="*/ 379 w 419"/>
                  <a:gd name="T39" fmla="*/ 364 h 491"/>
                  <a:gd name="T40" fmla="*/ 378 w 419"/>
                  <a:gd name="T41" fmla="*/ 360 h 491"/>
                  <a:gd name="T42" fmla="*/ 384 w 419"/>
                  <a:gd name="T43" fmla="*/ 348 h 491"/>
                  <a:gd name="T44" fmla="*/ 388 w 419"/>
                  <a:gd name="T45" fmla="*/ 339 h 491"/>
                  <a:gd name="T46" fmla="*/ 386 w 419"/>
                  <a:gd name="T47" fmla="*/ 330 h 491"/>
                  <a:gd name="T48" fmla="*/ 394 w 419"/>
                  <a:gd name="T49" fmla="*/ 319 h 491"/>
                  <a:gd name="T50" fmla="*/ 390 w 419"/>
                  <a:gd name="T51" fmla="*/ 305 h 491"/>
                  <a:gd name="T52" fmla="*/ 390 w 419"/>
                  <a:gd name="T53" fmla="*/ 304 h 491"/>
                  <a:gd name="T54" fmla="*/ 390 w 419"/>
                  <a:gd name="T55" fmla="*/ 294 h 491"/>
                  <a:gd name="T56" fmla="*/ 409 w 419"/>
                  <a:gd name="T57" fmla="*/ 289 h 491"/>
                  <a:gd name="T58" fmla="*/ 419 w 419"/>
                  <a:gd name="T59" fmla="*/ 272 h 491"/>
                  <a:gd name="T60" fmla="*/ 407 w 419"/>
                  <a:gd name="T61" fmla="*/ 250 h 491"/>
                  <a:gd name="T62" fmla="*/ 405 w 419"/>
                  <a:gd name="T63" fmla="*/ 281 h 491"/>
                  <a:gd name="T64" fmla="*/ 385 w 419"/>
                  <a:gd name="T65" fmla="*/ 286 h 491"/>
                  <a:gd name="T66" fmla="*/ 381 w 419"/>
                  <a:gd name="T67" fmla="*/ 290 h 491"/>
                  <a:gd name="T68" fmla="*/ 380 w 419"/>
                  <a:gd name="T69" fmla="*/ 307 h 491"/>
                  <a:gd name="T70" fmla="*/ 382 w 419"/>
                  <a:gd name="T71" fmla="*/ 310 h 491"/>
                  <a:gd name="T72" fmla="*/ 384 w 419"/>
                  <a:gd name="T73" fmla="*/ 317 h 491"/>
                  <a:gd name="T74" fmla="*/ 377 w 419"/>
                  <a:gd name="T75" fmla="*/ 325 h 491"/>
                  <a:gd name="T76" fmla="*/ 376 w 419"/>
                  <a:gd name="T77" fmla="*/ 331 h 491"/>
                  <a:gd name="T78" fmla="*/ 378 w 419"/>
                  <a:gd name="T79" fmla="*/ 338 h 491"/>
                  <a:gd name="T80" fmla="*/ 375 w 419"/>
                  <a:gd name="T81" fmla="*/ 344 h 491"/>
                  <a:gd name="T82" fmla="*/ 369 w 419"/>
                  <a:gd name="T83" fmla="*/ 357 h 491"/>
                  <a:gd name="T84" fmla="*/ 369 w 419"/>
                  <a:gd name="T85" fmla="*/ 365 h 491"/>
                  <a:gd name="T86" fmla="*/ 369 w 419"/>
                  <a:gd name="T87" fmla="*/ 389 h 491"/>
                  <a:gd name="T88" fmla="*/ 347 w 419"/>
                  <a:gd name="T89" fmla="*/ 404 h 491"/>
                  <a:gd name="T90" fmla="*/ 345 w 419"/>
                  <a:gd name="T91" fmla="*/ 404 h 491"/>
                  <a:gd name="T92" fmla="*/ 261 w 419"/>
                  <a:gd name="T93" fmla="*/ 386 h 491"/>
                  <a:gd name="T94" fmla="*/ 256 w 419"/>
                  <a:gd name="T95" fmla="*/ 387 h 491"/>
                  <a:gd name="T96" fmla="*/ 250 w 419"/>
                  <a:gd name="T97" fmla="*/ 476 h 491"/>
                  <a:gd name="T98" fmla="*/ 83 w 419"/>
                  <a:gd name="T99" fmla="*/ 454 h 491"/>
                  <a:gd name="T100" fmla="*/ 89 w 419"/>
                  <a:gd name="T101" fmla="*/ 307 h 491"/>
                  <a:gd name="T102" fmla="*/ 68 w 419"/>
                  <a:gd name="T103" fmla="*/ 282 h 491"/>
                  <a:gd name="T104" fmla="*/ 9 w 419"/>
                  <a:gd name="T105" fmla="*/ 167 h 491"/>
                  <a:gd name="T106" fmla="*/ 47 w 419"/>
                  <a:gd name="T107" fmla="*/ 56 h 491"/>
                  <a:gd name="T108" fmla="*/ 193 w 419"/>
                  <a:gd name="T109" fmla="*/ 9 h 491"/>
                  <a:gd name="T110" fmla="*/ 331 w 419"/>
                  <a:gd name="T111" fmla="*/ 61 h 491"/>
                  <a:gd name="T112" fmla="*/ 365 w 419"/>
                  <a:gd name="T113" fmla="*/ 120 h 491"/>
                  <a:gd name="T114" fmla="*/ 370 w 419"/>
                  <a:gd name="T115" fmla="*/ 158 h 491"/>
                  <a:gd name="T116" fmla="*/ 365 w 419"/>
                  <a:gd name="T117" fmla="*/ 180 h 491"/>
                  <a:gd name="T118" fmla="*/ 363 w 419"/>
                  <a:gd name="T119" fmla="*/ 189 h 491"/>
                  <a:gd name="T120" fmla="*/ 399 w 419"/>
                  <a:gd name="T121" fmla="*/ 255 h 491"/>
                  <a:gd name="T122" fmla="*/ 409 w 419"/>
                  <a:gd name="T123" fmla="*/ 273 h 491"/>
                  <a:gd name="T124" fmla="*/ 405 w 419"/>
                  <a:gd name="T125" fmla="*/ 281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19" h="491">
                    <a:moveTo>
                      <a:pt x="407" y="250"/>
                    </a:moveTo>
                    <a:cubicBezTo>
                      <a:pt x="395" y="232"/>
                      <a:pt x="374" y="197"/>
                      <a:pt x="372" y="188"/>
                    </a:cubicBezTo>
                    <a:cubicBezTo>
                      <a:pt x="373" y="187"/>
                      <a:pt x="373" y="185"/>
                      <a:pt x="374" y="183"/>
                    </a:cubicBezTo>
                    <a:cubicBezTo>
                      <a:pt x="376" y="176"/>
                      <a:pt x="379" y="166"/>
                      <a:pt x="379" y="158"/>
                    </a:cubicBezTo>
                    <a:cubicBezTo>
                      <a:pt x="379" y="146"/>
                      <a:pt x="377" y="129"/>
                      <a:pt x="374" y="118"/>
                    </a:cubicBezTo>
                    <a:cubicBezTo>
                      <a:pt x="373" y="112"/>
                      <a:pt x="364" y="83"/>
                      <a:pt x="338" y="55"/>
                    </a:cubicBezTo>
                    <a:cubicBezTo>
                      <a:pt x="303" y="18"/>
                      <a:pt x="255" y="0"/>
                      <a:pt x="193" y="0"/>
                    </a:cubicBezTo>
                    <a:cubicBezTo>
                      <a:pt x="65" y="0"/>
                      <a:pt x="0" y="56"/>
                      <a:pt x="0" y="167"/>
                    </a:cubicBezTo>
                    <a:cubicBezTo>
                      <a:pt x="0" y="231"/>
                      <a:pt x="37" y="266"/>
                      <a:pt x="61" y="288"/>
                    </a:cubicBezTo>
                    <a:cubicBezTo>
                      <a:pt x="70" y="297"/>
                      <a:pt x="78" y="304"/>
                      <a:pt x="80" y="310"/>
                    </a:cubicBezTo>
                    <a:cubicBezTo>
                      <a:pt x="97" y="376"/>
                      <a:pt x="82" y="429"/>
                      <a:pt x="72" y="454"/>
                    </a:cubicBezTo>
                    <a:cubicBezTo>
                      <a:pt x="71" y="456"/>
                      <a:pt x="72" y="459"/>
                      <a:pt x="74" y="460"/>
                    </a:cubicBezTo>
                    <a:cubicBezTo>
                      <a:pt x="112" y="480"/>
                      <a:pt x="154" y="491"/>
                      <a:pt x="197" y="491"/>
                    </a:cubicBezTo>
                    <a:cubicBezTo>
                      <a:pt x="217" y="491"/>
                      <a:pt x="236" y="489"/>
                      <a:pt x="256" y="484"/>
                    </a:cubicBezTo>
                    <a:cubicBezTo>
                      <a:pt x="258" y="484"/>
                      <a:pt x="259" y="482"/>
                      <a:pt x="259" y="480"/>
                    </a:cubicBezTo>
                    <a:cubicBezTo>
                      <a:pt x="259" y="438"/>
                      <a:pt x="260" y="406"/>
                      <a:pt x="262" y="396"/>
                    </a:cubicBezTo>
                    <a:cubicBezTo>
                      <a:pt x="280" y="401"/>
                      <a:pt x="335" y="413"/>
                      <a:pt x="345" y="413"/>
                    </a:cubicBezTo>
                    <a:cubicBezTo>
                      <a:pt x="346" y="413"/>
                      <a:pt x="347" y="413"/>
                      <a:pt x="347" y="413"/>
                    </a:cubicBezTo>
                    <a:cubicBezTo>
                      <a:pt x="355" y="413"/>
                      <a:pt x="374" y="413"/>
                      <a:pt x="378" y="391"/>
                    </a:cubicBezTo>
                    <a:cubicBezTo>
                      <a:pt x="381" y="380"/>
                      <a:pt x="380" y="370"/>
                      <a:pt x="379" y="364"/>
                    </a:cubicBezTo>
                    <a:cubicBezTo>
                      <a:pt x="379" y="362"/>
                      <a:pt x="378" y="360"/>
                      <a:pt x="378" y="360"/>
                    </a:cubicBezTo>
                    <a:cubicBezTo>
                      <a:pt x="379" y="356"/>
                      <a:pt x="382" y="352"/>
                      <a:pt x="384" y="348"/>
                    </a:cubicBezTo>
                    <a:cubicBezTo>
                      <a:pt x="386" y="344"/>
                      <a:pt x="387" y="342"/>
                      <a:pt x="388" y="339"/>
                    </a:cubicBezTo>
                    <a:cubicBezTo>
                      <a:pt x="388" y="337"/>
                      <a:pt x="387" y="333"/>
                      <a:pt x="386" y="330"/>
                    </a:cubicBezTo>
                    <a:cubicBezTo>
                      <a:pt x="389" y="327"/>
                      <a:pt x="393" y="323"/>
                      <a:pt x="394" y="319"/>
                    </a:cubicBezTo>
                    <a:cubicBezTo>
                      <a:pt x="394" y="315"/>
                      <a:pt x="392" y="310"/>
                      <a:pt x="390" y="305"/>
                    </a:cubicBezTo>
                    <a:cubicBezTo>
                      <a:pt x="390" y="305"/>
                      <a:pt x="390" y="305"/>
                      <a:pt x="390" y="304"/>
                    </a:cubicBezTo>
                    <a:cubicBezTo>
                      <a:pt x="390" y="303"/>
                      <a:pt x="390" y="299"/>
                      <a:pt x="390" y="294"/>
                    </a:cubicBezTo>
                    <a:cubicBezTo>
                      <a:pt x="396" y="293"/>
                      <a:pt x="406" y="291"/>
                      <a:pt x="409" y="289"/>
                    </a:cubicBezTo>
                    <a:cubicBezTo>
                      <a:pt x="415" y="286"/>
                      <a:pt x="419" y="277"/>
                      <a:pt x="419" y="272"/>
                    </a:cubicBezTo>
                    <a:cubicBezTo>
                      <a:pt x="419" y="270"/>
                      <a:pt x="418" y="270"/>
                      <a:pt x="407" y="250"/>
                    </a:cubicBezTo>
                    <a:close/>
                    <a:moveTo>
                      <a:pt x="405" y="281"/>
                    </a:moveTo>
                    <a:cubicBezTo>
                      <a:pt x="403" y="282"/>
                      <a:pt x="393" y="284"/>
                      <a:pt x="385" y="286"/>
                    </a:cubicBezTo>
                    <a:cubicBezTo>
                      <a:pt x="383" y="286"/>
                      <a:pt x="381" y="288"/>
                      <a:pt x="381" y="290"/>
                    </a:cubicBezTo>
                    <a:cubicBezTo>
                      <a:pt x="380" y="305"/>
                      <a:pt x="380" y="306"/>
                      <a:pt x="380" y="307"/>
                    </a:cubicBezTo>
                    <a:cubicBezTo>
                      <a:pt x="381" y="308"/>
                      <a:pt x="381" y="308"/>
                      <a:pt x="382" y="310"/>
                    </a:cubicBezTo>
                    <a:cubicBezTo>
                      <a:pt x="384" y="314"/>
                      <a:pt x="385" y="316"/>
                      <a:pt x="384" y="317"/>
                    </a:cubicBezTo>
                    <a:cubicBezTo>
                      <a:pt x="384" y="319"/>
                      <a:pt x="381" y="322"/>
                      <a:pt x="377" y="325"/>
                    </a:cubicBezTo>
                    <a:cubicBezTo>
                      <a:pt x="375" y="326"/>
                      <a:pt x="375" y="329"/>
                      <a:pt x="376" y="331"/>
                    </a:cubicBezTo>
                    <a:cubicBezTo>
                      <a:pt x="377" y="334"/>
                      <a:pt x="378" y="337"/>
                      <a:pt x="378" y="338"/>
                    </a:cubicBezTo>
                    <a:cubicBezTo>
                      <a:pt x="378" y="339"/>
                      <a:pt x="377" y="342"/>
                      <a:pt x="375" y="344"/>
                    </a:cubicBezTo>
                    <a:cubicBezTo>
                      <a:pt x="373" y="348"/>
                      <a:pt x="371" y="353"/>
                      <a:pt x="369" y="357"/>
                    </a:cubicBezTo>
                    <a:cubicBezTo>
                      <a:pt x="369" y="359"/>
                      <a:pt x="369" y="362"/>
                      <a:pt x="369" y="365"/>
                    </a:cubicBezTo>
                    <a:cubicBezTo>
                      <a:pt x="370" y="371"/>
                      <a:pt x="371" y="379"/>
                      <a:pt x="369" y="389"/>
                    </a:cubicBezTo>
                    <a:cubicBezTo>
                      <a:pt x="366" y="401"/>
                      <a:pt x="359" y="404"/>
                      <a:pt x="347" y="404"/>
                    </a:cubicBezTo>
                    <a:cubicBezTo>
                      <a:pt x="347" y="404"/>
                      <a:pt x="346" y="404"/>
                      <a:pt x="345" y="404"/>
                    </a:cubicBezTo>
                    <a:cubicBezTo>
                      <a:pt x="335" y="403"/>
                      <a:pt x="271" y="389"/>
                      <a:pt x="261" y="386"/>
                    </a:cubicBezTo>
                    <a:cubicBezTo>
                      <a:pt x="259" y="386"/>
                      <a:pt x="257" y="386"/>
                      <a:pt x="256" y="387"/>
                    </a:cubicBezTo>
                    <a:cubicBezTo>
                      <a:pt x="250" y="394"/>
                      <a:pt x="249" y="449"/>
                      <a:pt x="250" y="476"/>
                    </a:cubicBezTo>
                    <a:cubicBezTo>
                      <a:pt x="193" y="488"/>
                      <a:pt x="133" y="480"/>
                      <a:pt x="83" y="454"/>
                    </a:cubicBezTo>
                    <a:cubicBezTo>
                      <a:pt x="93" y="426"/>
                      <a:pt x="105" y="373"/>
                      <a:pt x="89" y="307"/>
                    </a:cubicBezTo>
                    <a:cubicBezTo>
                      <a:pt x="87" y="299"/>
                      <a:pt x="79" y="292"/>
                      <a:pt x="68" y="282"/>
                    </a:cubicBezTo>
                    <a:cubicBezTo>
                      <a:pt x="44" y="260"/>
                      <a:pt x="9" y="227"/>
                      <a:pt x="9" y="167"/>
                    </a:cubicBezTo>
                    <a:cubicBezTo>
                      <a:pt x="9" y="119"/>
                      <a:pt x="22" y="82"/>
                      <a:pt x="47" y="56"/>
                    </a:cubicBezTo>
                    <a:cubicBezTo>
                      <a:pt x="77" y="25"/>
                      <a:pt x="127" y="9"/>
                      <a:pt x="193" y="9"/>
                    </a:cubicBezTo>
                    <a:cubicBezTo>
                      <a:pt x="252" y="9"/>
                      <a:pt x="298" y="27"/>
                      <a:pt x="331" y="61"/>
                    </a:cubicBezTo>
                    <a:cubicBezTo>
                      <a:pt x="357" y="88"/>
                      <a:pt x="364" y="117"/>
                      <a:pt x="365" y="120"/>
                    </a:cubicBezTo>
                    <a:cubicBezTo>
                      <a:pt x="367" y="130"/>
                      <a:pt x="370" y="147"/>
                      <a:pt x="370" y="158"/>
                    </a:cubicBezTo>
                    <a:cubicBezTo>
                      <a:pt x="370" y="165"/>
                      <a:pt x="367" y="174"/>
                      <a:pt x="365" y="180"/>
                    </a:cubicBezTo>
                    <a:cubicBezTo>
                      <a:pt x="363" y="185"/>
                      <a:pt x="363" y="187"/>
                      <a:pt x="363" y="189"/>
                    </a:cubicBezTo>
                    <a:cubicBezTo>
                      <a:pt x="364" y="198"/>
                      <a:pt x="380" y="224"/>
                      <a:pt x="399" y="255"/>
                    </a:cubicBezTo>
                    <a:cubicBezTo>
                      <a:pt x="403" y="263"/>
                      <a:pt x="408" y="271"/>
                      <a:pt x="409" y="273"/>
                    </a:cubicBezTo>
                    <a:cubicBezTo>
                      <a:pt x="409" y="275"/>
                      <a:pt x="406" y="280"/>
                      <a:pt x="405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44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3DA6351-FE37-EB46-BEA1-2FD53C21BB82}"/>
              </a:ext>
            </a:extLst>
          </p:cNvPr>
          <p:cNvGrpSpPr/>
          <p:nvPr/>
        </p:nvGrpSpPr>
        <p:grpSpPr>
          <a:xfrm>
            <a:off x="1019481" y="4227482"/>
            <a:ext cx="1376687" cy="1376687"/>
            <a:chOff x="1113660" y="4198878"/>
            <a:chExt cx="1044773" cy="104477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4B3B6D8-999B-D64E-9AF7-BC1FE6350BCD}"/>
                </a:ext>
              </a:extLst>
            </p:cNvPr>
            <p:cNvSpPr/>
            <p:nvPr/>
          </p:nvSpPr>
          <p:spPr>
            <a:xfrm>
              <a:off x="1113660" y="4198878"/>
              <a:ext cx="1044773" cy="104477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149">
              <a:extLst>
                <a:ext uri="{FF2B5EF4-FFF2-40B4-BE49-F238E27FC236}">
                  <a16:creationId xmlns:a16="http://schemas.microsoft.com/office/drawing/2014/main" id="{1305700B-9DF2-FF47-A7E9-576D088CAC25}"/>
                </a:ext>
              </a:extLst>
            </p:cNvPr>
            <p:cNvSpPr>
              <a:spLocks noEditPoints="1"/>
            </p:cNvSpPr>
            <p:nvPr/>
          </p:nvSpPr>
          <p:spPr bwMode="auto">
            <a:xfrm rot="6204034">
              <a:off x="1337811" y="4365798"/>
              <a:ext cx="583138" cy="710932"/>
            </a:xfrm>
            <a:custGeom>
              <a:avLst/>
              <a:gdLst>
                <a:gd name="T0" fmla="*/ 463 w 467"/>
                <a:gd name="T1" fmla="*/ 291 h 569"/>
                <a:gd name="T2" fmla="*/ 452 w 467"/>
                <a:gd name="T3" fmla="*/ 291 h 569"/>
                <a:gd name="T4" fmla="*/ 359 w 467"/>
                <a:gd name="T5" fmla="*/ 291 h 569"/>
                <a:gd name="T6" fmla="*/ 348 w 467"/>
                <a:gd name="T7" fmla="*/ 291 h 569"/>
                <a:gd name="T8" fmla="*/ 394 w 467"/>
                <a:gd name="T9" fmla="*/ 233 h 569"/>
                <a:gd name="T10" fmla="*/ 348 w 467"/>
                <a:gd name="T11" fmla="*/ 176 h 569"/>
                <a:gd name="T12" fmla="*/ 406 w 467"/>
                <a:gd name="T13" fmla="*/ 222 h 569"/>
                <a:gd name="T14" fmla="*/ 463 w 467"/>
                <a:gd name="T15" fmla="*/ 176 h 569"/>
                <a:gd name="T16" fmla="*/ 417 w 467"/>
                <a:gd name="T17" fmla="*/ 233 h 569"/>
                <a:gd name="T18" fmla="*/ 340 w 467"/>
                <a:gd name="T19" fmla="*/ 3 h 569"/>
                <a:gd name="T20" fmla="*/ 282 w 467"/>
                <a:gd name="T21" fmla="*/ 50 h 569"/>
                <a:gd name="T22" fmla="*/ 224 w 467"/>
                <a:gd name="T23" fmla="*/ 3 h 569"/>
                <a:gd name="T24" fmla="*/ 271 w 467"/>
                <a:gd name="T25" fmla="*/ 61 h 569"/>
                <a:gd name="T26" fmla="*/ 224 w 467"/>
                <a:gd name="T27" fmla="*/ 119 h 569"/>
                <a:gd name="T28" fmla="*/ 236 w 467"/>
                <a:gd name="T29" fmla="*/ 119 h 569"/>
                <a:gd name="T30" fmla="*/ 328 w 467"/>
                <a:gd name="T31" fmla="*/ 119 h 569"/>
                <a:gd name="T32" fmla="*/ 340 w 467"/>
                <a:gd name="T33" fmla="*/ 119 h 569"/>
                <a:gd name="T34" fmla="*/ 293 w 467"/>
                <a:gd name="T35" fmla="*/ 61 h 569"/>
                <a:gd name="T36" fmla="*/ 340 w 467"/>
                <a:gd name="T37" fmla="*/ 3 h 569"/>
                <a:gd name="T38" fmla="*/ 108 w 467"/>
                <a:gd name="T39" fmla="*/ 348 h 569"/>
                <a:gd name="T40" fmla="*/ 15 w 467"/>
                <a:gd name="T41" fmla="*/ 348 h 569"/>
                <a:gd name="T42" fmla="*/ 3 w 467"/>
                <a:gd name="T43" fmla="*/ 359 h 569"/>
                <a:gd name="T44" fmla="*/ 3 w 467"/>
                <a:gd name="T45" fmla="*/ 452 h 569"/>
                <a:gd name="T46" fmla="*/ 9 w 467"/>
                <a:gd name="T47" fmla="*/ 466 h 569"/>
                <a:gd name="T48" fmla="*/ 61 w 467"/>
                <a:gd name="T49" fmla="*/ 417 h 569"/>
                <a:gd name="T50" fmla="*/ 113 w 467"/>
                <a:gd name="T51" fmla="*/ 466 h 569"/>
                <a:gd name="T52" fmla="*/ 119 w 467"/>
                <a:gd name="T53" fmla="*/ 452 h 569"/>
                <a:gd name="T54" fmla="*/ 119 w 467"/>
                <a:gd name="T55" fmla="*/ 359 h 569"/>
                <a:gd name="T56" fmla="*/ 332 w 467"/>
                <a:gd name="T57" fmla="*/ 509 h 569"/>
                <a:gd name="T58" fmla="*/ 212 w 467"/>
                <a:gd name="T59" fmla="*/ 509 h 569"/>
                <a:gd name="T60" fmla="*/ 264 w 467"/>
                <a:gd name="T61" fmla="*/ 374 h 569"/>
                <a:gd name="T62" fmla="*/ 42 w 467"/>
                <a:gd name="T63" fmla="*/ 254 h 569"/>
                <a:gd name="T64" fmla="*/ 26 w 467"/>
                <a:gd name="T65" fmla="*/ 254 h 569"/>
                <a:gd name="T66" fmla="*/ 26 w 467"/>
                <a:gd name="T67" fmla="*/ 131 h 569"/>
                <a:gd name="T68" fmla="*/ 27 w 467"/>
                <a:gd name="T69" fmla="*/ 130 h 569"/>
                <a:gd name="T70" fmla="*/ 28 w 467"/>
                <a:gd name="T71" fmla="*/ 128 h 569"/>
                <a:gd name="T72" fmla="*/ 30 w 467"/>
                <a:gd name="T73" fmla="*/ 126 h 569"/>
                <a:gd name="T74" fmla="*/ 32 w 467"/>
                <a:gd name="T75" fmla="*/ 125 h 569"/>
                <a:gd name="T76" fmla="*/ 34 w 467"/>
                <a:gd name="T77" fmla="*/ 125 h 569"/>
                <a:gd name="T78" fmla="*/ 34 w 467"/>
                <a:gd name="T79" fmla="*/ 125 h 569"/>
                <a:gd name="T80" fmla="*/ 34 w 467"/>
                <a:gd name="T81" fmla="*/ 125 h 569"/>
                <a:gd name="T82" fmla="*/ 163 w 467"/>
                <a:gd name="T83" fmla="*/ 133 h 569"/>
                <a:gd name="T84" fmla="*/ 53 w 467"/>
                <a:gd name="T85" fmla="*/ 141 h 569"/>
                <a:gd name="T86" fmla="*/ 280 w 467"/>
                <a:gd name="T87" fmla="*/ 371 h 569"/>
                <a:gd name="T88" fmla="*/ 332 w 467"/>
                <a:gd name="T89" fmla="*/ 509 h 569"/>
                <a:gd name="T90" fmla="*/ 272 w 467"/>
                <a:gd name="T91" fmla="*/ 466 h 569"/>
                <a:gd name="T92" fmla="*/ 272 w 467"/>
                <a:gd name="T93" fmla="*/ 553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7" h="569">
                  <a:moveTo>
                    <a:pt x="463" y="280"/>
                  </a:moveTo>
                  <a:cubicBezTo>
                    <a:pt x="467" y="283"/>
                    <a:pt x="467" y="288"/>
                    <a:pt x="463" y="291"/>
                  </a:cubicBezTo>
                  <a:cubicBezTo>
                    <a:pt x="462" y="293"/>
                    <a:pt x="460" y="294"/>
                    <a:pt x="458" y="294"/>
                  </a:cubicBezTo>
                  <a:cubicBezTo>
                    <a:pt x="456" y="294"/>
                    <a:pt x="454" y="293"/>
                    <a:pt x="452" y="291"/>
                  </a:cubicBezTo>
                  <a:cubicBezTo>
                    <a:pt x="406" y="245"/>
                    <a:pt x="406" y="245"/>
                    <a:pt x="406" y="245"/>
                  </a:cubicBezTo>
                  <a:cubicBezTo>
                    <a:pt x="359" y="291"/>
                    <a:pt x="359" y="291"/>
                    <a:pt x="359" y="291"/>
                  </a:cubicBezTo>
                  <a:cubicBezTo>
                    <a:pt x="358" y="293"/>
                    <a:pt x="356" y="294"/>
                    <a:pt x="354" y="294"/>
                  </a:cubicBezTo>
                  <a:cubicBezTo>
                    <a:pt x="352" y="294"/>
                    <a:pt x="349" y="293"/>
                    <a:pt x="348" y="291"/>
                  </a:cubicBezTo>
                  <a:cubicBezTo>
                    <a:pt x="345" y="288"/>
                    <a:pt x="345" y="283"/>
                    <a:pt x="348" y="280"/>
                  </a:cubicBezTo>
                  <a:cubicBezTo>
                    <a:pt x="394" y="233"/>
                    <a:pt x="394" y="233"/>
                    <a:pt x="394" y="233"/>
                  </a:cubicBezTo>
                  <a:cubicBezTo>
                    <a:pt x="348" y="187"/>
                    <a:pt x="348" y="187"/>
                    <a:pt x="348" y="187"/>
                  </a:cubicBezTo>
                  <a:cubicBezTo>
                    <a:pt x="345" y="184"/>
                    <a:pt x="345" y="179"/>
                    <a:pt x="348" y="176"/>
                  </a:cubicBezTo>
                  <a:cubicBezTo>
                    <a:pt x="351" y="173"/>
                    <a:pt x="356" y="173"/>
                    <a:pt x="359" y="176"/>
                  </a:cubicBezTo>
                  <a:cubicBezTo>
                    <a:pt x="406" y="222"/>
                    <a:pt x="406" y="222"/>
                    <a:pt x="406" y="222"/>
                  </a:cubicBezTo>
                  <a:cubicBezTo>
                    <a:pt x="452" y="176"/>
                    <a:pt x="452" y="176"/>
                    <a:pt x="452" y="176"/>
                  </a:cubicBezTo>
                  <a:cubicBezTo>
                    <a:pt x="455" y="173"/>
                    <a:pt x="460" y="173"/>
                    <a:pt x="463" y="176"/>
                  </a:cubicBezTo>
                  <a:cubicBezTo>
                    <a:pt x="467" y="179"/>
                    <a:pt x="467" y="184"/>
                    <a:pt x="463" y="187"/>
                  </a:cubicBezTo>
                  <a:cubicBezTo>
                    <a:pt x="417" y="233"/>
                    <a:pt x="417" y="233"/>
                    <a:pt x="417" y="233"/>
                  </a:cubicBezTo>
                  <a:lnTo>
                    <a:pt x="463" y="280"/>
                  </a:lnTo>
                  <a:close/>
                  <a:moveTo>
                    <a:pt x="340" y="3"/>
                  </a:moveTo>
                  <a:cubicBezTo>
                    <a:pt x="337" y="0"/>
                    <a:pt x="332" y="0"/>
                    <a:pt x="328" y="3"/>
                  </a:cubicBezTo>
                  <a:cubicBezTo>
                    <a:pt x="282" y="50"/>
                    <a:pt x="282" y="50"/>
                    <a:pt x="282" y="50"/>
                  </a:cubicBezTo>
                  <a:cubicBezTo>
                    <a:pt x="236" y="3"/>
                    <a:pt x="236" y="3"/>
                    <a:pt x="236" y="3"/>
                  </a:cubicBezTo>
                  <a:cubicBezTo>
                    <a:pt x="232" y="0"/>
                    <a:pt x="227" y="0"/>
                    <a:pt x="224" y="3"/>
                  </a:cubicBezTo>
                  <a:cubicBezTo>
                    <a:pt x="221" y="6"/>
                    <a:pt x="221" y="12"/>
                    <a:pt x="224" y="15"/>
                  </a:cubicBezTo>
                  <a:cubicBezTo>
                    <a:pt x="271" y="61"/>
                    <a:pt x="271" y="61"/>
                    <a:pt x="271" y="61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1" y="111"/>
                    <a:pt x="221" y="116"/>
                    <a:pt x="224" y="119"/>
                  </a:cubicBezTo>
                  <a:cubicBezTo>
                    <a:pt x="226" y="120"/>
                    <a:pt x="228" y="121"/>
                    <a:pt x="230" y="121"/>
                  </a:cubicBezTo>
                  <a:cubicBezTo>
                    <a:pt x="232" y="121"/>
                    <a:pt x="234" y="120"/>
                    <a:pt x="236" y="119"/>
                  </a:cubicBezTo>
                  <a:cubicBezTo>
                    <a:pt x="282" y="72"/>
                    <a:pt x="282" y="72"/>
                    <a:pt x="282" y="72"/>
                  </a:cubicBezTo>
                  <a:cubicBezTo>
                    <a:pt x="328" y="119"/>
                    <a:pt x="328" y="119"/>
                    <a:pt x="328" y="119"/>
                  </a:cubicBezTo>
                  <a:cubicBezTo>
                    <a:pt x="330" y="120"/>
                    <a:pt x="332" y="121"/>
                    <a:pt x="334" y="121"/>
                  </a:cubicBezTo>
                  <a:cubicBezTo>
                    <a:pt x="336" y="121"/>
                    <a:pt x="338" y="120"/>
                    <a:pt x="340" y="119"/>
                  </a:cubicBezTo>
                  <a:cubicBezTo>
                    <a:pt x="343" y="116"/>
                    <a:pt x="343" y="111"/>
                    <a:pt x="340" y="108"/>
                  </a:cubicBezTo>
                  <a:cubicBezTo>
                    <a:pt x="293" y="61"/>
                    <a:pt x="293" y="61"/>
                    <a:pt x="293" y="61"/>
                  </a:cubicBezTo>
                  <a:cubicBezTo>
                    <a:pt x="340" y="15"/>
                    <a:pt x="340" y="15"/>
                    <a:pt x="340" y="15"/>
                  </a:cubicBezTo>
                  <a:cubicBezTo>
                    <a:pt x="343" y="12"/>
                    <a:pt x="343" y="6"/>
                    <a:pt x="340" y="3"/>
                  </a:cubicBezTo>
                  <a:close/>
                  <a:moveTo>
                    <a:pt x="119" y="348"/>
                  </a:moveTo>
                  <a:cubicBezTo>
                    <a:pt x="116" y="345"/>
                    <a:pt x="111" y="345"/>
                    <a:pt x="108" y="348"/>
                  </a:cubicBezTo>
                  <a:cubicBezTo>
                    <a:pt x="61" y="394"/>
                    <a:pt x="61" y="394"/>
                    <a:pt x="61" y="394"/>
                  </a:cubicBezTo>
                  <a:cubicBezTo>
                    <a:pt x="15" y="348"/>
                    <a:pt x="15" y="348"/>
                    <a:pt x="15" y="348"/>
                  </a:cubicBezTo>
                  <a:cubicBezTo>
                    <a:pt x="11" y="345"/>
                    <a:pt x="6" y="345"/>
                    <a:pt x="3" y="348"/>
                  </a:cubicBezTo>
                  <a:cubicBezTo>
                    <a:pt x="0" y="351"/>
                    <a:pt x="0" y="356"/>
                    <a:pt x="3" y="359"/>
                  </a:cubicBezTo>
                  <a:cubicBezTo>
                    <a:pt x="50" y="406"/>
                    <a:pt x="50" y="406"/>
                    <a:pt x="50" y="406"/>
                  </a:cubicBezTo>
                  <a:cubicBezTo>
                    <a:pt x="3" y="452"/>
                    <a:pt x="3" y="452"/>
                    <a:pt x="3" y="452"/>
                  </a:cubicBezTo>
                  <a:cubicBezTo>
                    <a:pt x="0" y="455"/>
                    <a:pt x="0" y="460"/>
                    <a:pt x="3" y="463"/>
                  </a:cubicBezTo>
                  <a:cubicBezTo>
                    <a:pt x="5" y="465"/>
                    <a:pt x="7" y="466"/>
                    <a:pt x="9" y="466"/>
                  </a:cubicBezTo>
                  <a:cubicBezTo>
                    <a:pt x="11" y="466"/>
                    <a:pt x="13" y="465"/>
                    <a:pt x="15" y="463"/>
                  </a:cubicBezTo>
                  <a:cubicBezTo>
                    <a:pt x="61" y="417"/>
                    <a:pt x="61" y="417"/>
                    <a:pt x="61" y="417"/>
                  </a:cubicBezTo>
                  <a:cubicBezTo>
                    <a:pt x="108" y="463"/>
                    <a:pt x="108" y="463"/>
                    <a:pt x="108" y="463"/>
                  </a:cubicBezTo>
                  <a:cubicBezTo>
                    <a:pt x="109" y="465"/>
                    <a:pt x="111" y="466"/>
                    <a:pt x="113" y="466"/>
                  </a:cubicBezTo>
                  <a:cubicBezTo>
                    <a:pt x="115" y="466"/>
                    <a:pt x="117" y="465"/>
                    <a:pt x="119" y="463"/>
                  </a:cubicBezTo>
                  <a:cubicBezTo>
                    <a:pt x="122" y="460"/>
                    <a:pt x="122" y="455"/>
                    <a:pt x="119" y="45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19" y="359"/>
                    <a:pt x="119" y="359"/>
                    <a:pt x="119" y="359"/>
                  </a:cubicBezTo>
                  <a:cubicBezTo>
                    <a:pt x="122" y="356"/>
                    <a:pt x="122" y="351"/>
                    <a:pt x="119" y="348"/>
                  </a:cubicBezTo>
                  <a:close/>
                  <a:moveTo>
                    <a:pt x="332" y="509"/>
                  </a:moveTo>
                  <a:cubicBezTo>
                    <a:pt x="332" y="542"/>
                    <a:pt x="305" y="569"/>
                    <a:pt x="272" y="569"/>
                  </a:cubicBezTo>
                  <a:cubicBezTo>
                    <a:pt x="239" y="569"/>
                    <a:pt x="212" y="542"/>
                    <a:pt x="212" y="509"/>
                  </a:cubicBezTo>
                  <a:cubicBezTo>
                    <a:pt x="212" y="479"/>
                    <a:pt x="235" y="454"/>
                    <a:pt x="264" y="450"/>
                  </a:cubicBezTo>
                  <a:cubicBezTo>
                    <a:pt x="264" y="374"/>
                    <a:pt x="264" y="374"/>
                    <a:pt x="264" y="374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42" y="254"/>
                    <a:pt x="42" y="254"/>
                    <a:pt x="42" y="254"/>
                  </a:cubicBezTo>
                  <a:cubicBezTo>
                    <a:pt x="42" y="258"/>
                    <a:pt x="39" y="262"/>
                    <a:pt x="34" y="262"/>
                  </a:cubicBezTo>
                  <a:cubicBezTo>
                    <a:pt x="30" y="262"/>
                    <a:pt x="26" y="258"/>
                    <a:pt x="26" y="254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6" y="132"/>
                    <a:pt x="26" y="132"/>
                    <a:pt x="26" y="131"/>
                  </a:cubicBezTo>
                  <a:cubicBezTo>
                    <a:pt x="26" y="131"/>
                    <a:pt x="26" y="131"/>
                    <a:pt x="27" y="131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27" y="130"/>
                    <a:pt x="27" y="129"/>
                    <a:pt x="27" y="129"/>
                  </a:cubicBezTo>
                  <a:cubicBezTo>
                    <a:pt x="27" y="129"/>
                    <a:pt x="27" y="129"/>
                    <a:pt x="28" y="128"/>
                  </a:cubicBezTo>
                  <a:cubicBezTo>
                    <a:pt x="28" y="128"/>
                    <a:pt x="29" y="127"/>
                    <a:pt x="30" y="126"/>
                  </a:cubicBezTo>
                  <a:cubicBezTo>
                    <a:pt x="30" y="126"/>
                    <a:pt x="30" y="126"/>
                    <a:pt x="30" y="126"/>
                  </a:cubicBezTo>
                  <a:cubicBezTo>
                    <a:pt x="31" y="126"/>
                    <a:pt x="31" y="126"/>
                    <a:pt x="31" y="126"/>
                  </a:cubicBezTo>
                  <a:cubicBezTo>
                    <a:pt x="31" y="125"/>
                    <a:pt x="32" y="125"/>
                    <a:pt x="32" y="125"/>
                  </a:cubicBezTo>
                  <a:cubicBezTo>
                    <a:pt x="32" y="125"/>
                    <a:pt x="32" y="125"/>
                    <a:pt x="33" y="125"/>
                  </a:cubicBezTo>
                  <a:cubicBezTo>
                    <a:pt x="33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155" y="125"/>
                    <a:pt x="155" y="125"/>
                    <a:pt x="155" y="125"/>
                  </a:cubicBezTo>
                  <a:cubicBezTo>
                    <a:pt x="159" y="125"/>
                    <a:pt x="163" y="129"/>
                    <a:pt x="163" y="133"/>
                  </a:cubicBezTo>
                  <a:cubicBezTo>
                    <a:pt x="163" y="137"/>
                    <a:pt x="159" y="141"/>
                    <a:pt x="155" y="141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278" y="365"/>
                    <a:pt x="278" y="365"/>
                    <a:pt x="278" y="365"/>
                  </a:cubicBezTo>
                  <a:cubicBezTo>
                    <a:pt x="279" y="367"/>
                    <a:pt x="280" y="369"/>
                    <a:pt x="280" y="371"/>
                  </a:cubicBezTo>
                  <a:cubicBezTo>
                    <a:pt x="280" y="450"/>
                    <a:pt x="280" y="450"/>
                    <a:pt x="280" y="450"/>
                  </a:cubicBezTo>
                  <a:cubicBezTo>
                    <a:pt x="309" y="454"/>
                    <a:pt x="332" y="479"/>
                    <a:pt x="332" y="509"/>
                  </a:cubicBezTo>
                  <a:close/>
                  <a:moveTo>
                    <a:pt x="316" y="509"/>
                  </a:moveTo>
                  <a:cubicBezTo>
                    <a:pt x="316" y="485"/>
                    <a:pt x="296" y="466"/>
                    <a:pt x="272" y="466"/>
                  </a:cubicBezTo>
                  <a:cubicBezTo>
                    <a:pt x="248" y="466"/>
                    <a:pt x="228" y="485"/>
                    <a:pt x="228" y="509"/>
                  </a:cubicBezTo>
                  <a:cubicBezTo>
                    <a:pt x="228" y="533"/>
                    <a:pt x="248" y="553"/>
                    <a:pt x="272" y="553"/>
                  </a:cubicBezTo>
                  <a:cubicBezTo>
                    <a:pt x="296" y="553"/>
                    <a:pt x="316" y="533"/>
                    <a:pt x="316" y="5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944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F73339B-1107-0344-8DC7-4E6DDD0AA71E}"/>
              </a:ext>
            </a:extLst>
          </p:cNvPr>
          <p:cNvGrpSpPr/>
          <p:nvPr/>
        </p:nvGrpSpPr>
        <p:grpSpPr>
          <a:xfrm>
            <a:off x="3919129" y="4227482"/>
            <a:ext cx="1376687" cy="1376687"/>
            <a:chOff x="6183064" y="3359657"/>
            <a:chExt cx="1044773" cy="104477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5B8119-B452-C345-8622-EA344285552C}"/>
                </a:ext>
              </a:extLst>
            </p:cNvPr>
            <p:cNvSpPr/>
            <p:nvPr/>
          </p:nvSpPr>
          <p:spPr>
            <a:xfrm>
              <a:off x="6183064" y="3359657"/>
              <a:ext cx="1044773" cy="10447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DFCB68EA-B279-5549-BBB6-CCED58264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8203" y="3459980"/>
              <a:ext cx="709584" cy="714599"/>
            </a:xfrm>
            <a:custGeom>
              <a:avLst/>
              <a:gdLst>
                <a:gd name="T0" fmla="*/ 224 w 410"/>
                <a:gd name="T1" fmla="*/ 333 h 413"/>
                <a:gd name="T2" fmla="*/ 197 w 410"/>
                <a:gd name="T3" fmla="*/ 274 h 413"/>
                <a:gd name="T4" fmla="*/ 227 w 410"/>
                <a:gd name="T5" fmla="*/ 199 h 413"/>
                <a:gd name="T6" fmla="*/ 153 w 410"/>
                <a:gd name="T7" fmla="*/ 102 h 413"/>
                <a:gd name="T8" fmla="*/ 80 w 410"/>
                <a:gd name="T9" fmla="*/ 199 h 413"/>
                <a:gd name="T10" fmla="*/ 111 w 410"/>
                <a:gd name="T11" fmla="*/ 276 h 413"/>
                <a:gd name="T12" fmla="*/ 85 w 410"/>
                <a:gd name="T13" fmla="*/ 332 h 413"/>
                <a:gd name="T14" fmla="*/ 0 w 410"/>
                <a:gd name="T15" fmla="*/ 409 h 413"/>
                <a:gd name="T16" fmla="*/ 5 w 410"/>
                <a:gd name="T17" fmla="*/ 413 h 413"/>
                <a:gd name="T18" fmla="*/ 302 w 410"/>
                <a:gd name="T19" fmla="*/ 413 h 413"/>
                <a:gd name="T20" fmla="*/ 307 w 410"/>
                <a:gd name="T21" fmla="*/ 409 h 413"/>
                <a:gd name="T22" fmla="*/ 224 w 410"/>
                <a:gd name="T23" fmla="*/ 333 h 413"/>
                <a:gd name="T24" fmla="*/ 90 w 410"/>
                <a:gd name="T25" fmla="*/ 199 h 413"/>
                <a:gd name="T26" fmla="*/ 153 w 410"/>
                <a:gd name="T27" fmla="*/ 112 h 413"/>
                <a:gd name="T28" fmla="*/ 217 w 410"/>
                <a:gd name="T29" fmla="*/ 199 h 413"/>
                <a:gd name="T30" fmla="*/ 153 w 410"/>
                <a:gd name="T31" fmla="*/ 285 h 413"/>
                <a:gd name="T32" fmla="*/ 120 w 410"/>
                <a:gd name="T33" fmla="*/ 271 h 413"/>
                <a:gd name="T34" fmla="*/ 118 w 410"/>
                <a:gd name="T35" fmla="*/ 269 h 413"/>
                <a:gd name="T36" fmla="*/ 90 w 410"/>
                <a:gd name="T37" fmla="*/ 199 h 413"/>
                <a:gd name="T38" fmla="*/ 10 w 410"/>
                <a:gd name="T39" fmla="*/ 404 h 413"/>
                <a:gd name="T40" fmla="*/ 87 w 410"/>
                <a:gd name="T41" fmla="*/ 341 h 413"/>
                <a:gd name="T42" fmla="*/ 88 w 410"/>
                <a:gd name="T43" fmla="*/ 341 h 413"/>
                <a:gd name="T44" fmla="*/ 120 w 410"/>
                <a:gd name="T45" fmla="*/ 283 h 413"/>
                <a:gd name="T46" fmla="*/ 153 w 410"/>
                <a:gd name="T47" fmla="*/ 295 h 413"/>
                <a:gd name="T48" fmla="*/ 188 w 410"/>
                <a:gd name="T49" fmla="*/ 282 h 413"/>
                <a:gd name="T50" fmla="*/ 194 w 410"/>
                <a:gd name="T51" fmla="*/ 313 h 413"/>
                <a:gd name="T52" fmla="*/ 221 w 410"/>
                <a:gd name="T53" fmla="*/ 342 h 413"/>
                <a:gd name="T54" fmla="*/ 222 w 410"/>
                <a:gd name="T55" fmla="*/ 342 h 413"/>
                <a:gd name="T56" fmla="*/ 297 w 410"/>
                <a:gd name="T57" fmla="*/ 404 h 413"/>
                <a:gd name="T58" fmla="*/ 10 w 410"/>
                <a:gd name="T59" fmla="*/ 404 h 413"/>
                <a:gd name="T60" fmla="*/ 262 w 410"/>
                <a:gd name="T61" fmla="*/ 270 h 413"/>
                <a:gd name="T62" fmla="*/ 286 w 410"/>
                <a:gd name="T63" fmla="*/ 250 h 413"/>
                <a:gd name="T64" fmla="*/ 262 w 410"/>
                <a:gd name="T65" fmla="*/ 229 h 413"/>
                <a:gd name="T66" fmla="*/ 237 w 410"/>
                <a:gd name="T67" fmla="*/ 250 h 413"/>
                <a:gd name="T68" fmla="*/ 262 w 410"/>
                <a:gd name="T69" fmla="*/ 270 h 413"/>
                <a:gd name="T70" fmla="*/ 262 w 410"/>
                <a:gd name="T71" fmla="*/ 238 h 413"/>
                <a:gd name="T72" fmla="*/ 276 w 410"/>
                <a:gd name="T73" fmla="*/ 250 h 413"/>
                <a:gd name="T74" fmla="*/ 262 w 410"/>
                <a:gd name="T75" fmla="*/ 261 h 413"/>
                <a:gd name="T76" fmla="*/ 247 w 410"/>
                <a:gd name="T77" fmla="*/ 250 h 413"/>
                <a:gd name="T78" fmla="*/ 262 w 410"/>
                <a:gd name="T79" fmla="*/ 238 h 413"/>
                <a:gd name="T80" fmla="*/ 327 w 410"/>
                <a:gd name="T81" fmla="*/ 0 h 413"/>
                <a:gd name="T82" fmla="*/ 244 w 410"/>
                <a:gd name="T83" fmla="*/ 69 h 413"/>
                <a:gd name="T84" fmla="*/ 327 w 410"/>
                <a:gd name="T85" fmla="*/ 138 h 413"/>
                <a:gd name="T86" fmla="*/ 410 w 410"/>
                <a:gd name="T87" fmla="*/ 69 h 413"/>
                <a:gd name="T88" fmla="*/ 327 w 410"/>
                <a:gd name="T89" fmla="*/ 0 h 413"/>
                <a:gd name="T90" fmla="*/ 327 w 410"/>
                <a:gd name="T91" fmla="*/ 129 h 413"/>
                <a:gd name="T92" fmla="*/ 253 w 410"/>
                <a:gd name="T93" fmla="*/ 69 h 413"/>
                <a:gd name="T94" fmla="*/ 327 w 410"/>
                <a:gd name="T95" fmla="*/ 9 h 413"/>
                <a:gd name="T96" fmla="*/ 401 w 410"/>
                <a:gd name="T97" fmla="*/ 69 h 413"/>
                <a:gd name="T98" fmla="*/ 327 w 410"/>
                <a:gd name="T99" fmla="*/ 129 h 413"/>
                <a:gd name="T100" fmla="*/ 318 w 410"/>
                <a:gd name="T101" fmla="*/ 167 h 413"/>
                <a:gd name="T102" fmla="*/ 281 w 410"/>
                <a:gd name="T103" fmla="*/ 199 h 413"/>
                <a:gd name="T104" fmla="*/ 318 w 410"/>
                <a:gd name="T105" fmla="*/ 230 h 413"/>
                <a:gd name="T106" fmla="*/ 355 w 410"/>
                <a:gd name="T107" fmla="*/ 199 h 413"/>
                <a:gd name="T108" fmla="*/ 318 w 410"/>
                <a:gd name="T109" fmla="*/ 167 h 413"/>
                <a:gd name="T110" fmla="*/ 318 w 410"/>
                <a:gd name="T111" fmla="*/ 220 h 413"/>
                <a:gd name="T112" fmla="*/ 290 w 410"/>
                <a:gd name="T113" fmla="*/ 199 h 413"/>
                <a:gd name="T114" fmla="*/ 318 w 410"/>
                <a:gd name="T115" fmla="*/ 177 h 413"/>
                <a:gd name="T116" fmla="*/ 345 w 410"/>
                <a:gd name="T117" fmla="*/ 199 h 413"/>
                <a:gd name="T118" fmla="*/ 318 w 410"/>
                <a:gd name="T119" fmla="*/ 22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0" h="413">
                  <a:moveTo>
                    <a:pt x="224" y="333"/>
                  </a:moveTo>
                  <a:cubicBezTo>
                    <a:pt x="204" y="327"/>
                    <a:pt x="198" y="295"/>
                    <a:pt x="197" y="274"/>
                  </a:cubicBezTo>
                  <a:cubicBezTo>
                    <a:pt x="215" y="257"/>
                    <a:pt x="227" y="229"/>
                    <a:pt x="227" y="199"/>
                  </a:cubicBezTo>
                  <a:cubicBezTo>
                    <a:pt x="227" y="139"/>
                    <a:pt x="199" y="102"/>
                    <a:pt x="153" y="102"/>
                  </a:cubicBezTo>
                  <a:cubicBezTo>
                    <a:pt x="108" y="102"/>
                    <a:pt x="80" y="139"/>
                    <a:pt x="80" y="199"/>
                  </a:cubicBezTo>
                  <a:cubicBezTo>
                    <a:pt x="80" y="229"/>
                    <a:pt x="93" y="258"/>
                    <a:pt x="111" y="276"/>
                  </a:cubicBezTo>
                  <a:cubicBezTo>
                    <a:pt x="110" y="298"/>
                    <a:pt x="104" y="326"/>
                    <a:pt x="85" y="332"/>
                  </a:cubicBezTo>
                  <a:cubicBezTo>
                    <a:pt x="30" y="343"/>
                    <a:pt x="0" y="370"/>
                    <a:pt x="0" y="409"/>
                  </a:cubicBezTo>
                  <a:cubicBezTo>
                    <a:pt x="0" y="411"/>
                    <a:pt x="2" y="413"/>
                    <a:pt x="5" y="413"/>
                  </a:cubicBezTo>
                  <a:cubicBezTo>
                    <a:pt x="302" y="413"/>
                    <a:pt x="302" y="413"/>
                    <a:pt x="302" y="413"/>
                  </a:cubicBezTo>
                  <a:cubicBezTo>
                    <a:pt x="305" y="413"/>
                    <a:pt x="307" y="411"/>
                    <a:pt x="307" y="409"/>
                  </a:cubicBezTo>
                  <a:cubicBezTo>
                    <a:pt x="307" y="370"/>
                    <a:pt x="278" y="344"/>
                    <a:pt x="224" y="333"/>
                  </a:cubicBezTo>
                  <a:close/>
                  <a:moveTo>
                    <a:pt x="90" y="199"/>
                  </a:moveTo>
                  <a:cubicBezTo>
                    <a:pt x="90" y="157"/>
                    <a:pt x="107" y="112"/>
                    <a:pt x="153" y="112"/>
                  </a:cubicBezTo>
                  <a:cubicBezTo>
                    <a:pt x="200" y="112"/>
                    <a:pt x="217" y="157"/>
                    <a:pt x="217" y="199"/>
                  </a:cubicBezTo>
                  <a:cubicBezTo>
                    <a:pt x="217" y="248"/>
                    <a:pt x="184" y="285"/>
                    <a:pt x="153" y="285"/>
                  </a:cubicBezTo>
                  <a:cubicBezTo>
                    <a:pt x="141" y="285"/>
                    <a:pt x="129" y="280"/>
                    <a:pt x="120" y="271"/>
                  </a:cubicBezTo>
                  <a:cubicBezTo>
                    <a:pt x="119" y="270"/>
                    <a:pt x="119" y="270"/>
                    <a:pt x="118" y="269"/>
                  </a:cubicBezTo>
                  <a:cubicBezTo>
                    <a:pt x="101" y="252"/>
                    <a:pt x="90" y="224"/>
                    <a:pt x="90" y="199"/>
                  </a:cubicBezTo>
                  <a:close/>
                  <a:moveTo>
                    <a:pt x="10" y="404"/>
                  </a:moveTo>
                  <a:cubicBezTo>
                    <a:pt x="12" y="372"/>
                    <a:pt x="38" y="351"/>
                    <a:pt x="87" y="341"/>
                  </a:cubicBezTo>
                  <a:cubicBezTo>
                    <a:pt x="88" y="341"/>
                    <a:pt x="88" y="341"/>
                    <a:pt x="88" y="341"/>
                  </a:cubicBezTo>
                  <a:cubicBezTo>
                    <a:pt x="109" y="335"/>
                    <a:pt x="118" y="308"/>
                    <a:pt x="120" y="283"/>
                  </a:cubicBezTo>
                  <a:cubicBezTo>
                    <a:pt x="130" y="290"/>
                    <a:pt x="142" y="295"/>
                    <a:pt x="153" y="295"/>
                  </a:cubicBezTo>
                  <a:cubicBezTo>
                    <a:pt x="166" y="295"/>
                    <a:pt x="178" y="290"/>
                    <a:pt x="188" y="282"/>
                  </a:cubicBezTo>
                  <a:cubicBezTo>
                    <a:pt x="189" y="293"/>
                    <a:pt x="191" y="304"/>
                    <a:pt x="194" y="313"/>
                  </a:cubicBezTo>
                  <a:cubicBezTo>
                    <a:pt x="200" y="328"/>
                    <a:pt x="209" y="339"/>
                    <a:pt x="221" y="342"/>
                  </a:cubicBezTo>
                  <a:cubicBezTo>
                    <a:pt x="222" y="342"/>
                    <a:pt x="222" y="342"/>
                    <a:pt x="222" y="342"/>
                  </a:cubicBezTo>
                  <a:cubicBezTo>
                    <a:pt x="270" y="352"/>
                    <a:pt x="295" y="373"/>
                    <a:pt x="297" y="404"/>
                  </a:cubicBezTo>
                  <a:lnTo>
                    <a:pt x="10" y="404"/>
                  </a:lnTo>
                  <a:close/>
                  <a:moveTo>
                    <a:pt x="262" y="270"/>
                  </a:moveTo>
                  <a:cubicBezTo>
                    <a:pt x="275" y="270"/>
                    <a:pt x="286" y="261"/>
                    <a:pt x="286" y="250"/>
                  </a:cubicBezTo>
                  <a:cubicBezTo>
                    <a:pt x="286" y="238"/>
                    <a:pt x="275" y="229"/>
                    <a:pt x="262" y="229"/>
                  </a:cubicBezTo>
                  <a:cubicBezTo>
                    <a:pt x="248" y="229"/>
                    <a:pt x="237" y="238"/>
                    <a:pt x="237" y="250"/>
                  </a:cubicBezTo>
                  <a:cubicBezTo>
                    <a:pt x="237" y="261"/>
                    <a:pt x="248" y="270"/>
                    <a:pt x="262" y="270"/>
                  </a:cubicBezTo>
                  <a:close/>
                  <a:moveTo>
                    <a:pt x="262" y="238"/>
                  </a:moveTo>
                  <a:cubicBezTo>
                    <a:pt x="270" y="238"/>
                    <a:pt x="276" y="243"/>
                    <a:pt x="276" y="250"/>
                  </a:cubicBezTo>
                  <a:cubicBezTo>
                    <a:pt x="276" y="256"/>
                    <a:pt x="270" y="261"/>
                    <a:pt x="262" y="261"/>
                  </a:cubicBezTo>
                  <a:cubicBezTo>
                    <a:pt x="253" y="261"/>
                    <a:pt x="247" y="256"/>
                    <a:pt x="247" y="250"/>
                  </a:cubicBezTo>
                  <a:cubicBezTo>
                    <a:pt x="247" y="243"/>
                    <a:pt x="253" y="238"/>
                    <a:pt x="262" y="238"/>
                  </a:cubicBezTo>
                  <a:close/>
                  <a:moveTo>
                    <a:pt x="327" y="0"/>
                  </a:moveTo>
                  <a:cubicBezTo>
                    <a:pt x="281" y="0"/>
                    <a:pt x="244" y="31"/>
                    <a:pt x="244" y="69"/>
                  </a:cubicBezTo>
                  <a:cubicBezTo>
                    <a:pt x="244" y="107"/>
                    <a:pt x="281" y="138"/>
                    <a:pt x="327" y="138"/>
                  </a:cubicBezTo>
                  <a:cubicBezTo>
                    <a:pt x="373" y="138"/>
                    <a:pt x="410" y="107"/>
                    <a:pt x="410" y="69"/>
                  </a:cubicBezTo>
                  <a:cubicBezTo>
                    <a:pt x="410" y="31"/>
                    <a:pt x="373" y="0"/>
                    <a:pt x="327" y="0"/>
                  </a:cubicBezTo>
                  <a:close/>
                  <a:moveTo>
                    <a:pt x="327" y="129"/>
                  </a:moveTo>
                  <a:cubicBezTo>
                    <a:pt x="286" y="129"/>
                    <a:pt x="253" y="102"/>
                    <a:pt x="253" y="69"/>
                  </a:cubicBezTo>
                  <a:cubicBezTo>
                    <a:pt x="253" y="36"/>
                    <a:pt x="286" y="9"/>
                    <a:pt x="327" y="9"/>
                  </a:cubicBezTo>
                  <a:cubicBezTo>
                    <a:pt x="368" y="9"/>
                    <a:pt x="401" y="36"/>
                    <a:pt x="401" y="69"/>
                  </a:cubicBezTo>
                  <a:cubicBezTo>
                    <a:pt x="401" y="102"/>
                    <a:pt x="368" y="129"/>
                    <a:pt x="327" y="129"/>
                  </a:cubicBezTo>
                  <a:close/>
                  <a:moveTo>
                    <a:pt x="318" y="167"/>
                  </a:moveTo>
                  <a:cubicBezTo>
                    <a:pt x="298" y="167"/>
                    <a:pt x="281" y="181"/>
                    <a:pt x="281" y="199"/>
                  </a:cubicBezTo>
                  <a:cubicBezTo>
                    <a:pt x="281" y="216"/>
                    <a:pt x="298" y="230"/>
                    <a:pt x="318" y="230"/>
                  </a:cubicBezTo>
                  <a:cubicBezTo>
                    <a:pt x="338" y="230"/>
                    <a:pt x="355" y="216"/>
                    <a:pt x="355" y="199"/>
                  </a:cubicBezTo>
                  <a:cubicBezTo>
                    <a:pt x="355" y="181"/>
                    <a:pt x="338" y="167"/>
                    <a:pt x="318" y="167"/>
                  </a:cubicBezTo>
                  <a:close/>
                  <a:moveTo>
                    <a:pt x="318" y="220"/>
                  </a:moveTo>
                  <a:cubicBezTo>
                    <a:pt x="303" y="220"/>
                    <a:pt x="290" y="211"/>
                    <a:pt x="290" y="199"/>
                  </a:cubicBezTo>
                  <a:cubicBezTo>
                    <a:pt x="290" y="187"/>
                    <a:pt x="303" y="177"/>
                    <a:pt x="318" y="177"/>
                  </a:cubicBezTo>
                  <a:cubicBezTo>
                    <a:pt x="333" y="177"/>
                    <a:pt x="345" y="187"/>
                    <a:pt x="345" y="199"/>
                  </a:cubicBezTo>
                  <a:cubicBezTo>
                    <a:pt x="345" y="211"/>
                    <a:pt x="333" y="220"/>
                    <a:pt x="318" y="2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endParaRPr lang="en-US" sz="3888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B807FEB-54F2-1942-A1B3-0CE25BEF4189}"/>
              </a:ext>
            </a:extLst>
          </p:cNvPr>
          <p:cNvSpPr txBox="1"/>
          <p:nvPr/>
        </p:nvSpPr>
        <p:spPr>
          <a:xfrm>
            <a:off x="13397948" y="-95415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en-US" b="1">
              <a:solidFill>
                <a:srgbClr val="005F7A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7849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8938-8BDD-4BE9-98CB-C940AB06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PILLAR 1: INDEPENDENT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/>
            <a:r>
              <a:rPr lang="en-CA" sz="2000"/>
              <a:t>Because much of your course experience will happen </a:t>
            </a:r>
            <a:r>
              <a:rPr lang="en-CA" sz="2000" b="1"/>
              <a:t>in partnership with your community organization </a:t>
            </a:r>
            <a:r>
              <a:rPr lang="en-CA" sz="2000"/>
              <a:t>rather than in the classroom, CEL courses increase the possibilities for </a:t>
            </a:r>
            <a:r>
              <a:rPr lang="en-CA" sz="2000" b="1"/>
              <a:t>independent learning</a:t>
            </a:r>
            <a:r>
              <a:rPr lang="en-CA" sz="2000"/>
              <a:t>.</a:t>
            </a:r>
            <a:endParaRPr lang="en-CA" sz="1100"/>
          </a:p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CA" sz="2000"/>
              <a:t>In your reflections you will be </a:t>
            </a:r>
            <a:r>
              <a:rPr lang="en-CA" sz="2000" b="1"/>
              <a:t>explicitly naming and engaging with </a:t>
            </a:r>
            <a:r>
              <a:rPr lang="en-CA" sz="2000"/>
              <a:t>what you are learning from your experience. </a:t>
            </a:r>
            <a:endParaRPr lang="en-CA" sz="1100"/>
          </a:p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CA" sz="2000"/>
              <a:t>You will also be </a:t>
            </a:r>
            <a:r>
              <a:rPr lang="en-CA" sz="2000" b="1"/>
              <a:t>bringing that learning back into the classroom </a:t>
            </a:r>
            <a:r>
              <a:rPr lang="en-CA" sz="2000"/>
              <a:t>with you and sharing it with your classmates. </a:t>
            </a:r>
          </a:p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CA" sz="2000"/>
              <a:t>Ash and Clayton describe this as moving from being a “passive recipient of knowledge” to an “</a:t>
            </a:r>
            <a:r>
              <a:rPr lang="en-CA" sz="2000" b="1"/>
              <a:t>active co-generator of knowledge</a:t>
            </a:r>
            <a:r>
              <a:rPr lang="en-CA" sz="2000"/>
              <a:t>”.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06ADAFA-3F2E-4E42-ABC5-10BBD692AB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200">
                <a:ea typeface="Verdana"/>
                <a:cs typeface="Arial"/>
              </a:rPr>
              <a:t>Clayton, P.H. and Ash, S.L (2004). Shifts in Perspective: Capitalizing on the Counter-Normative Nature of Service-Learning. </a:t>
            </a:r>
            <a:br>
              <a:rPr lang="en-US" sz="1200">
                <a:ea typeface="Verdana"/>
                <a:cs typeface="Arial"/>
              </a:rPr>
            </a:br>
            <a:r>
              <a:rPr lang="en-US" sz="1200">
                <a:ea typeface="Verdana"/>
                <a:cs typeface="Arial"/>
              </a:rPr>
              <a:t>Michigan Journal of Community Service-Learning. </a:t>
            </a:r>
            <a:endParaRPr lang="en-US" sz="1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0226B88-CA64-E44C-B85E-DFADB0749D2F}"/>
              </a:ext>
            </a:extLst>
          </p:cNvPr>
          <p:cNvSpPr/>
          <p:nvPr/>
        </p:nvSpPr>
        <p:spPr>
          <a:xfrm>
            <a:off x="7930138" y="1320460"/>
            <a:ext cx="2414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rgbClr val="08668B"/>
                </a:solidFill>
                <a:cs typeface="Arial" panose="020B0604020202020204" pitchFamily="34" charset="0"/>
              </a:rPr>
              <a:t>Expectation </a:t>
            </a:r>
            <a:br>
              <a:rPr lang="en-US" sz="2400" b="1">
                <a:solidFill>
                  <a:srgbClr val="08668B"/>
                </a:solidFill>
                <a:cs typeface="Arial" panose="020B0604020202020204" pitchFamily="34" charset="0"/>
              </a:rPr>
            </a:br>
            <a:r>
              <a:rPr lang="en-US" sz="2400" b="1">
                <a:solidFill>
                  <a:srgbClr val="08668B"/>
                </a:solidFill>
                <a:cs typeface="Arial" panose="020B0604020202020204" pitchFamily="34" charset="0"/>
              </a:rPr>
              <a:t>of independent </a:t>
            </a:r>
            <a:br>
              <a:rPr lang="en-US" sz="2400" b="1">
                <a:solidFill>
                  <a:srgbClr val="08668B"/>
                </a:solidFill>
                <a:cs typeface="Arial" panose="020B0604020202020204" pitchFamily="34" charset="0"/>
              </a:rPr>
            </a:br>
            <a:r>
              <a:rPr lang="en-US" sz="2400" b="1">
                <a:solidFill>
                  <a:srgbClr val="08668B"/>
                </a:solidFill>
                <a:cs typeface="Arial" panose="020B0604020202020204" pitchFamily="34" charset="0"/>
              </a:rPr>
              <a:t>learning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A494BF-4020-7746-BD8B-2B26B12CC498}"/>
              </a:ext>
            </a:extLst>
          </p:cNvPr>
          <p:cNvGrpSpPr/>
          <p:nvPr/>
        </p:nvGrpSpPr>
        <p:grpSpPr>
          <a:xfrm>
            <a:off x="8449004" y="2726841"/>
            <a:ext cx="1376687" cy="1376687"/>
            <a:chOff x="1113660" y="4198878"/>
            <a:chExt cx="1044773" cy="1044773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2C81136-12E9-FD41-83BC-749821F51009}"/>
                </a:ext>
              </a:extLst>
            </p:cNvPr>
            <p:cNvSpPr/>
            <p:nvPr/>
          </p:nvSpPr>
          <p:spPr>
            <a:xfrm>
              <a:off x="1113660" y="4198878"/>
              <a:ext cx="1044773" cy="104477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149">
              <a:extLst>
                <a:ext uri="{FF2B5EF4-FFF2-40B4-BE49-F238E27FC236}">
                  <a16:creationId xmlns:a16="http://schemas.microsoft.com/office/drawing/2014/main" id="{3FBAFCA5-4B89-A541-B700-1C291799E34D}"/>
                </a:ext>
              </a:extLst>
            </p:cNvPr>
            <p:cNvSpPr>
              <a:spLocks noEditPoints="1"/>
            </p:cNvSpPr>
            <p:nvPr/>
          </p:nvSpPr>
          <p:spPr bwMode="auto">
            <a:xfrm rot="6204034">
              <a:off x="1337811" y="4365798"/>
              <a:ext cx="583138" cy="710932"/>
            </a:xfrm>
            <a:custGeom>
              <a:avLst/>
              <a:gdLst>
                <a:gd name="T0" fmla="*/ 463 w 467"/>
                <a:gd name="T1" fmla="*/ 291 h 569"/>
                <a:gd name="T2" fmla="*/ 452 w 467"/>
                <a:gd name="T3" fmla="*/ 291 h 569"/>
                <a:gd name="T4" fmla="*/ 359 w 467"/>
                <a:gd name="T5" fmla="*/ 291 h 569"/>
                <a:gd name="T6" fmla="*/ 348 w 467"/>
                <a:gd name="T7" fmla="*/ 291 h 569"/>
                <a:gd name="T8" fmla="*/ 394 w 467"/>
                <a:gd name="T9" fmla="*/ 233 h 569"/>
                <a:gd name="T10" fmla="*/ 348 w 467"/>
                <a:gd name="T11" fmla="*/ 176 h 569"/>
                <a:gd name="T12" fmla="*/ 406 w 467"/>
                <a:gd name="T13" fmla="*/ 222 h 569"/>
                <a:gd name="T14" fmla="*/ 463 w 467"/>
                <a:gd name="T15" fmla="*/ 176 h 569"/>
                <a:gd name="T16" fmla="*/ 417 w 467"/>
                <a:gd name="T17" fmla="*/ 233 h 569"/>
                <a:gd name="T18" fmla="*/ 340 w 467"/>
                <a:gd name="T19" fmla="*/ 3 h 569"/>
                <a:gd name="T20" fmla="*/ 282 w 467"/>
                <a:gd name="T21" fmla="*/ 50 h 569"/>
                <a:gd name="T22" fmla="*/ 224 w 467"/>
                <a:gd name="T23" fmla="*/ 3 h 569"/>
                <a:gd name="T24" fmla="*/ 271 w 467"/>
                <a:gd name="T25" fmla="*/ 61 h 569"/>
                <a:gd name="T26" fmla="*/ 224 w 467"/>
                <a:gd name="T27" fmla="*/ 119 h 569"/>
                <a:gd name="T28" fmla="*/ 236 w 467"/>
                <a:gd name="T29" fmla="*/ 119 h 569"/>
                <a:gd name="T30" fmla="*/ 328 w 467"/>
                <a:gd name="T31" fmla="*/ 119 h 569"/>
                <a:gd name="T32" fmla="*/ 340 w 467"/>
                <a:gd name="T33" fmla="*/ 119 h 569"/>
                <a:gd name="T34" fmla="*/ 293 w 467"/>
                <a:gd name="T35" fmla="*/ 61 h 569"/>
                <a:gd name="T36" fmla="*/ 340 w 467"/>
                <a:gd name="T37" fmla="*/ 3 h 569"/>
                <a:gd name="T38" fmla="*/ 108 w 467"/>
                <a:gd name="T39" fmla="*/ 348 h 569"/>
                <a:gd name="T40" fmla="*/ 15 w 467"/>
                <a:gd name="T41" fmla="*/ 348 h 569"/>
                <a:gd name="T42" fmla="*/ 3 w 467"/>
                <a:gd name="T43" fmla="*/ 359 h 569"/>
                <a:gd name="T44" fmla="*/ 3 w 467"/>
                <a:gd name="T45" fmla="*/ 452 h 569"/>
                <a:gd name="T46" fmla="*/ 9 w 467"/>
                <a:gd name="T47" fmla="*/ 466 h 569"/>
                <a:gd name="T48" fmla="*/ 61 w 467"/>
                <a:gd name="T49" fmla="*/ 417 h 569"/>
                <a:gd name="T50" fmla="*/ 113 w 467"/>
                <a:gd name="T51" fmla="*/ 466 h 569"/>
                <a:gd name="T52" fmla="*/ 119 w 467"/>
                <a:gd name="T53" fmla="*/ 452 h 569"/>
                <a:gd name="T54" fmla="*/ 119 w 467"/>
                <a:gd name="T55" fmla="*/ 359 h 569"/>
                <a:gd name="T56" fmla="*/ 332 w 467"/>
                <a:gd name="T57" fmla="*/ 509 h 569"/>
                <a:gd name="T58" fmla="*/ 212 w 467"/>
                <a:gd name="T59" fmla="*/ 509 h 569"/>
                <a:gd name="T60" fmla="*/ 264 w 467"/>
                <a:gd name="T61" fmla="*/ 374 h 569"/>
                <a:gd name="T62" fmla="*/ 42 w 467"/>
                <a:gd name="T63" fmla="*/ 254 h 569"/>
                <a:gd name="T64" fmla="*/ 26 w 467"/>
                <a:gd name="T65" fmla="*/ 254 h 569"/>
                <a:gd name="T66" fmla="*/ 26 w 467"/>
                <a:gd name="T67" fmla="*/ 131 h 569"/>
                <a:gd name="T68" fmla="*/ 27 w 467"/>
                <a:gd name="T69" fmla="*/ 130 h 569"/>
                <a:gd name="T70" fmla="*/ 28 w 467"/>
                <a:gd name="T71" fmla="*/ 128 h 569"/>
                <a:gd name="T72" fmla="*/ 30 w 467"/>
                <a:gd name="T73" fmla="*/ 126 h 569"/>
                <a:gd name="T74" fmla="*/ 32 w 467"/>
                <a:gd name="T75" fmla="*/ 125 h 569"/>
                <a:gd name="T76" fmla="*/ 34 w 467"/>
                <a:gd name="T77" fmla="*/ 125 h 569"/>
                <a:gd name="T78" fmla="*/ 34 w 467"/>
                <a:gd name="T79" fmla="*/ 125 h 569"/>
                <a:gd name="T80" fmla="*/ 34 w 467"/>
                <a:gd name="T81" fmla="*/ 125 h 569"/>
                <a:gd name="T82" fmla="*/ 163 w 467"/>
                <a:gd name="T83" fmla="*/ 133 h 569"/>
                <a:gd name="T84" fmla="*/ 53 w 467"/>
                <a:gd name="T85" fmla="*/ 141 h 569"/>
                <a:gd name="T86" fmla="*/ 280 w 467"/>
                <a:gd name="T87" fmla="*/ 371 h 569"/>
                <a:gd name="T88" fmla="*/ 332 w 467"/>
                <a:gd name="T89" fmla="*/ 509 h 569"/>
                <a:gd name="T90" fmla="*/ 272 w 467"/>
                <a:gd name="T91" fmla="*/ 466 h 569"/>
                <a:gd name="T92" fmla="*/ 272 w 467"/>
                <a:gd name="T93" fmla="*/ 553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7" h="569">
                  <a:moveTo>
                    <a:pt x="463" y="280"/>
                  </a:moveTo>
                  <a:cubicBezTo>
                    <a:pt x="467" y="283"/>
                    <a:pt x="467" y="288"/>
                    <a:pt x="463" y="291"/>
                  </a:cubicBezTo>
                  <a:cubicBezTo>
                    <a:pt x="462" y="293"/>
                    <a:pt x="460" y="294"/>
                    <a:pt x="458" y="294"/>
                  </a:cubicBezTo>
                  <a:cubicBezTo>
                    <a:pt x="456" y="294"/>
                    <a:pt x="454" y="293"/>
                    <a:pt x="452" y="291"/>
                  </a:cubicBezTo>
                  <a:cubicBezTo>
                    <a:pt x="406" y="245"/>
                    <a:pt x="406" y="245"/>
                    <a:pt x="406" y="245"/>
                  </a:cubicBezTo>
                  <a:cubicBezTo>
                    <a:pt x="359" y="291"/>
                    <a:pt x="359" y="291"/>
                    <a:pt x="359" y="291"/>
                  </a:cubicBezTo>
                  <a:cubicBezTo>
                    <a:pt x="358" y="293"/>
                    <a:pt x="356" y="294"/>
                    <a:pt x="354" y="294"/>
                  </a:cubicBezTo>
                  <a:cubicBezTo>
                    <a:pt x="352" y="294"/>
                    <a:pt x="349" y="293"/>
                    <a:pt x="348" y="291"/>
                  </a:cubicBezTo>
                  <a:cubicBezTo>
                    <a:pt x="345" y="288"/>
                    <a:pt x="345" y="283"/>
                    <a:pt x="348" y="280"/>
                  </a:cubicBezTo>
                  <a:cubicBezTo>
                    <a:pt x="394" y="233"/>
                    <a:pt x="394" y="233"/>
                    <a:pt x="394" y="233"/>
                  </a:cubicBezTo>
                  <a:cubicBezTo>
                    <a:pt x="348" y="187"/>
                    <a:pt x="348" y="187"/>
                    <a:pt x="348" y="187"/>
                  </a:cubicBezTo>
                  <a:cubicBezTo>
                    <a:pt x="345" y="184"/>
                    <a:pt x="345" y="179"/>
                    <a:pt x="348" y="176"/>
                  </a:cubicBezTo>
                  <a:cubicBezTo>
                    <a:pt x="351" y="173"/>
                    <a:pt x="356" y="173"/>
                    <a:pt x="359" y="176"/>
                  </a:cubicBezTo>
                  <a:cubicBezTo>
                    <a:pt x="406" y="222"/>
                    <a:pt x="406" y="222"/>
                    <a:pt x="406" y="222"/>
                  </a:cubicBezTo>
                  <a:cubicBezTo>
                    <a:pt x="452" y="176"/>
                    <a:pt x="452" y="176"/>
                    <a:pt x="452" y="176"/>
                  </a:cubicBezTo>
                  <a:cubicBezTo>
                    <a:pt x="455" y="173"/>
                    <a:pt x="460" y="173"/>
                    <a:pt x="463" y="176"/>
                  </a:cubicBezTo>
                  <a:cubicBezTo>
                    <a:pt x="467" y="179"/>
                    <a:pt x="467" y="184"/>
                    <a:pt x="463" y="187"/>
                  </a:cubicBezTo>
                  <a:cubicBezTo>
                    <a:pt x="417" y="233"/>
                    <a:pt x="417" y="233"/>
                    <a:pt x="417" y="233"/>
                  </a:cubicBezTo>
                  <a:lnTo>
                    <a:pt x="463" y="280"/>
                  </a:lnTo>
                  <a:close/>
                  <a:moveTo>
                    <a:pt x="340" y="3"/>
                  </a:moveTo>
                  <a:cubicBezTo>
                    <a:pt x="337" y="0"/>
                    <a:pt x="332" y="0"/>
                    <a:pt x="328" y="3"/>
                  </a:cubicBezTo>
                  <a:cubicBezTo>
                    <a:pt x="282" y="50"/>
                    <a:pt x="282" y="50"/>
                    <a:pt x="282" y="50"/>
                  </a:cubicBezTo>
                  <a:cubicBezTo>
                    <a:pt x="236" y="3"/>
                    <a:pt x="236" y="3"/>
                    <a:pt x="236" y="3"/>
                  </a:cubicBezTo>
                  <a:cubicBezTo>
                    <a:pt x="232" y="0"/>
                    <a:pt x="227" y="0"/>
                    <a:pt x="224" y="3"/>
                  </a:cubicBezTo>
                  <a:cubicBezTo>
                    <a:pt x="221" y="6"/>
                    <a:pt x="221" y="12"/>
                    <a:pt x="224" y="15"/>
                  </a:cubicBezTo>
                  <a:cubicBezTo>
                    <a:pt x="271" y="61"/>
                    <a:pt x="271" y="61"/>
                    <a:pt x="271" y="61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1" y="111"/>
                    <a:pt x="221" y="116"/>
                    <a:pt x="224" y="119"/>
                  </a:cubicBezTo>
                  <a:cubicBezTo>
                    <a:pt x="226" y="120"/>
                    <a:pt x="228" y="121"/>
                    <a:pt x="230" y="121"/>
                  </a:cubicBezTo>
                  <a:cubicBezTo>
                    <a:pt x="232" y="121"/>
                    <a:pt x="234" y="120"/>
                    <a:pt x="236" y="119"/>
                  </a:cubicBezTo>
                  <a:cubicBezTo>
                    <a:pt x="282" y="72"/>
                    <a:pt x="282" y="72"/>
                    <a:pt x="282" y="72"/>
                  </a:cubicBezTo>
                  <a:cubicBezTo>
                    <a:pt x="328" y="119"/>
                    <a:pt x="328" y="119"/>
                    <a:pt x="328" y="119"/>
                  </a:cubicBezTo>
                  <a:cubicBezTo>
                    <a:pt x="330" y="120"/>
                    <a:pt x="332" y="121"/>
                    <a:pt x="334" y="121"/>
                  </a:cubicBezTo>
                  <a:cubicBezTo>
                    <a:pt x="336" y="121"/>
                    <a:pt x="338" y="120"/>
                    <a:pt x="340" y="119"/>
                  </a:cubicBezTo>
                  <a:cubicBezTo>
                    <a:pt x="343" y="116"/>
                    <a:pt x="343" y="111"/>
                    <a:pt x="340" y="108"/>
                  </a:cubicBezTo>
                  <a:cubicBezTo>
                    <a:pt x="293" y="61"/>
                    <a:pt x="293" y="61"/>
                    <a:pt x="293" y="61"/>
                  </a:cubicBezTo>
                  <a:cubicBezTo>
                    <a:pt x="340" y="15"/>
                    <a:pt x="340" y="15"/>
                    <a:pt x="340" y="15"/>
                  </a:cubicBezTo>
                  <a:cubicBezTo>
                    <a:pt x="343" y="12"/>
                    <a:pt x="343" y="6"/>
                    <a:pt x="340" y="3"/>
                  </a:cubicBezTo>
                  <a:close/>
                  <a:moveTo>
                    <a:pt x="119" y="348"/>
                  </a:moveTo>
                  <a:cubicBezTo>
                    <a:pt x="116" y="345"/>
                    <a:pt x="111" y="345"/>
                    <a:pt x="108" y="348"/>
                  </a:cubicBezTo>
                  <a:cubicBezTo>
                    <a:pt x="61" y="394"/>
                    <a:pt x="61" y="394"/>
                    <a:pt x="61" y="394"/>
                  </a:cubicBezTo>
                  <a:cubicBezTo>
                    <a:pt x="15" y="348"/>
                    <a:pt x="15" y="348"/>
                    <a:pt x="15" y="348"/>
                  </a:cubicBezTo>
                  <a:cubicBezTo>
                    <a:pt x="11" y="345"/>
                    <a:pt x="6" y="345"/>
                    <a:pt x="3" y="348"/>
                  </a:cubicBezTo>
                  <a:cubicBezTo>
                    <a:pt x="0" y="351"/>
                    <a:pt x="0" y="356"/>
                    <a:pt x="3" y="359"/>
                  </a:cubicBezTo>
                  <a:cubicBezTo>
                    <a:pt x="50" y="406"/>
                    <a:pt x="50" y="406"/>
                    <a:pt x="50" y="406"/>
                  </a:cubicBezTo>
                  <a:cubicBezTo>
                    <a:pt x="3" y="452"/>
                    <a:pt x="3" y="452"/>
                    <a:pt x="3" y="452"/>
                  </a:cubicBezTo>
                  <a:cubicBezTo>
                    <a:pt x="0" y="455"/>
                    <a:pt x="0" y="460"/>
                    <a:pt x="3" y="463"/>
                  </a:cubicBezTo>
                  <a:cubicBezTo>
                    <a:pt x="5" y="465"/>
                    <a:pt x="7" y="466"/>
                    <a:pt x="9" y="466"/>
                  </a:cubicBezTo>
                  <a:cubicBezTo>
                    <a:pt x="11" y="466"/>
                    <a:pt x="13" y="465"/>
                    <a:pt x="15" y="463"/>
                  </a:cubicBezTo>
                  <a:cubicBezTo>
                    <a:pt x="61" y="417"/>
                    <a:pt x="61" y="417"/>
                    <a:pt x="61" y="417"/>
                  </a:cubicBezTo>
                  <a:cubicBezTo>
                    <a:pt x="108" y="463"/>
                    <a:pt x="108" y="463"/>
                    <a:pt x="108" y="463"/>
                  </a:cubicBezTo>
                  <a:cubicBezTo>
                    <a:pt x="109" y="465"/>
                    <a:pt x="111" y="466"/>
                    <a:pt x="113" y="466"/>
                  </a:cubicBezTo>
                  <a:cubicBezTo>
                    <a:pt x="115" y="466"/>
                    <a:pt x="117" y="465"/>
                    <a:pt x="119" y="463"/>
                  </a:cubicBezTo>
                  <a:cubicBezTo>
                    <a:pt x="122" y="460"/>
                    <a:pt x="122" y="455"/>
                    <a:pt x="119" y="45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19" y="359"/>
                    <a:pt x="119" y="359"/>
                    <a:pt x="119" y="359"/>
                  </a:cubicBezTo>
                  <a:cubicBezTo>
                    <a:pt x="122" y="356"/>
                    <a:pt x="122" y="351"/>
                    <a:pt x="119" y="348"/>
                  </a:cubicBezTo>
                  <a:close/>
                  <a:moveTo>
                    <a:pt x="332" y="509"/>
                  </a:moveTo>
                  <a:cubicBezTo>
                    <a:pt x="332" y="542"/>
                    <a:pt x="305" y="569"/>
                    <a:pt x="272" y="569"/>
                  </a:cubicBezTo>
                  <a:cubicBezTo>
                    <a:pt x="239" y="569"/>
                    <a:pt x="212" y="542"/>
                    <a:pt x="212" y="509"/>
                  </a:cubicBezTo>
                  <a:cubicBezTo>
                    <a:pt x="212" y="479"/>
                    <a:pt x="235" y="454"/>
                    <a:pt x="264" y="450"/>
                  </a:cubicBezTo>
                  <a:cubicBezTo>
                    <a:pt x="264" y="374"/>
                    <a:pt x="264" y="374"/>
                    <a:pt x="264" y="374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42" y="254"/>
                    <a:pt x="42" y="254"/>
                    <a:pt x="42" y="254"/>
                  </a:cubicBezTo>
                  <a:cubicBezTo>
                    <a:pt x="42" y="258"/>
                    <a:pt x="39" y="262"/>
                    <a:pt x="34" y="262"/>
                  </a:cubicBezTo>
                  <a:cubicBezTo>
                    <a:pt x="30" y="262"/>
                    <a:pt x="26" y="258"/>
                    <a:pt x="26" y="254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6" y="132"/>
                    <a:pt x="26" y="132"/>
                    <a:pt x="26" y="131"/>
                  </a:cubicBezTo>
                  <a:cubicBezTo>
                    <a:pt x="26" y="131"/>
                    <a:pt x="26" y="131"/>
                    <a:pt x="27" y="131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27" y="130"/>
                    <a:pt x="27" y="129"/>
                    <a:pt x="27" y="129"/>
                  </a:cubicBezTo>
                  <a:cubicBezTo>
                    <a:pt x="27" y="129"/>
                    <a:pt x="27" y="129"/>
                    <a:pt x="28" y="128"/>
                  </a:cubicBezTo>
                  <a:cubicBezTo>
                    <a:pt x="28" y="128"/>
                    <a:pt x="29" y="127"/>
                    <a:pt x="30" y="126"/>
                  </a:cubicBezTo>
                  <a:cubicBezTo>
                    <a:pt x="30" y="126"/>
                    <a:pt x="30" y="126"/>
                    <a:pt x="30" y="126"/>
                  </a:cubicBezTo>
                  <a:cubicBezTo>
                    <a:pt x="31" y="126"/>
                    <a:pt x="31" y="126"/>
                    <a:pt x="31" y="126"/>
                  </a:cubicBezTo>
                  <a:cubicBezTo>
                    <a:pt x="31" y="125"/>
                    <a:pt x="32" y="125"/>
                    <a:pt x="32" y="125"/>
                  </a:cubicBezTo>
                  <a:cubicBezTo>
                    <a:pt x="32" y="125"/>
                    <a:pt x="32" y="125"/>
                    <a:pt x="33" y="125"/>
                  </a:cubicBezTo>
                  <a:cubicBezTo>
                    <a:pt x="33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155" y="125"/>
                    <a:pt x="155" y="125"/>
                    <a:pt x="155" y="125"/>
                  </a:cubicBezTo>
                  <a:cubicBezTo>
                    <a:pt x="159" y="125"/>
                    <a:pt x="163" y="129"/>
                    <a:pt x="163" y="133"/>
                  </a:cubicBezTo>
                  <a:cubicBezTo>
                    <a:pt x="163" y="137"/>
                    <a:pt x="159" y="141"/>
                    <a:pt x="155" y="141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278" y="365"/>
                    <a:pt x="278" y="365"/>
                    <a:pt x="278" y="365"/>
                  </a:cubicBezTo>
                  <a:cubicBezTo>
                    <a:pt x="279" y="367"/>
                    <a:pt x="280" y="369"/>
                    <a:pt x="280" y="371"/>
                  </a:cubicBezTo>
                  <a:cubicBezTo>
                    <a:pt x="280" y="450"/>
                    <a:pt x="280" y="450"/>
                    <a:pt x="280" y="450"/>
                  </a:cubicBezTo>
                  <a:cubicBezTo>
                    <a:pt x="309" y="454"/>
                    <a:pt x="332" y="479"/>
                    <a:pt x="332" y="509"/>
                  </a:cubicBezTo>
                  <a:close/>
                  <a:moveTo>
                    <a:pt x="316" y="509"/>
                  </a:moveTo>
                  <a:cubicBezTo>
                    <a:pt x="316" y="485"/>
                    <a:pt x="296" y="466"/>
                    <a:pt x="272" y="466"/>
                  </a:cubicBezTo>
                  <a:cubicBezTo>
                    <a:pt x="248" y="466"/>
                    <a:pt x="228" y="485"/>
                    <a:pt x="228" y="509"/>
                  </a:cubicBezTo>
                  <a:cubicBezTo>
                    <a:pt x="228" y="533"/>
                    <a:pt x="248" y="553"/>
                    <a:pt x="272" y="553"/>
                  </a:cubicBezTo>
                  <a:cubicBezTo>
                    <a:pt x="296" y="553"/>
                    <a:pt x="316" y="533"/>
                    <a:pt x="316" y="5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944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63924C5-ACEB-1346-BD4D-411EB7089239}"/>
              </a:ext>
            </a:extLst>
          </p:cNvPr>
          <p:cNvSpPr/>
          <p:nvPr/>
        </p:nvSpPr>
        <p:spPr>
          <a:xfrm>
            <a:off x="6471924" y="4016351"/>
            <a:ext cx="21551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Passive </a:t>
            </a:r>
            <a:b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recipient </a:t>
            </a:r>
          </a:p>
          <a:p>
            <a:pPr lvl="0" algn="ctr">
              <a:defRPr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of knowledge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7E460DA-5B8E-DE47-B189-D9FA7B391573}"/>
              </a:ext>
            </a:extLst>
          </p:cNvPr>
          <p:cNvSpPr/>
          <p:nvPr/>
        </p:nvSpPr>
        <p:spPr>
          <a:xfrm>
            <a:off x="9605357" y="4016351"/>
            <a:ext cx="21551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Active </a:t>
            </a:r>
          </a:p>
          <a:p>
            <a:pPr lvl="0" algn="ctr">
              <a:defRPr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co-generator </a:t>
            </a:r>
          </a:p>
          <a:p>
            <a:pPr lvl="0" algn="ctr">
              <a:defRPr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of knowledge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3E8E92FD-D0A1-B948-93E2-050D1DCC00E2}"/>
              </a:ext>
            </a:extLst>
          </p:cNvPr>
          <p:cNvSpPr/>
          <p:nvPr/>
        </p:nvSpPr>
        <p:spPr>
          <a:xfrm>
            <a:off x="8759253" y="4291386"/>
            <a:ext cx="750820" cy="547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4027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INDEPENDENT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1619307"/>
          </a:xfrm>
        </p:spPr>
        <p:txBody>
          <a:bodyPr>
            <a:normAutofit/>
          </a:bodyPr>
          <a:lstStyle/>
          <a:p>
            <a:pPr algn="ctr"/>
            <a:r>
              <a:rPr lang="en-US"/>
              <a:t>Consider an experience in your past (whether academic or not) where you were required to </a:t>
            </a:r>
            <a:r>
              <a:rPr lang="en-US" b="1"/>
              <a:t>learn independently in an unpredictable situation</a:t>
            </a:r>
            <a:r>
              <a:rPr lang="en-US"/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7D9CDB-28C3-9E47-B545-0D9A5B0FC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BDC506D-1FF5-DE4D-8915-45E0319C51E2}"/>
              </a:ext>
            </a:extLst>
          </p:cNvPr>
          <p:cNvSpPr/>
          <p:nvPr/>
        </p:nvSpPr>
        <p:spPr>
          <a:xfrm>
            <a:off x="2636855" y="2325870"/>
            <a:ext cx="26359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167CB2"/>
                </a:solidFill>
              </a:rPr>
              <a:t>What was that experience like for you?</a:t>
            </a:r>
            <a:r>
              <a:rPr lang="en-US" sz="2400" b="1">
                <a:solidFill>
                  <a:srgbClr val="09A1BA"/>
                </a:solidFill>
              </a:rPr>
              <a:t> 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FF71EE-2CE5-A641-A6E0-0AC02D83EFFE}"/>
              </a:ext>
            </a:extLst>
          </p:cNvPr>
          <p:cNvSpPr/>
          <p:nvPr/>
        </p:nvSpPr>
        <p:spPr>
          <a:xfrm>
            <a:off x="6205266" y="2325870"/>
            <a:ext cx="34533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8668B"/>
                </a:solidFill>
              </a:rPr>
              <a:t>What did you learn from that experience that you can apply to your CEL experience?</a:t>
            </a:r>
            <a:br>
              <a:rPr lang="en-US" sz="2400" b="1">
                <a:solidFill>
                  <a:srgbClr val="08668B"/>
                </a:solidFill>
              </a:rPr>
            </a:br>
            <a:endParaRPr lang="en-US" sz="2400" b="1">
              <a:solidFill>
                <a:srgbClr val="08668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5839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FEATURES OF INDEPENDENT LEARNING IN A CEL COURSE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2C32A4-9456-0948-A32F-28647187A6EC}"/>
              </a:ext>
            </a:extLst>
          </p:cNvPr>
          <p:cNvSpPr txBox="1"/>
          <p:nvPr/>
        </p:nvSpPr>
        <p:spPr>
          <a:xfrm>
            <a:off x="565400" y="1219200"/>
            <a:ext cx="3656151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3665" indent="0" algn="ctr">
              <a:spcAft>
                <a:spcPts val="1800"/>
              </a:spcAft>
              <a:buSzPts val="1800"/>
              <a:buNone/>
            </a:pPr>
            <a:r>
              <a:rPr lang="en" sz="2400" b="1">
                <a:solidFill>
                  <a:srgbClr val="086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Recognizing many sources of knowledge</a:t>
            </a:r>
            <a:endParaRPr lang="en" sz="2400">
              <a:solidFill>
                <a:srgbClr val="086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3665" indent="0" algn="ctr">
              <a:spcAft>
                <a:spcPts val="1800"/>
              </a:spcAft>
              <a:buSzPts val="1800"/>
              <a:buNone/>
            </a:pPr>
            <a:r>
              <a:rPr lang="en" sz="2000">
                <a:latin typeface="Arial" panose="020B0604020202020204" pitchFamily="34" charset="0"/>
                <a:cs typeface="Arial" panose="020B0604020202020204" pitchFamily="34" charset="0"/>
              </a:rPr>
              <a:t>Your course instructor may take on a more facilitative role rather than instructive role and encourage you to learn from your class and community colleagues.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C63B05-E4DE-1043-85BB-958EE41C36DA}"/>
              </a:ext>
            </a:extLst>
          </p:cNvPr>
          <p:cNvSpPr txBox="1"/>
          <p:nvPr/>
        </p:nvSpPr>
        <p:spPr>
          <a:xfrm>
            <a:off x="4347924" y="1219200"/>
            <a:ext cx="3419061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7" indent="0" algn="ctr">
              <a:spcBef>
                <a:spcPts val="0"/>
              </a:spcBef>
              <a:spcAft>
                <a:spcPts val="1800"/>
              </a:spcAft>
              <a:buSzPts val="1800"/>
              <a:buNone/>
            </a:pPr>
            <a:r>
              <a:rPr lang="en-CA" sz="24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responsibility </a:t>
            </a:r>
            <a:br>
              <a:rPr lang="en-CA" sz="24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your own learning</a:t>
            </a:r>
            <a:r>
              <a:rPr lang="en-CA" sz="24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14297" indent="0" algn="ctr">
              <a:spcBef>
                <a:spcPts val="0"/>
              </a:spcBef>
              <a:spcAft>
                <a:spcPts val="1800"/>
              </a:spcAft>
              <a:buSzPts val="1800"/>
              <a:buNone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Learning may occur in unexpected circumstances, when things are challenging, or when you are engaged in tasks that seem unrelated to your academic pursuits.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59DDC-F7FB-9A41-916D-5FFCC30B063D}"/>
              </a:ext>
            </a:extLst>
          </p:cNvPr>
          <p:cNvSpPr txBox="1"/>
          <p:nvPr/>
        </p:nvSpPr>
        <p:spPr>
          <a:xfrm>
            <a:off x="8049867" y="1219200"/>
            <a:ext cx="3419061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7" indent="0" algn="ctr">
              <a:spcBef>
                <a:spcPts val="0"/>
              </a:spcBef>
              <a:spcAft>
                <a:spcPts val="1800"/>
              </a:spcAft>
              <a:buSzPts val="1800"/>
              <a:buNone/>
            </a:pPr>
            <a:r>
              <a:rPr lang="en-CA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Focusing on the </a:t>
            </a:r>
            <a:br>
              <a:rPr lang="en-CA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b="1" i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en-CA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CEL</a:t>
            </a:r>
          </a:p>
          <a:p>
            <a:pPr marL="114297" indent="0" algn="ctr">
              <a:spcBef>
                <a:spcPts val="0"/>
              </a:spcBef>
              <a:spcAft>
                <a:spcPts val="1800"/>
              </a:spcAft>
              <a:buSzPts val="1800"/>
              <a:buNone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 Try to de-emphasize the products of a course (assignments, grades, etc.) in favor of focusing on </a:t>
            </a:r>
            <a:r>
              <a:rPr lang="en-CA" sz="2000" i="1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learning is taking place.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896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8938-8BDD-4BE9-98CB-C940AB06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PILLAR 2: THE APPLICATION OF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CA" sz="2000">
                <a:ea typeface="Verdana"/>
                <a:cs typeface="Arial"/>
              </a:rPr>
              <a:t>A key expectation for you as a CEL </a:t>
            </a:r>
            <a:br>
              <a:rPr lang="en-CA" sz="2000"/>
            </a:br>
            <a:r>
              <a:rPr lang="en-CA" sz="2000">
                <a:ea typeface="Verdana"/>
                <a:cs typeface="Arial"/>
              </a:rPr>
              <a:t>student is that you will </a:t>
            </a:r>
            <a:r>
              <a:rPr lang="en-CA" sz="2000" b="1">
                <a:ea typeface="Verdana"/>
                <a:cs typeface="Arial"/>
              </a:rPr>
              <a:t>continually aim to connect </a:t>
            </a:r>
            <a:r>
              <a:rPr lang="en-CA" sz="2000">
                <a:ea typeface="Verdana"/>
                <a:cs typeface="Arial"/>
              </a:rPr>
              <a:t>your academic, course-based learning and your experience in the community (essentially, connecting </a:t>
            </a:r>
            <a:br>
              <a:rPr lang="en-CA" sz="2000"/>
            </a:br>
            <a:r>
              <a:rPr lang="en-CA" sz="2000">
                <a:ea typeface="Verdana"/>
                <a:cs typeface="Arial"/>
              </a:rPr>
              <a:t>theory and practice).</a:t>
            </a:r>
          </a:p>
          <a:p>
            <a:pPr>
              <a:spcBef>
                <a:spcPts val="900"/>
              </a:spcBef>
            </a:pPr>
            <a:r>
              <a:rPr lang="en-CA" sz="2000">
                <a:ea typeface="Verdana"/>
                <a:cs typeface="Arial"/>
              </a:rPr>
              <a:t>Ideally, this will be a parallel experience:</a:t>
            </a:r>
          </a:p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CA" sz="2000">
                <a:ea typeface="Verdana"/>
                <a:cs typeface="Arial"/>
              </a:rPr>
              <a:t>Your theoretical knowledge </a:t>
            </a:r>
            <a:br>
              <a:rPr lang="en-CA" sz="2000"/>
            </a:br>
            <a:r>
              <a:rPr lang="en-CA" sz="2000">
                <a:ea typeface="Verdana"/>
                <a:cs typeface="Arial"/>
              </a:rPr>
              <a:t>will inform your practice</a:t>
            </a:r>
          </a:p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CA" sz="2000">
                <a:ea typeface="Verdana"/>
                <a:cs typeface="Arial"/>
              </a:rPr>
              <a:t>What you learn through practice </a:t>
            </a:r>
            <a:br>
              <a:rPr lang="en-CA" sz="2000"/>
            </a:br>
            <a:r>
              <a:rPr lang="en-CA" sz="2000">
                <a:ea typeface="Verdana"/>
                <a:cs typeface="Arial"/>
              </a:rPr>
              <a:t>will inform your theory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244" y="19556"/>
            <a:ext cx="828338" cy="82833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85CC4BB-0742-6D4A-A785-381C8CBE3EB3}"/>
              </a:ext>
            </a:extLst>
          </p:cNvPr>
          <p:cNvSpPr/>
          <p:nvPr/>
        </p:nvSpPr>
        <p:spPr>
          <a:xfrm>
            <a:off x="7996834" y="975572"/>
            <a:ext cx="2195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rgbClr val="0888BA"/>
                </a:solidFill>
                <a:cs typeface="Arial" panose="020B0604020202020204" pitchFamily="34" charset="0"/>
              </a:rPr>
              <a:t>Focus </a:t>
            </a:r>
            <a:br>
              <a:rPr lang="en-US" sz="2400" b="1">
                <a:solidFill>
                  <a:srgbClr val="0888BA"/>
                </a:solidFill>
                <a:cs typeface="Arial" panose="020B0604020202020204" pitchFamily="34" charset="0"/>
              </a:rPr>
            </a:br>
            <a:r>
              <a:rPr lang="en-US" sz="2400" b="1">
                <a:solidFill>
                  <a:srgbClr val="0888BA"/>
                </a:solidFill>
                <a:cs typeface="Arial" panose="020B0604020202020204" pitchFamily="34" charset="0"/>
              </a:rPr>
              <a:t>on the application </a:t>
            </a:r>
            <a:br>
              <a:rPr lang="en-US" sz="2400" b="1">
                <a:solidFill>
                  <a:srgbClr val="0888BA"/>
                </a:solidFill>
                <a:cs typeface="Arial" panose="020B0604020202020204" pitchFamily="34" charset="0"/>
              </a:rPr>
            </a:br>
            <a:r>
              <a:rPr lang="en-US" sz="2400" b="1">
                <a:solidFill>
                  <a:srgbClr val="0888BA"/>
                </a:solidFill>
                <a:cs typeface="Arial" panose="020B0604020202020204" pitchFamily="34" charset="0"/>
              </a:rPr>
              <a:t>of knowledge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E8F475A-6502-8343-9CBD-8E0135FD4A71}"/>
              </a:ext>
            </a:extLst>
          </p:cNvPr>
          <p:cNvGrpSpPr/>
          <p:nvPr/>
        </p:nvGrpSpPr>
        <p:grpSpPr>
          <a:xfrm>
            <a:off x="8449004" y="2715909"/>
            <a:ext cx="1376687" cy="1376687"/>
            <a:chOff x="6183064" y="3359657"/>
            <a:chExt cx="1044773" cy="1044773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62C7D9B-B575-0244-ACCD-14BCF039DAF1}"/>
                </a:ext>
              </a:extLst>
            </p:cNvPr>
            <p:cNvSpPr/>
            <p:nvPr/>
          </p:nvSpPr>
          <p:spPr>
            <a:xfrm>
              <a:off x="6183064" y="3359657"/>
              <a:ext cx="1044773" cy="10447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32F46719-2157-9949-B99F-7FC589421A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8203" y="3459980"/>
              <a:ext cx="709584" cy="714599"/>
            </a:xfrm>
            <a:custGeom>
              <a:avLst/>
              <a:gdLst>
                <a:gd name="T0" fmla="*/ 224 w 410"/>
                <a:gd name="T1" fmla="*/ 333 h 413"/>
                <a:gd name="T2" fmla="*/ 197 w 410"/>
                <a:gd name="T3" fmla="*/ 274 h 413"/>
                <a:gd name="T4" fmla="*/ 227 w 410"/>
                <a:gd name="T5" fmla="*/ 199 h 413"/>
                <a:gd name="T6" fmla="*/ 153 w 410"/>
                <a:gd name="T7" fmla="*/ 102 h 413"/>
                <a:gd name="T8" fmla="*/ 80 w 410"/>
                <a:gd name="T9" fmla="*/ 199 h 413"/>
                <a:gd name="T10" fmla="*/ 111 w 410"/>
                <a:gd name="T11" fmla="*/ 276 h 413"/>
                <a:gd name="T12" fmla="*/ 85 w 410"/>
                <a:gd name="T13" fmla="*/ 332 h 413"/>
                <a:gd name="T14" fmla="*/ 0 w 410"/>
                <a:gd name="T15" fmla="*/ 409 h 413"/>
                <a:gd name="T16" fmla="*/ 5 w 410"/>
                <a:gd name="T17" fmla="*/ 413 h 413"/>
                <a:gd name="T18" fmla="*/ 302 w 410"/>
                <a:gd name="T19" fmla="*/ 413 h 413"/>
                <a:gd name="T20" fmla="*/ 307 w 410"/>
                <a:gd name="T21" fmla="*/ 409 h 413"/>
                <a:gd name="T22" fmla="*/ 224 w 410"/>
                <a:gd name="T23" fmla="*/ 333 h 413"/>
                <a:gd name="T24" fmla="*/ 90 w 410"/>
                <a:gd name="T25" fmla="*/ 199 h 413"/>
                <a:gd name="T26" fmla="*/ 153 w 410"/>
                <a:gd name="T27" fmla="*/ 112 h 413"/>
                <a:gd name="T28" fmla="*/ 217 w 410"/>
                <a:gd name="T29" fmla="*/ 199 h 413"/>
                <a:gd name="T30" fmla="*/ 153 w 410"/>
                <a:gd name="T31" fmla="*/ 285 h 413"/>
                <a:gd name="T32" fmla="*/ 120 w 410"/>
                <a:gd name="T33" fmla="*/ 271 h 413"/>
                <a:gd name="T34" fmla="*/ 118 w 410"/>
                <a:gd name="T35" fmla="*/ 269 h 413"/>
                <a:gd name="T36" fmla="*/ 90 w 410"/>
                <a:gd name="T37" fmla="*/ 199 h 413"/>
                <a:gd name="T38" fmla="*/ 10 w 410"/>
                <a:gd name="T39" fmla="*/ 404 h 413"/>
                <a:gd name="T40" fmla="*/ 87 w 410"/>
                <a:gd name="T41" fmla="*/ 341 h 413"/>
                <a:gd name="T42" fmla="*/ 88 w 410"/>
                <a:gd name="T43" fmla="*/ 341 h 413"/>
                <a:gd name="T44" fmla="*/ 120 w 410"/>
                <a:gd name="T45" fmla="*/ 283 h 413"/>
                <a:gd name="T46" fmla="*/ 153 w 410"/>
                <a:gd name="T47" fmla="*/ 295 h 413"/>
                <a:gd name="T48" fmla="*/ 188 w 410"/>
                <a:gd name="T49" fmla="*/ 282 h 413"/>
                <a:gd name="T50" fmla="*/ 194 w 410"/>
                <a:gd name="T51" fmla="*/ 313 h 413"/>
                <a:gd name="T52" fmla="*/ 221 w 410"/>
                <a:gd name="T53" fmla="*/ 342 h 413"/>
                <a:gd name="T54" fmla="*/ 222 w 410"/>
                <a:gd name="T55" fmla="*/ 342 h 413"/>
                <a:gd name="T56" fmla="*/ 297 w 410"/>
                <a:gd name="T57" fmla="*/ 404 h 413"/>
                <a:gd name="T58" fmla="*/ 10 w 410"/>
                <a:gd name="T59" fmla="*/ 404 h 413"/>
                <a:gd name="T60" fmla="*/ 262 w 410"/>
                <a:gd name="T61" fmla="*/ 270 h 413"/>
                <a:gd name="T62" fmla="*/ 286 w 410"/>
                <a:gd name="T63" fmla="*/ 250 h 413"/>
                <a:gd name="T64" fmla="*/ 262 w 410"/>
                <a:gd name="T65" fmla="*/ 229 h 413"/>
                <a:gd name="T66" fmla="*/ 237 w 410"/>
                <a:gd name="T67" fmla="*/ 250 h 413"/>
                <a:gd name="T68" fmla="*/ 262 w 410"/>
                <a:gd name="T69" fmla="*/ 270 h 413"/>
                <a:gd name="T70" fmla="*/ 262 w 410"/>
                <a:gd name="T71" fmla="*/ 238 h 413"/>
                <a:gd name="T72" fmla="*/ 276 w 410"/>
                <a:gd name="T73" fmla="*/ 250 h 413"/>
                <a:gd name="T74" fmla="*/ 262 w 410"/>
                <a:gd name="T75" fmla="*/ 261 h 413"/>
                <a:gd name="T76" fmla="*/ 247 w 410"/>
                <a:gd name="T77" fmla="*/ 250 h 413"/>
                <a:gd name="T78" fmla="*/ 262 w 410"/>
                <a:gd name="T79" fmla="*/ 238 h 413"/>
                <a:gd name="T80" fmla="*/ 327 w 410"/>
                <a:gd name="T81" fmla="*/ 0 h 413"/>
                <a:gd name="T82" fmla="*/ 244 w 410"/>
                <a:gd name="T83" fmla="*/ 69 h 413"/>
                <a:gd name="T84" fmla="*/ 327 w 410"/>
                <a:gd name="T85" fmla="*/ 138 h 413"/>
                <a:gd name="T86" fmla="*/ 410 w 410"/>
                <a:gd name="T87" fmla="*/ 69 h 413"/>
                <a:gd name="T88" fmla="*/ 327 w 410"/>
                <a:gd name="T89" fmla="*/ 0 h 413"/>
                <a:gd name="T90" fmla="*/ 327 w 410"/>
                <a:gd name="T91" fmla="*/ 129 h 413"/>
                <a:gd name="T92" fmla="*/ 253 w 410"/>
                <a:gd name="T93" fmla="*/ 69 h 413"/>
                <a:gd name="T94" fmla="*/ 327 w 410"/>
                <a:gd name="T95" fmla="*/ 9 h 413"/>
                <a:gd name="T96" fmla="*/ 401 w 410"/>
                <a:gd name="T97" fmla="*/ 69 h 413"/>
                <a:gd name="T98" fmla="*/ 327 w 410"/>
                <a:gd name="T99" fmla="*/ 129 h 413"/>
                <a:gd name="T100" fmla="*/ 318 w 410"/>
                <a:gd name="T101" fmla="*/ 167 h 413"/>
                <a:gd name="T102" fmla="*/ 281 w 410"/>
                <a:gd name="T103" fmla="*/ 199 h 413"/>
                <a:gd name="T104" fmla="*/ 318 w 410"/>
                <a:gd name="T105" fmla="*/ 230 h 413"/>
                <a:gd name="T106" fmla="*/ 355 w 410"/>
                <a:gd name="T107" fmla="*/ 199 h 413"/>
                <a:gd name="T108" fmla="*/ 318 w 410"/>
                <a:gd name="T109" fmla="*/ 167 h 413"/>
                <a:gd name="T110" fmla="*/ 318 w 410"/>
                <a:gd name="T111" fmla="*/ 220 h 413"/>
                <a:gd name="T112" fmla="*/ 290 w 410"/>
                <a:gd name="T113" fmla="*/ 199 h 413"/>
                <a:gd name="T114" fmla="*/ 318 w 410"/>
                <a:gd name="T115" fmla="*/ 177 h 413"/>
                <a:gd name="T116" fmla="*/ 345 w 410"/>
                <a:gd name="T117" fmla="*/ 199 h 413"/>
                <a:gd name="T118" fmla="*/ 318 w 410"/>
                <a:gd name="T119" fmla="*/ 22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0" h="413">
                  <a:moveTo>
                    <a:pt x="224" y="333"/>
                  </a:moveTo>
                  <a:cubicBezTo>
                    <a:pt x="204" y="327"/>
                    <a:pt x="198" y="295"/>
                    <a:pt x="197" y="274"/>
                  </a:cubicBezTo>
                  <a:cubicBezTo>
                    <a:pt x="215" y="257"/>
                    <a:pt x="227" y="229"/>
                    <a:pt x="227" y="199"/>
                  </a:cubicBezTo>
                  <a:cubicBezTo>
                    <a:pt x="227" y="139"/>
                    <a:pt x="199" y="102"/>
                    <a:pt x="153" y="102"/>
                  </a:cubicBezTo>
                  <a:cubicBezTo>
                    <a:pt x="108" y="102"/>
                    <a:pt x="80" y="139"/>
                    <a:pt x="80" y="199"/>
                  </a:cubicBezTo>
                  <a:cubicBezTo>
                    <a:pt x="80" y="229"/>
                    <a:pt x="93" y="258"/>
                    <a:pt x="111" y="276"/>
                  </a:cubicBezTo>
                  <a:cubicBezTo>
                    <a:pt x="110" y="298"/>
                    <a:pt x="104" y="326"/>
                    <a:pt x="85" y="332"/>
                  </a:cubicBezTo>
                  <a:cubicBezTo>
                    <a:pt x="30" y="343"/>
                    <a:pt x="0" y="370"/>
                    <a:pt x="0" y="409"/>
                  </a:cubicBezTo>
                  <a:cubicBezTo>
                    <a:pt x="0" y="411"/>
                    <a:pt x="2" y="413"/>
                    <a:pt x="5" y="413"/>
                  </a:cubicBezTo>
                  <a:cubicBezTo>
                    <a:pt x="302" y="413"/>
                    <a:pt x="302" y="413"/>
                    <a:pt x="302" y="413"/>
                  </a:cubicBezTo>
                  <a:cubicBezTo>
                    <a:pt x="305" y="413"/>
                    <a:pt x="307" y="411"/>
                    <a:pt x="307" y="409"/>
                  </a:cubicBezTo>
                  <a:cubicBezTo>
                    <a:pt x="307" y="370"/>
                    <a:pt x="278" y="344"/>
                    <a:pt x="224" y="333"/>
                  </a:cubicBezTo>
                  <a:close/>
                  <a:moveTo>
                    <a:pt x="90" y="199"/>
                  </a:moveTo>
                  <a:cubicBezTo>
                    <a:pt x="90" y="157"/>
                    <a:pt x="107" y="112"/>
                    <a:pt x="153" y="112"/>
                  </a:cubicBezTo>
                  <a:cubicBezTo>
                    <a:pt x="200" y="112"/>
                    <a:pt x="217" y="157"/>
                    <a:pt x="217" y="199"/>
                  </a:cubicBezTo>
                  <a:cubicBezTo>
                    <a:pt x="217" y="248"/>
                    <a:pt x="184" y="285"/>
                    <a:pt x="153" y="285"/>
                  </a:cubicBezTo>
                  <a:cubicBezTo>
                    <a:pt x="141" y="285"/>
                    <a:pt x="129" y="280"/>
                    <a:pt x="120" y="271"/>
                  </a:cubicBezTo>
                  <a:cubicBezTo>
                    <a:pt x="119" y="270"/>
                    <a:pt x="119" y="270"/>
                    <a:pt x="118" y="269"/>
                  </a:cubicBezTo>
                  <a:cubicBezTo>
                    <a:pt x="101" y="252"/>
                    <a:pt x="90" y="224"/>
                    <a:pt x="90" y="199"/>
                  </a:cubicBezTo>
                  <a:close/>
                  <a:moveTo>
                    <a:pt x="10" y="404"/>
                  </a:moveTo>
                  <a:cubicBezTo>
                    <a:pt x="12" y="372"/>
                    <a:pt x="38" y="351"/>
                    <a:pt x="87" y="341"/>
                  </a:cubicBezTo>
                  <a:cubicBezTo>
                    <a:pt x="88" y="341"/>
                    <a:pt x="88" y="341"/>
                    <a:pt x="88" y="341"/>
                  </a:cubicBezTo>
                  <a:cubicBezTo>
                    <a:pt x="109" y="335"/>
                    <a:pt x="118" y="308"/>
                    <a:pt x="120" y="283"/>
                  </a:cubicBezTo>
                  <a:cubicBezTo>
                    <a:pt x="130" y="290"/>
                    <a:pt x="142" y="295"/>
                    <a:pt x="153" y="295"/>
                  </a:cubicBezTo>
                  <a:cubicBezTo>
                    <a:pt x="166" y="295"/>
                    <a:pt x="178" y="290"/>
                    <a:pt x="188" y="282"/>
                  </a:cubicBezTo>
                  <a:cubicBezTo>
                    <a:pt x="189" y="293"/>
                    <a:pt x="191" y="304"/>
                    <a:pt x="194" y="313"/>
                  </a:cubicBezTo>
                  <a:cubicBezTo>
                    <a:pt x="200" y="328"/>
                    <a:pt x="209" y="339"/>
                    <a:pt x="221" y="342"/>
                  </a:cubicBezTo>
                  <a:cubicBezTo>
                    <a:pt x="222" y="342"/>
                    <a:pt x="222" y="342"/>
                    <a:pt x="222" y="342"/>
                  </a:cubicBezTo>
                  <a:cubicBezTo>
                    <a:pt x="270" y="352"/>
                    <a:pt x="295" y="373"/>
                    <a:pt x="297" y="404"/>
                  </a:cubicBezTo>
                  <a:lnTo>
                    <a:pt x="10" y="404"/>
                  </a:lnTo>
                  <a:close/>
                  <a:moveTo>
                    <a:pt x="262" y="270"/>
                  </a:moveTo>
                  <a:cubicBezTo>
                    <a:pt x="275" y="270"/>
                    <a:pt x="286" y="261"/>
                    <a:pt x="286" y="250"/>
                  </a:cubicBezTo>
                  <a:cubicBezTo>
                    <a:pt x="286" y="238"/>
                    <a:pt x="275" y="229"/>
                    <a:pt x="262" y="229"/>
                  </a:cubicBezTo>
                  <a:cubicBezTo>
                    <a:pt x="248" y="229"/>
                    <a:pt x="237" y="238"/>
                    <a:pt x="237" y="250"/>
                  </a:cubicBezTo>
                  <a:cubicBezTo>
                    <a:pt x="237" y="261"/>
                    <a:pt x="248" y="270"/>
                    <a:pt x="262" y="270"/>
                  </a:cubicBezTo>
                  <a:close/>
                  <a:moveTo>
                    <a:pt x="262" y="238"/>
                  </a:moveTo>
                  <a:cubicBezTo>
                    <a:pt x="270" y="238"/>
                    <a:pt x="276" y="243"/>
                    <a:pt x="276" y="250"/>
                  </a:cubicBezTo>
                  <a:cubicBezTo>
                    <a:pt x="276" y="256"/>
                    <a:pt x="270" y="261"/>
                    <a:pt x="262" y="261"/>
                  </a:cubicBezTo>
                  <a:cubicBezTo>
                    <a:pt x="253" y="261"/>
                    <a:pt x="247" y="256"/>
                    <a:pt x="247" y="250"/>
                  </a:cubicBezTo>
                  <a:cubicBezTo>
                    <a:pt x="247" y="243"/>
                    <a:pt x="253" y="238"/>
                    <a:pt x="262" y="238"/>
                  </a:cubicBezTo>
                  <a:close/>
                  <a:moveTo>
                    <a:pt x="327" y="0"/>
                  </a:moveTo>
                  <a:cubicBezTo>
                    <a:pt x="281" y="0"/>
                    <a:pt x="244" y="31"/>
                    <a:pt x="244" y="69"/>
                  </a:cubicBezTo>
                  <a:cubicBezTo>
                    <a:pt x="244" y="107"/>
                    <a:pt x="281" y="138"/>
                    <a:pt x="327" y="138"/>
                  </a:cubicBezTo>
                  <a:cubicBezTo>
                    <a:pt x="373" y="138"/>
                    <a:pt x="410" y="107"/>
                    <a:pt x="410" y="69"/>
                  </a:cubicBezTo>
                  <a:cubicBezTo>
                    <a:pt x="410" y="31"/>
                    <a:pt x="373" y="0"/>
                    <a:pt x="327" y="0"/>
                  </a:cubicBezTo>
                  <a:close/>
                  <a:moveTo>
                    <a:pt x="327" y="129"/>
                  </a:moveTo>
                  <a:cubicBezTo>
                    <a:pt x="286" y="129"/>
                    <a:pt x="253" y="102"/>
                    <a:pt x="253" y="69"/>
                  </a:cubicBezTo>
                  <a:cubicBezTo>
                    <a:pt x="253" y="36"/>
                    <a:pt x="286" y="9"/>
                    <a:pt x="327" y="9"/>
                  </a:cubicBezTo>
                  <a:cubicBezTo>
                    <a:pt x="368" y="9"/>
                    <a:pt x="401" y="36"/>
                    <a:pt x="401" y="69"/>
                  </a:cubicBezTo>
                  <a:cubicBezTo>
                    <a:pt x="401" y="102"/>
                    <a:pt x="368" y="129"/>
                    <a:pt x="327" y="129"/>
                  </a:cubicBezTo>
                  <a:close/>
                  <a:moveTo>
                    <a:pt x="318" y="167"/>
                  </a:moveTo>
                  <a:cubicBezTo>
                    <a:pt x="298" y="167"/>
                    <a:pt x="281" y="181"/>
                    <a:pt x="281" y="199"/>
                  </a:cubicBezTo>
                  <a:cubicBezTo>
                    <a:pt x="281" y="216"/>
                    <a:pt x="298" y="230"/>
                    <a:pt x="318" y="230"/>
                  </a:cubicBezTo>
                  <a:cubicBezTo>
                    <a:pt x="338" y="230"/>
                    <a:pt x="355" y="216"/>
                    <a:pt x="355" y="199"/>
                  </a:cubicBezTo>
                  <a:cubicBezTo>
                    <a:pt x="355" y="181"/>
                    <a:pt x="338" y="167"/>
                    <a:pt x="318" y="167"/>
                  </a:cubicBezTo>
                  <a:close/>
                  <a:moveTo>
                    <a:pt x="318" y="220"/>
                  </a:moveTo>
                  <a:cubicBezTo>
                    <a:pt x="303" y="220"/>
                    <a:pt x="290" y="211"/>
                    <a:pt x="290" y="199"/>
                  </a:cubicBezTo>
                  <a:cubicBezTo>
                    <a:pt x="290" y="187"/>
                    <a:pt x="303" y="177"/>
                    <a:pt x="318" y="177"/>
                  </a:cubicBezTo>
                  <a:cubicBezTo>
                    <a:pt x="333" y="177"/>
                    <a:pt x="345" y="187"/>
                    <a:pt x="345" y="199"/>
                  </a:cubicBezTo>
                  <a:cubicBezTo>
                    <a:pt x="345" y="211"/>
                    <a:pt x="333" y="220"/>
                    <a:pt x="318" y="2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endParaRPr lang="en-US" sz="3888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FA1B0251-AF4A-464B-AABD-C31E0ED600D1}"/>
              </a:ext>
            </a:extLst>
          </p:cNvPr>
          <p:cNvSpPr/>
          <p:nvPr/>
        </p:nvSpPr>
        <p:spPr>
          <a:xfrm>
            <a:off x="6471925" y="4038291"/>
            <a:ext cx="21551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Community-engaged experience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AAD5037-7522-1E40-8FDB-C36737656021}"/>
              </a:ext>
            </a:extLst>
          </p:cNvPr>
          <p:cNvSpPr/>
          <p:nvPr/>
        </p:nvSpPr>
        <p:spPr>
          <a:xfrm>
            <a:off x="9562088" y="4038291"/>
            <a:ext cx="21954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Academic course-based learning</a:t>
            </a:r>
          </a:p>
        </p:txBody>
      </p:sp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8157174B-762E-3C46-BC62-5A9F6C4E919A}"/>
              </a:ext>
            </a:extLst>
          </p:cNvPr>
          <p:cNvSpPr/>
          <p:nvPr/>
        </p:nvSpPr>
        <p:spPr>
          <a:xfrm>
            <a:off x="8824235" y="4379886"/>
            <a:ext cx="626226" cy="384411"/>
          </a:xfrm>
          <a:prstGeom prst="leftRightArrow">
            <a:avLst/>
          </a:prstGeom>
          <a:solidFill>
            <a:srgbClr val="088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7114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INDEPENDENT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1162107"/>
          </a:xfrm>
        </p:spPr>
        <p:txBody>
          <a:bodyPr>
            <a:normAutofit lnSpcReduction="10000"/>
          </a:bodyPr>
          <a:lstStyle/>
          <a:p>
            <a:pPr algn="ctr"/>
            <a:r>
              <a:rPr lang="en-US"/>
              <a:t>Consider an experience in your past (whether academic or not) where you were required to </a:t>
            </a:r>
            <a:r>
              <a:rPr lang="en-US" b="1"/>
              <a:t>apply your academic knowledge outside of the classroom</a:t>
            </a:r>
            <a:r>
              <a:rPr lang="en-US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7D9CDB-28C3-9E47-B545-0D9A5B0FC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BDC506D-1FF5-DE4D-8915-45E0319C51E2}"/>
              </a:ext>
            </a:extLst>
          </p:cNvPr>
          <p:cNvSpPr/>
          <p:nvPr/>
        </p:nvSpPr>
        <p:spPr>
          <a:xfrm>
            <a:off x="2705100" y="2544001"/>
            <a:ext cx="3189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8668B"/>
                </a:solidFill>
              </a:rPr>
              <a:t>What was that experience like </a:t>
            </a:r>
            <a:br>
              <a:rPr lang="en-US" sz="2400" b="1">
                <a:solidFill>
                  <a:srgbClr val="08668B"/>
                </a:solidFill>
              </a:rPr>
            </a:br>
            <a:r>
              <a:rPr lang="en-US" sz="2400" b="1">
                <a:solidFill>
                  <a:srgbClr val="08668B"/>
                </a:solidFill>
              </a:rPr>
              <a:t>for you? 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FF71EE-2CE5-A641-A6E0-0AC02D83EFFE}"/>
              </a:ext>
            </a:extLst>
          </p:cNvPr>
          <p:cNvSpPr/>
          <p:nvPr/>
        </p:nvSpPr>
        <p:spPr>
          <a:xfrm>
            <a:off x="6279471" y="2544001"/>
            <a:ext cx="34190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7788C"/>
                </a:solidFill>
              </a:rPr>
              <a:t>What did you learn from that experience that you can apply to your CEL experience?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9422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rbel"/>
                <a:ea typeface="Verdana"/>
                <a:cs typeface="Verdana"/>
              </a:rPr>
              <a:t>FEATURES OF THE APPLICATION OF KNOWLEDGE IN CEL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265" y="0"/>
            <a:ext cx="828338" cy="8283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2C32A4-9456-0948-A32F-28647187A6EC}"/>
              </a:ext>
            </a:extLst>
          </p:cNvPr>
          <p:cNvSpPr txBox="1"/>
          <p:nvPr/>
        </p:nvSpPr>
        <p:spPr>
          <a:xfrm>
            <a:off x="838200" y="1219200"/>
            <a:ext cx="341906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3665" indent="0" algn="ctr">
              <a:spcAft>
                <a:spcPts val="1800"/>
              </a:spcAft>
              <a:buSzPts val="1800"/>
              <a:buNone/>
            </a:pPr>
            <a:r>
              <a:rPr lang="en" sz="2400" b="1">
                <a:solidFill>
                  <a:srgbClr val="017E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Tolerating </a:t>
            </a:r>
            <a:br>
              <a:rPr lang="en" sz="2400" b="1">
                <a:solidFill>
                  <a:srgbClr val="017EA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2400" b="1">
                <a:solidFill>
                  <a:srgbClr val="017E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</a:t>
            </a:r>
            <a:endParaRPr lang="en" sz="2400">
              <a:solidFill>
                <a:srgbClr val="017E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3665" indent="0" algn="ctr">
              <a:spcAft>
                <a:spcPts val="1800"/>
              </a:spcAft>
              <a:buSzPts val="1800"/>
              <a:buNone/>
            </a:pPr>
            <a:r>
              <a:rPr lang="en" sz="2000">
                <a:latin typeface="Arial" panose="020B0604020202020204" pitchFamily="34" charset="0"/>
                <a:cs typeface="Arial" panose="020B0604020202020204" pitchFamily="34" charset="0"/>
              </a:rPr>
              <a:t>Applied learning can often be messy and unpredictable.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C63B05-E4DE-1043-85BB-958EE41C36DA}"/>
              </a:ext>
            </a:extLst>
          </p:cNvPr>
          <p:cNvSpPr txBox="1"/>
          <p:nvPr/>
        </p:nvSpPr>
        <p:spPr>
          <a:xfrm>
            <a:off x="4373702" y="1219200"/>
            <a:ext cx="3419061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7" indent="0" algn="ctr">
              <a:spcBef>
                <a:spcPts val="0"/>
              </a:spcBef>
              <a:spcAft>
                <a:spcPts val="1800"/>
              </a:spcAft>
              <a:buSzPts val="1800"/>
              <a:buNone/>
            </a:pPr>
            <a:r>
              <a:rPr lang="en-CA" sz="2000" b="1">
                <a:solidFill>
                  <a:srgbClr val="0CA5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 your learning </a:t>
            </a:r>
            <a:br>
              <a:rPr lang="en-CA" sz="2000" b="1">
                <a:solidFill>
                  <a:srgbClr val="0CA5B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000" b="1">
                <a:solidFill>
                  <a:srgbClr val="0CA5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classroom</a:t>
            </a:r>
            <a:endParaRPr lang="en-CA" sz="2000">
              <a:solidFill>
                <a:srgbClr val="0CA5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297" indent="0" algn="ctr">
              <a:spcBef>
                <a:spcPts val="0"/>
              </a:spcBef>
              <a:spcAft>
                <a:spcPts val="1800"/>
              </a:spcAft>
              <a:buSzPts val="1800"/>
              <a:buNone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Ideally you can share what you have learned with your classmates through class discussions, group reflections or presentations.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59DDC-F7FB-9A41-916D-5FFCC30B063D}"/>
              </a:ext>
            </a:extLst>
          </p:cNvPr>
          <p:cNvSpPr txBox="1"/>
          <p:nvPr/>
        </p:nvSpPr>
        <p:spPr>
          <a:xfrm>
            <a:off x="7909204" y="1219200"/>
            <a:ext cx="341906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7" indent="0" algn="ctr">
              <a:spcBef>
                <a:spcPts val="0"/>
              </a:spcBef>
              <a:spcAft>
                <a:spcPts val="1800"/>
              </a:spcAft>
              <a:buSzPts val="1800"/>
              <a:buNone/>
            </a:pPr>
            <a:r>
              <a:rPr lang="en-CA" sz="2000" b="1">
                <a:solidFill>
                  <a:srgbClr val="158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</a:t>
            </a:r>
            <a:br>
              <a:rPr lang="en-CA" sz="2000" b="1">
                <a:solidFill>
                  <a:srgbClr val="1584B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000" b="1">
                <a:solidFill>
                  <a:srgbClr val="158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skills</a:t>
            </a:r>
          </a:p>
          <a:p>
            <a:pPr marL="114297" algn="ctr">
              <a:spcAft>
                <a:spcPts val="1800"/>
              </a:spcAft>
              <a:buSzPts val="1800"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Applying your knowledge may require developing skills you may not already have (e.g. writing a brochure for the general public instead of an academic essay).</a:t>
            </a:r>
          </a:p>
          <a:p>
            <a:pPr marL="114297" indent="0" algn="ctr">
              <a:spcBef>
                <a:spcPts val="0"/>
              </a:spcBef>
              <a:spcAft>
                <a:spcPts val="1800"/>
              </a:spcAft>
              <a:buSzPts val="1800"/>
              <a:buNone/>
            </a:pPr>
            <a:endParaRPr lang="en-CA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2181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CA" sz="2000"/>
              <a:t>Reflection is the process of “turning experience into learning. That is, of </a:t>
            </a:r>
            <a:r>
              <a:rPr lang="en-CA" sz="2000" b="1"/>
              <a:t>exploring experience</a:t>
            </a:r>
            <a:r>
              <a:rPr lang="en-CA" sz="2000"/>
              <a:t> in order to learn new things from it.” (</a:t>
            </a:r>
            <a:r>
              <a:rPr lang="en-CA" sz="2000" err="1"/>
              <a:t>Boud</a:t>
            </a:r>
            <a:r>
              <a:rPr lang="en-CA" sz="2000"/>
              <a:t>, 2001, 10). </a:t>
            </a:r>
          </a:p>
          <a:p>
            <a:pPr>
              <a:spcBef>
                <a:spcPts val="0"/>
              </a:spcBef>
            </a:pPr>
            <a:r>
              <a:rPr lang="en-CA" sz="2000" b="1">
                <a:solidFill>
                  <a:schemeClr val="accent5">
                    <a:lumMod val="75000"/>
                  </a:schemeClr>
                </a:solidFill>
              </a:rPr>
              <a:t>Keep in mind: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sz="2000"/>
              <a:t>Reflection can take many forms, including essays, journals, presentations and discussions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sz="2000"/>
              <a:t>Reflection can help you integrate your course-based and experience-based learning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sz="2000"/>
              <a:t>Reflection is a skill that you can cultivate through practice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B38938-8BDD-4BE9-98CB-C940AB06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PILLAR 3: AN EMPHASIS ON REFLECTION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D76BC-7E16-8D49-9B04-C8BCA839E9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200" err="1">
                <a:solidFill>
                  <a:schemeClr val="bg2">
                    <a:lumMod val="50000"/>
                  </a:schemeClr>
                </a:solidFill>
                <a:ea typeface="Arial" charset="0"/>
                <a:cs typeface="Arial"/>
              </a:rPr>
              <a:t>Boud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ea typeface="Arial" charset="0"/>
                <a:cs typeface="Arial"/>
              </a:rPr>
              <a:t>, D. (2001). Using Journal Writing to Enhance Reflective Practice. In English, L.M. and Gillen, M.A. (Eds.) </a:t>
            </a:r>
            <a:br>
              <a:rPr lang="en-US" sz="1200">
                <a:solidFill>
                  <a:schemeClr val="bg2">
                    <a:lumMod val="50000"/>
                  </a:schemeClr>
                </a:solidFill>
                <a:ea typeface="Arial" charset="0"/>
                <a:cs typeface="Arial"/>
              </a:rPr>
            </a:br>
            <a:r>
              <a:rPr lang="en-US" sz="1200">
                <a:solidFill>
                  <a:schemeClr val="bg2">
                    <a:lumMod val="50000"/>
                  </a:schemeClr>
                </a:solidFill>
                <a:ea typeface="Arial" charset="0"/>
                <a:cs typeface="Arial"/>
              </a:rPr>
              <a:t>Promoting Journal Writing In Adult Education. New Directions in Adult and Continuing Education No.90. San Francisco: Jossey Bass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769D630-3C96-7E47-AF54-795CB8E13BD7}"/>
              </a:ext>
            </a:extLst>
          </p:cNvPr>
          <p:cNvGrpSpPr/>
          <p:nvPr/>
        </p:nvGrpSpPr>
        <p:grpSpPr>
          <a:xfrm>
            <a:off x="8757004" y="3347763"/>
            <a:ext cx="653768" cy="773454"/>
            <a:chOff x="7866412" y="2822377"/>
            <a:chExt cx="868508" cy="98695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8BAB75B-A989-6B40-A8F6-A8465C69B6A2}"/>
                </a:ext>
              </a:extLst>
            </p:cNvPr>
            <p:cNvGrpSpPr/>
            <p:nvPr/>
          </p:nvGrpSpPr>
          <p:grpSpPr>
            <a:xfrm>
              <a:off x="7948034" y="2898778"/>
              <a:ext cx="576931" cy="544269"/>
              <a:chOff x="6493350" y="2532947"/>
              <a:chExt cx="493658" cy="464960"/>
            </a:xfrm>
          </p:grpSpPr>
          <p:sp>
            <p:nvSpPr>
              <p:cNvPr id="19" name="Freeform 272">
                <a:extLst>
                  <a:ext uri="{FF2B5EF4-FFF2-40B4-BE49-F238E27FC236}">
                    <a16:creationId xmlns:a16="http://schemas.microsoft.com/office/drawing/2014/main" id="{6D431CD5-76FE-4A42-B30F-00C6DF467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3350" y="2697886"/>
                <a:ext cx="493658" cy="134792"/>
              </a:xfrm>
              <a:custGeom>
                <a:avLst/>
                <a:gdLst>
                  <a:gd name="T0" fmla="*/ 624 w 721"/>
                  <a:gd name="T1" fmla="*/ 166 h 197"/>
                  <a:gd name="T2" fmla="*/ 360 w 721"/>
                  <a:gd name="T3" fmla="*/ 197 h 197"/>
                  <a:gd name="T4" fmla="*/ 0 w 721"/>
                  <a:gd name="T5" fmla="*/ 99 h 197"/>
                  <a:gd name="T6" fmla="*/ 360 w 721"/>
                  <a:gd name="T7" fmla="*/ 0 h 197"/>
                  <a:gd name="T8" fmla="*/ 721 w 721"/>
                  <a:gd name="T9" fmla="*/ 99 h 197"/>
                  <a:gd name="T10" fmla="*/ 669 w 721"/>
                  <a:gd name="T11" fmla="*/ 14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1" h="197">
                    <a:moveTo>
                      <a:pt x="624" y="166"/>
                    </a:moveTo>
                    <a:cubicBezTo>
                      <a:pt x="558" y="185"/>
                      <a:pt x="465" y="197"/>
                      <a:pt x="360" y="197"/>
                    </a:cubicBezTo>
                    <a:cubicBezTo>
                      <a:pt x="161" y="197"/>
                      <a:pt x="0" y="153"/>
                      <a:pt x="0" y="99"/>
                    </a:cubicBezTo>
                    <a:cubicBezTo>
                      <a:pt x="0" y="44"/>
                      <a:pt x="161" y="0"/>
                      <a:pt x="360" y="0"/>
                    </a:cubicBezTo>
                    <a:cubicBezTo>
                      <a:pt x="559" y="0"/>
                      <a:pt x="721" y="44"/>
                      <a:pt x="721" y="99"/>
                    </a:cubicBezTo>
                    <a:cubicBezTo>
                      <a:pt x="721" y="117"/>
                      <a:pt x="702" y="135"/>
                      <a:pt x="669" y="149"/>
                    </a:cubicBez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73">
                <a:extLst>
                  <a:ext uri="{FF2B5EF4-FFF2-40B4-BE49-F238E27FC236}">
                    <a16:creationId xmlns:a16="http://schemas.microsoft.com/office/drawing/2014/main" id="{89AE4369-B2D9-F346-8778-F9B39E6B0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0314" y="2532947"/>
                <a:ext cx="295673" cy="464960"/>
              </a:xfrm>
              <a:custGeom>
                <a:avLst/>
                <a:gdLst>
                  <a:gd name="T0" fmla="*/ 26 w 432"/>
                  <a:gd name="T1" fmla="*/ 494 h 679"/>
                  <a:gd name="T2" fmla="*/ 119 w 432"/>
                  <a:gd name="T3" fmla="*/ 290 h 679"/>
                  <a:gd name="T4" fmla="*/ 385 w 432"/>
                  <a:gd name="T5" fmla="*/ 28 h 679"/>
                  <a:gd name="T6" fmla="*/ 290 w 432"/>
                  <a:gd name="T7" fmla="*/ 389 h 679"/>
                  <a:gd name="T8" fmla="*/ 24 w 432"/>
                  <a:gd name="T9" fmla="*/ 652 h 679"/>
                  <a:gd name="T10" fmla="*/ 13 w 432"/>
                  <a:gd name="T11" fmla="*/ 540 h 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2" h="679">
                    <a:moveTo>
                      <a:pt x="26" y="494"/>
                    </a:moveTo>
                    <a:cubicBezTo>
                      <a:pt x="45" y="434"/>
                      <a:pt x="77" y="363"/>
                      <a:pt x="119" y="290"/>
                    </a:cubicBezTo>
                    <a:cubicBezTo>
                      <a:pt x="219" y="118"/>
                      <a:pt x="338" y="0"/>
                      <a:pt x="385" y="28"/>
                    </a:cubicBezTo>
                    <a:cubicBezTo>
                      <a:pt x="432" y="55"/>
                      <a:pt x="389" y="217"/>
                      <a:pt x="290" y="389"/>
                    </a:cubicBezTo>
                    <a:cubicBezTo>
                      <a:pt x="190" y="561"/>
                      <a:pt x="71" y="679"/>
                      <a:pt x="24" y="652"/>
                    </a:cubicBezTo>
                    <a:cubicBezTo>
                      <a:pt x="2" y="639"/>
                      <a:pt x="0" y="598"/>
                      <a:pt x="13" y="540"/>
                    </a:cubicBez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74">
                <a:extLst>
                  <a:ext uri="{FF2B5EF4-FFF2-40B4-BE49-F238E27FC236}">
                    <a16:creationId xmlns:a16="http://schemas.microsoft.com/office/drawing/2014/main" id="{8A6FFD58-8B2D-D74B-B3D1-9AABEE665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371" y="2543962"/>
                <a:ext cx="311616" cy="453945"/>
              </a:xfrm>
              <a:custGeom>
                <a:avLst/>
                <a:gdLst>
                  <a:gd name="T0" fmla="*/ 173 w 455"/>
                  <a:gd name="T1" fmla="*/ 81 h 663"/>
                  <a:gd name="T2" fmla="*/ 313 w 455"/>
                  <a:gd name="T3" fmla="*/ 274 h 663"/>
                  <a:gd name="T4" fmla="*/ 408 w 455"/>
                  <a:gd name="T5" fmla="*/ 636 h 663"/>
                  <a:gd name="T6" fmla="*/ 142 w 455"/>
                  <a:gd name="T7" fmla="*/ 373 h 663"/>
                  <a:gd name="T8" fmla="*/ 47 w 455"/>
                  <a:gd name="T9" fmla="*/ 12 h 663"/>
                  <a:gd name="T10" fmla="*/ 138 w 455"/>
                  <a:gd name="T11" fmla="*/ 48 h 6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5" h="663">
                    <a:moveTo>
                      <a:pt x="173" y="81"/>
                    </a:moveTo>
                    <a:cubicBezTo>
                      <a:pt x="218" y="128"/>
                      <a:pt x="267" y="196"/>
                      <a:pt x="313" y="274"/>
                    </a:cubicBezTo>
                    <a:cubicBezTo>
                      <a:pt x="412" y="447"/>
                      <a:pt x="455" y="609"/>
                      <a:pt x="408" y="636"/>
                    </a:cubicBezTo>
                    <a:cubicBezTo>
                      <a:pt x="361" y="663"/>
                      <a:pt x="242" y="545"/>
                      <a:pt x="142" y="373"/>
                    </a:cubicBezTo>
                    <a:cubicBezTo>
                      <a:pt x="43" y="201"/>
                      <a:pt x="0" y="39"/>
                      <a:pt x="47" y="12"/>
                    </a:cubicBezTo>
                    <a:cubicBezTo>
                      <a:pt x="67" y="0"/>
                      <a:pt x="100" y="14"/>
                      <a:pt x="138" y="48"/>
                    </a:cubicBez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275">
                <a:extLst>
                  <a:ext uri="{FF2B5EF4-FFF2-40B4-BE49-F238E27FC236}">
                    <a16:creationId xmlns:a16="http://schemas.microsoft.com/office/drawing/2014/main" id="{A2BD95D7-BE42-E044-B42A-914D6A02F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0047" y="2789776"/>
                <a:ext cx="32756" cy="32756"/>
              </a:xfrm>
              <a:prstGeom prst="ellipse">
                <a:avLst/>
              </a:pr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276">
                <a:extLst>
                  <a:ext uri="{FF2B5EF4-FFF2-40B4-BE49-F238E27FC236}">
                    <a16:creationId xmlns:a16="http://schemas.microsoft.com/office/drawing/2014/main" id="{1A5811D0-DEC1-EA42-8E95-345C16D99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6836" y="2870362"/>
                <a:ext cx="32756" cy="33046"/>
              </a:xfrm>
              <a:prstGeom prst="ellipse">
                <a:avLst/>
              </a:pr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77">
                <a:extLst>
                  <a:ext uri="{FF2B5EF4-FFF2-40B4-BE49-F238E27FC236}">
                    <a16:creationId xmlns:a16="http://schemas.microsoft.com/office/drawing/2014/main" id="{14DE92CE-B1D0-9F47-8901-71ED4D6AD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4812" y="2571210"/>
                <a:ext cx="32756" cy="32756"/>
              </a:xfrm>
              <a:custGeom>
                <a:avLst/>
                <a:gdLst>
                  <a:gd name="T0" fmla="*/ 48 w 48"/>
                  <a:gd name="T1" fmla="*/ 24 h 48"/>
                  <a:gd name="T2" fmla="*/ 40 w 48"/>
                  <a:gd name="T3" fmla="*/ 42 h 48"/>
                  <a:gd name="T4" fmla="*/ 24 w 48"/>
                  <a:gd name="T5" fmla="*/ 48 h 48"/>
                  <a:gd name="T6" fmla="*/ 0 w 48"/>
                  <a:gd name="T7" fmla="*/ 24 h 48"/>
                  <a:gd name="T8" fmla="*/ 24 w 48"/>
                  <a:gd name="T9" fmla="*/ 0 h 48"/>
                  <a:gd name="T10" fmla="*/ 48 w 48"/>
                  <a:gd name="T11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8">
                    <a:moveTo>
                      <a:pt x="48" y="24"/>
                    </a:moveTo>
                    <a:cubicBezTo>
                      <a:pt x="48" y="31"/>
                      <a:pt x="45" y="37"/>
                      <a:pt x="40" y="42"/>
                    </a:cubicBezTo>
                    <a:cubicBezTo>
                      <a:pt x="36" y="46"/>
                      <a:pt x="30" y="48"/>
                      <a:pt x="24" y="48"/>
                    </a:cubicBezTo>
                    <a:cubicBezTo>
                      <a:pt x="11" y="48"/>
                      <a:pt x="0" y="37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7" y="0"/>
                      <a:pt x="48" y="11"/>
                      <a:pt x="48" y="24"/>
                    </a:cubicBezTo>
                    <a:close/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511EE64-D47A-D04A-94CA-8C99C7C663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6412" y="2822377"/>
              <a:ext cx="868508" cy="986951"/>
            </a:xfrm>
            <a:custGeom>
              <a:avLst/>
              <a:gdLst>
                <a:gd name="T0" fmla="*/ 407 w 419"/>
                <a:gd name="T1" fmla="*/ 250 h 491"/>
                <a:gd name="T2" fmla="*/ 372 w 419"/>
                <a:gd name="T3" fmla="*/ 188 h 491"/>
                <a:gd name="T4" fmla="*/ 374 w 419"/>
                <a:gd name="T5" fmla="*/ 183 h 491"/>
                <a:gd name="T6" fmla="*/ 379 w 419"/>
                <a:gd name="T7" fmla="*/ 158 h 491"/>
                <a:gd name="T8" fmla="*/ 374 w 419"/>
                <a:gd name="T9" fmla="*/ 118 h 491"/>
                <a:gd name="T10" fmla="*/ 338 w 419"/>
                <a:gd name="T11" fmla="*/ 55 h 491"/>
                <a:gd name="T12" fmla="*/ 193 w 419"/>
                <a:gd name="T13" fmla="*/ 0 h 491"/>
                <a:gd name="T14" fmla="*/ 0 w 419"/>
                <a:gd name="T15" fmla="*/ 167 h 491"/>
                <a:gd name="T16" fmla="*/ 61 w 419"/>
                <a:gd name="T17" fmla="*/ 288 h 491"/>
                <a:gd name="T18" fmla="*/ 80 w 419"/>
                <a:gd name="T19" fmla="*/ 310 h 491"/>
                <a:gd name="T20" fmla="*/ 72 w 419"/>
                <a:gd name="T21" fmla="*/ 454 h 491"/>
                <a:gd name="T22" fmla="*/ 74 w 419"/>
                <a:gd name="T23" fmla="*/ 460 h 491"/>
                <a:gd name="T24" fmla="*/ 197 w 419"/>
                <a:gd name="T25" fmla="*/ 491 h 491"/>
                <a:gd name="T26" fmla="*/ 256 w 419"/>
                <a:gd name="T27" fmla="*/ 484 h 491"/>
                <a:gd name="T28" fmla="*/ 259 w 419"/>
                <a:gd name="T29" fmla="*/ 480 h 491"/>
                <a:gd name="T30" fmla="*/ 262 w 419"/>
                <a:gd name="T31" fmla="*/ 396 h 491"/>
                <a:gd name="T32" fmla="*/ 345 w 419"/>
                <a:gd name="T33" fmla="*/ 413 h 491"/>
                <a:gd name="T34" fmla="*/ 347 w 419"/>
                <a:gd name="T35" fmla="*/ 413 h 491"/>
                <a:gd name="T36" fmla="*/ 378 w 419"/>
                <a:gd name="T37" fmla="*/ 391 h 491"/>
                <a:gd name="T38" fmla="*/ 379 w 419"/>
                <a:gd name="T39" fmla="*/ 364 h 491"/>
                <a:gd name="T40" fmla="*/ 378 w 419"/>
                <a:gd name="T41" fmla="*/ 360 h 491"/>
                <a:gd name="T42" fmla="*/ 384 w 419"/>
                <a:gd name="T43" fmla="*/ 348 h 491"/>
                <a:gd name="T44" fmla="*/ 388 w 419"/>
                <a:gd name="T45" fmla="*/ 339 h 491"/>
                <a:gd name="T46" fmla="*/ 386 w 419"/>
                <a:gd name="T47" fmla="*/ 330 h 491"/>
                <a:gd name="T48" fmla="*/ 394 w 419"/>
                <a:gd name="T49" fmla="*/ 319 h 491"/>
                <a:gd name="T50" fmla="*/ 390 w 419"/>
                <a:gd name="T51" fmla="*/ 305 h 491"/>
                <a:gd name="T52" fmla="*/ 390 w 419"/>
                <a:gd name="T53" fmla="*/ 304 h 491"/>
                <a:gd name="T54" fmla="*/ 390 w 419"/>
                <a:gd name="T55" fmla="*/ 294 h 491"/>
                <a:gd name="T56" fmla="*/ 409 w 419"/>
                <a:gd name="T57" fmla="*/ 289 h 491"/>
                <a:gd name="T58" fmla="*/ 419 w 419"/>
                <a:gd name="T59" fmla="*/ 272 h 491"/>
                <a:gd name="T60" fmla="*/ 407 w 419"/>
                <a:gd name="T61" fmla="*/ 250 h 491"/>
                <a:gd name="T62" fmla="*/ 405 w 419"/>
                <a:gd name="T63" fmla="*/ 281 h 491"/>
                <a:gd name="T64" fmla="*/ 385 w 419"/>
                <a:gd name="T65" fmla="*/ 286 h 491"/>
                <a:gd name="T66" fmla="*/ 381 w 419"/>
                <a:gd name="T67" fmla="*/ 290 h 491"/>
                <a:gd name="T68" fmla="*/ 380 w 419"/>
                <a:gd name="T69" fmla="*/ 307 h 491"/>
                <a:gd name="T70" fmla="*/ 382 w 419"/>
                <a:gd name="T71" fmla="*/ 310 h 491"/>
                <a:gd name="T72" fmla="*/ 384 w 419"/>
                <a:gd name="T73" fmla="*/ 317 h 491"/>
                <a:gd name="T74" fmla="*/ 377 w 419"/>
                <a:gd name="T75" fmla="*/ 325 h 491"/>
                <a:gd name="T76" fmla="*/ 376 w 419"/>
                <a:gd name="T77" fmla="*/ 331 h 491"/>
                <a:gd name="T78" fmla="*/ 378 w 419"/>
                <a:gd name="T79" fmla="*/ 338 h 491"/>
                <a:gd name="T80" fmla="*/ 375 w 419"/>
                <a:gd name="T81" fmla="*/ 344 h 491"/>
                <a:gd name="T82" fmla="*/ 369 w 419"/>
                <a:gd name="T83" fmla="*/ 357 h 491"/>
                <a:gd name="T84" fmla="*/ 369 w 419"/>
                <a:gd name="T85" fmla="*/ 365 h 491"/>
                <a:gd name="T86" fmla="*/ 369 w 419"/>
                <a:gd name="T87" fmla="*/ 389 h 491"/>
                <a:gd name="T88" fmla="*/ 347 w 419"/>
                <a:gd name="T89" fmla="*/ 404 h 491"/>
                <a:gd name="T90" fmla="*/ 345 w 419"/>
                <a:gd name="T91" fmla="*/ 404 h 491"/>
                <a:gd name="T92" fmla="*/ 261 w 419"/>
                <a:gd name="T93" fmla="*/ 386 h 491"/>
                <a:gd name="T94" fmla="*/ 256 w 419"/>
                <a:gd name="T95" fmla="*/ 387 h 491"/>
                <a:gd name="T96" fmla="*/ 250 w 419"/>
                <a:gd name="T97" fmla="*/ 476 h 491"/>
                <a:gd name="T98" fmla="*/ 83 w 419"/>
                <a:gd name="T99" fmla="*/ 454 h 491"/>
                <a:gd name="T100" fmla="*/ 89 w 419"/>
                <a:gd name="T101" fmla="*/ 307 h 491"/>
                <a:gd name="T102" fmla="*/ 68 w 419"/>
                <a:gd name="T103" fmla="*/ 282 h 491"/>
                <a:gd name="T104" fmla="*/ 9 w 419"/>
                <a:gd name="T105" fmla="*/ 167 h 491"/>
                <a:gd name="T106" fmla="*/ 47 w 419"/>
                <a:gd name="T107" fmla="*/ 56 h 491"/>
                <a:gd name="T108" fmla="*/ 193 w 419"/>
                <a:gd name="T109" fmla="*/ 9 h 491"/>
                <a:gd name="T110" fmla="*/ 331 w 419"/>
                <a:gd name="T111" fmla="*/ 61 h 491"/>
                <a:gd name="T112" fmla="*/ 365 w 419"/>
                <a:gd name="T113" fmla="*/ 120 h 491"/>
                <a:gd name="T114" fmla="*/ 370 w 419"/>
                <a:gd name="T115" fmla="*/ 158 h 491"/>
                <a:gd name="T116" fmla="*/ 365 w 419"/>
                <a:gd name="T117" fmla="*/ 180 h 491"/>
                <a:gd name="T118" fmla="*/ 363 w 419"/>
                <a:gd name="T119" fmla="*/ 189 h 491"/>
                <a:gd name="T120" fmla="*/ 399 w 419"/>
                <a:gd name="T121" fmla="*/ 255 h 491"/>
                <a:gd name="T122" fmla="*/ 409 w 419"/>
                <a:gd name="T123" fmla="*/ 273 h 491"/>
                <a:gd name="T124" fmla="*/ 405 w 419"/>
                <a:gd name="T125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9" h="491"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4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5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6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7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944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BA3C0CC-F23F-8C41-A9A0-41EA490043E5}"/>
              </a:ext>
            </a:extLst>
          </p:cNvPr>
          <p:cNvSpPr/>
          <p:nvPr/>
        </p:nvSpPr>
        <p:spPr>
          <a:xfrm>
            <a:off x="10651924" y="4128524"/>
            <a:ext cx="1478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Reflection 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Is a skill 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cultivate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5E76D7-6ACF-6B44-BD34-5D55BF3FECD0}"/>
              </a:ext>
            </a:extLst>
          </p:cNvPr>
          <p:cNvSpPr/>
          <p:nvPr/>
        </p:nvSpPr>
        <p:spPr>
          <a:xfrm>
            <a:off x="8095079" y="4128524"/>
            <a:ext cx="21551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can integrate course-based 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and experience-based learning</a:t>
            </a:r>
          </a:p>
        </p:txBody>
      </p:sp>
      <p:sp>
        <p:nvSpPr>
          <p:cNvPr id="33" name="Left-Right Arrow 32">
            <a:extLst>
              <a:ext uri="{FF2B5EF4-FFF2-40B4-BE49-F238E27FC236}">
                <a16:creationId xmlns:a16="http://schemas.microsoft.com/office/drawing/2014/main" id="{CE5BA12A-1656-2246-B3DB-FB14B4B7558B}"/>
              </a:ext>
            </a:extLst>
          </p:cNvPr>
          <p:cNvSpPr/>
          <p:nvPr/>
        </p:nvSpPr>
        <p:spPr>
          <a:xfrm>
            <a:off x="10119159" y="4587582"/>
            <a:ext cx="626226" cy="384411"/>
          </a:xfrm>
          <a:prstGeom prst="leftRightArrow">
            <a:avLst/>
          </a:prstGeom>
          <a:solidFill>
            <a:srgbClr val="0888B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-Right Arrow 34">
            <a:extLst>
              <a:ext uri="{FF2B5EF4-FFF2-40B4-BE49-F238E27FC236}">
                <a16:creationId xmlns:a16="http://schemas.microsoft.com/office/drawing/2014/main" id="{03BD0489-49B6-0F4D-856A-863C2EA7A493}"/>
              </a:ext>
            </a:extLst>
          </p:cNvPr>
          <p:cNvSpPr/>
          <p:nvPr/>
        </p:nvSpPr>
        <p:spPr>
          <a:xfrm>
            <a:off x="7581119" y="4587582"/>
            <a:ext cx="626226" cy="384411"/>
          </a:xfrm>
          <a:prstGeom prst="leftRightArrow">
            <a:avLst/>
          </a:prstGeom>
          <a:solidFill>
            <a:srgbClr val="0888B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0762C7-FB72-6F4E-AC1A-D579998D5961}"/>
              </a:ext>
            </a:extLst>
          </p:cNvPr>
          <p:cNvSpPr/>
          <p:nvPr/>
        </p:nvSpPr>
        <p:spPr>
          <a:xfrm>
            <a:off x="5875789" y="4128524"/>
            <a:ext cx="2155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takes 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3B7B0DC-0C52-DB4D-BA55-54DAE85FD3AA}"/>
              </a:ext>
            </a:extLst>
          </p:cNvPr>
          <p:cNvSpPr/>
          <p:nvPr/>
        </p:nvSpPr>
        <p:spPr>
          <a:xfrm>
            <a:off x="8025241" y="1654998"/>
            <a:ext cx="2224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rgbClr val="007FA3"/>
                </a:solidFill>
                <a:cs typeface="Arial" panose="020B0604020202020204" pitchFamily="34" charset="0"/>
              </a:rPr>
              <a:t>Emphasis </a:t>
            </a:r>
            <a:br>
              <a:rPr lang="en-US" sz="2400" b="1">
                <a:solidFill>
                  <a:srgbClr val="007FA3"/>
                </a:solidFill>
                <a:cs typeface="Arial" panose="020B0604020202020204" pitchFamily="34" charset="0"/>
              </a:rPr>
            </a:br>
            <a:r>
              <a:rPr lang="en-US" sz="2400" b="1">
                <a:solidFill>
                  <a:srgbClr val="007FA3"/>
                </a:solidFill>
                <a:cs typeface="Arial" panose="020B0604020202020204" pitchFamily="34" charset="0"/>
              </a:rPr>
              <a:t>on reflection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B0C184F-76C2-174E-80D7-BC640CEACDCD}"/>
              </a:ext>
            </a:extLst>
          </p:cNvPr>
          <p:cNvGrpSpPr/>
          <p:nvPr/>
        </p:nvGrpSpPr>
        <p:grpSpPr>
          <a:xfrm>
            <a:off x="8449392" y="2684181"/>
            <a:ext cx="1376687" cy="1376687"/>
            <a:chOff x="4964162" y="4042243"/>
            <a:chExt cx="1044773" cy="1044773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F49225A-5AF9-304F-B6A6-E8C78F7E6135}"/>
                </a:ext>
              </a:extLst>
            </p:cNvPr>
            <p:cNvSpPr/>
            <p:nvPr/>
          </p:nvSpPr>
          <p:spPr>
            <a:xfrm>
              <a:off x="4964162" y="4042243"/>
              <a:ext cx="1044773" cy="104477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DA9964C-7441-E840-8D96-219F38A683F8}"/>
                </a:ext>
              </a:extLst>
            </p:cNvPr>
            <p:cNvGrpSpPr/>
            <p:nvPr/>
          </p:nvGrpSpPr>
          <p:grpSpPr>
            <a:xfrm>
              <a:off x="5187643" y="4183189"/>
              <a:ext cx="653768" cy="773454"/>
              <a:chOff x="7866412" y="2822377"/>
              <a:chExt cx="868508" cy="986951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68BE9DD-5EC0-8F41-AEB1-852F1468E16C}"/>
                  </a:ext>
                </a:extLst>
              </p:cNvPr>
              <p:cNvGrpSpPr/>
              <p:nvPr/>
            </p:nvGrpSpPr>
            <p:grpSpPr>
              <a:xfrm>
                <a:off x="7948034" y="2898778"/>
                <a:ext cx="576931" cy="544269"/>
                <a:chOff x="6493350" y="2532947"/>
                <a:chExt cx="493658" cy="464960"/>
              </a:xfrm>
            </p:grpSpPr>
            <p:sp>
              <p:nvSpPr>
                <p:cNvPr id="55" name="Freeform 272">
                  <a:extLst>
                    <a:ext uri="{FF2B5EF4-FFF2-40B4-BE49-F238E27FC236}">
                      <a16:creationId xmlns:a16="http://schemas.microsoft.com/office/drawing/2014/main" id="{EB9ED564-CDF5-194C-9DA3-04CAC67F7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3350" y="2697886"/>
                  <a:ext cx="493658" cy="134792"/>
                </a:xfrm>
                <a:custGeom>
                  <a:avLst/>
                  <a:gdLst>
                    <a:gd name="T0" fmla="*/ 624 w 721"/>
                    <a:gd name="T1" fmla="*/ 166 h 197"/>
                    <a:gd name="T2" fmla="*/ 360 w 721"/>
                    <a:gd name="T3" fmla="*/ 197 h 197"/>
                    <a:gd name="T4" fmla="*/ 0 w 721"/>
                    <a:gd name="T5" fmla="*/ 99 h 197"/>
                    <a:gd name="T6" fmla="*/ 360 w 721"/>
                    <a:gd name="T7" fmla="*/ 0 h 197"/>
                    <a:gd name="T8" fmla="*/ 721 w 721"/>
                    <a:gd name="T9" fmla="*/ 99 h 197"/>
                    <a:gd name="T10" fmla="*/ 669 w 721"/>
                    <a:gd name="T11" fmla="*/ 149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21" h="197">
                      <a:moveTo>
                        <a:pt x="624" y="166"/>
                      </a:moveTo>
                      <a:cubicBezTo>
                        <a:pt x="558" y="185"/>
                        <a:pt x="465" y="197"/>
                        <a:pt x="360" y="197"/>
                      </a:cubicBezTo>
                      <a:cubicBezTo>
                        <a:pt x="161" y="197"/>
                        <a:pt x="0" y="153"/>
                        <a:pt x="0" y="99"/>
                      </a:cubicBezTo>
                      <a:cubicBezTo>
                        <a:pt x="0" y="44"/>
                        <a:pt x="161" y="0"/>
                        <a:pt x="360" y="0"/>
                      </a:cubicBezTo>
                      <a:cubicBezTo>
                        <a:pt x="559" y="0"/>
                        <a:pt x="721" y="44"/>
                        <a:pt x="721" y="99"/>
                      </a:cubicBezTo>
                      <a:cubicBezTo>
                        <a:pt x="721" y="117"/>
                        <a:pt x="702" y="135"/>
                        <a:pt x="669" y="149"/>
                      </a:cubicBezTo>
                    </a:path>
                  </a:pathLst>
                </a:custGeom>
                <a:noFill/>
                <a:ln w="12700" cap="rnd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273">
                  <a:extLst>
                    <a:ext uri="{FF2B5EF4-FFF2-40B4-BE49-F238E27FC236}">
                      <a16:creationId xmlns:a16="http://schemas.microsoft.com/office/drawing/2014/main" id="{9FE23AE7-C63D-6F4A-B01C-BD000A178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00314" y="2532947"/>
                  <a:ext cx="295673" cy="464960"/>
                </a:xfrm>
                <a:custGeom>
                  <a:avLst/>
                  <a:gdLst>
                    <a:gd name="T0" fmla="*/ 26 w 432"/>
                    <a:gd name="T1" fmla="*/ 494 h 679"/>
                    <a:gd name="T2" fmla="*/ 119 w 432"/>
                    <a:gd name="T3" fmla="*/ 290 h 679"/>
                    <a:gd name="T4" fmla="*/ 385 w 432"/>
                    <a:gd name="T5" fmla="*/ 28 h 679"/>
                    <a:gd name="T6" fmla="*/ 290 w 432"/>
                    <a:gd name="T7" fmla="*/ 389 h 679"/>
                    <a:gd name="T8" fmla="*/ 24 w 432"/>
                    <a:gd name="T9" fmla="*/ 652 h 679"/>
                    <a:gd name="T10" fmla="*/ 13 w 432"/>
                    <a:gd name="T11" fmla="*/ 540 h 6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2" h="679">
                      <a:moveTo>
                        <a:pt x="26" y="494"/>
                      </a:moveTo>
                      <a:cubicBezTo>
                        <a:pt x="45" y="434"/>
                        <a:pt x="77" y="363"/>
                        <a:pt x="119" y="290"/>
                      </a:cubicBezTo>
                      <a:cubicBezTo>
                        <a:pt x="219" y="118"/>
                        <a:pt x="338" y="0"/>
                        <a:pt x="385" y="28"/>
                      </a:cubicBezTo>
                      <a:cubicBezTo>
                        <a:pt x="432" y="55"/>
                        <a:pt x="389" y="217"/>
                        <a:pt x="290" y="389"/>
                      </a:cubicBezTo>
                      <a:cubicBezTo>
                        <a:pt x="190" y="561"/>
                        <a:pt x="71" y="679"/>
                        <a:pt x="24" y="652"/>
                      </a:cubicBezTo>
                      <a:cubicBezTo>
                        <a:pt x="2" y="639"/>
                        <a:pt x="0" y="598"/>
                        <a:pt x="13" y="540"/>
                      </a:cubicBezTo>
                    </a:path>
                  </a:pathLst>
                </a:custGeom>
                <a:noFill/>
                <a:ln w="12700" cap="rnd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274">
                  <a:extLst>
                    <a:ext uri="{FF2B5EF4-FFF2-40B4-BE49-F238E27FC236}">
                      <a16:creationId xmlns:a16="http://schemas.microsoft.com/office/drawing/2014/main" id="{9756535F-3F68-E049-9E83-BAA30A269F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84371" y="2543962"/>
                  <a:ext cx="311616" cy="453945"/>
                </a:xfrm>
                <a:custGeom>
                  <a:avLst/>
                  <a:gdLst>
                    <a:gd name="T0" fmla="*/ 173 w 455"/>
                    <a:gd name="T1" fmla="*/ 81 h 663"/>
                    <a:gd name="T2" fmla="*/ 313 w 455"/>
                    <a:gd name="T3" fmla="*/ 274 h 663"/>
                    <a:gd name="T4" fmla="*/ 408 w 455"/>
                    <a:gd name="T5" fmla="*/ 636 h 663"/>
                    <a:gd name="T6" fmla="*/ 142 w 455"/>
                    <a:gd name="T7" fmla="*/ 373 h 663"/>
                    <a:gd name="T8" fmla="*/ 47 w 455"/>
                    <a:gd name="T9" fmla="*/ 12 h 663"/>
                    <a:gd name="T10" fmla="*/ 138 w 455"/>
                    <a:gd name="T11" fmla="*/ 48 h 6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55" h="663">
                      <a:moveTo>
                        <a:pt x="173" y="81"/>
                      </a:moveTo>
                      <a:cubicBezTo>
                        <a:pt x="218" y="128"/>
                        <a:pt x="267" y="196"/>
                        <a:pt x="313" y="274"/>
                      </a:cubicBezTo>
                      <a:cubicBezTo>
                        <a:pt x="412" y="447"/>
                        <a:pt x="455" y="609"/>
                        <a:pt x="408" y="636"/>
                      </a:cubicBezTo>
                      <a:cubicBezTo>
                        <a:pt x="361" y="663"/>
                        <a:pt x="242" y="545"/>
                        <a:pt x="142" y="373"/>
                      </a:cubicBezTo>
                      <a:cubicBezTo>
                        <a:pt x="43" y="201"/>
                        <a:pt x="0" y="39"/>
                        <a:pt x="47" y="12"/>
                      </a:cubicBezTo>
                      <a:cubicBezTo>
                        <a:pt x="67" y="0"/>
                        <a:pt x="100" y="14"/>
                        <a:pt x="138" y="48"/>
                      </a:cubicBezTo>
                    </a:path>
                  </a:pathLst>
                </a:custGeom>
                <a:noFill/>
                <a:ln w="12700" cap="rnd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Oval 275">
                  <a:extLst>
                    <a:ext uri="{FF2B5EF4-FFF2-40B4-BE49-F238E27FC236}">
                      <a16:creationId xmlns:a16="http://schemas.microsoft.com/office/drawing/2014/main" id="{CD38362F-6E0B-B84D-A6BE-356CC29D89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20047" y="2789776"/>
                  <a:ext cx="32756" cy="32756"/>
                </a:xfrm>
                <a:prstGeom prst="ellipse">
                  <a:avLst/>
                </a:prstGeom>
                <a:noFill/>
                <a:ln w="12700" cap="rnd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Oval 276">
                  <a:extLst>
                    <a:ext uri="{FF2B5EF4-FFF2-40B4-BE49-F238E27FC236}">
                      <a16:creationId xmlns:a16="http://schemas.microsoft.com/office/drawing/2014/main" id="{94FDEF61-AF64-B84F-9422-1102CB0AF0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96836" y="2870362"/>
                  <a:ext cx="32756" cy="33046"/>
                </a:xfrm>
                <a:prstGeom prst="ellipse">
                  <a:avLst/>
                </a:prstGeom>
                <a:noFill/>
                <a:ln w="12700" cap="rnd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277">
                  <a:extLst>
                    <a:ext uri="{FF2B5EF4-FFF2-40B4-BE49-F238E27FC236}">
                      <a16:creationId xmlns:a16="http://schemas.microsoft.com/office/drawing/2014/main" id="{116953D0-37C1-6842-A198-5F5B005722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4812" y="2571210"/>
                  <a:ext cx="32756" cy="32756"/>
                </a:xfrm>
                <a:custGeom>
                  <a:avLst/>
                  <a:gdLst>
                    <a:gd name="T0" fmla="*/ 48 w 48"/>
                    <a:gd name="T1" fmla="*/ 24 h 48"/>
                    <a:gd name="T2" fmla="*/ 40 w 48"/>
                    <a:gd name="T3" fmla="*/ 42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48 w 48"/>
                    <a:gd name="T11" fmla="*/ 2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8" h="48">
                      <a:moveTo>
                        <a:pt x="48" y="24"/>
                      </a:moveTo>
                      <a:cubicBezTo>
                        <a:pt x="48" y="31"/>
                        <a:pt x="45" y="37"/>
                        <a:pt x="40" y="42"/>
                      </a:cubicBezTo>
                      <a:cubicBezTo>
                        <a:pt x="36" y="46"/>
                        <a:pt x="30" y="48"/>
                        <a:pt x="24" y="48"/>
                      </a:cubicBezTo>
                      <a:cubicBezTo>
                        <a:pt x="11" y="48"/>
                        <a:pt x="0" y="37"/>
                        <a:pt x="0" y="24"/>
                      </a:cubicBezTo>
                      <a:cubicBezTo>
                        <a:pt x="0" y="11"/>
                        <a:pt x="11" y="0"/>
                        <a:pt x="24" y="0"/>
                      </a:cubicBezTo>
                      <a:cubicBezTo>
                        <a:pt x="37" y="0"/>
                        <a:pt x="48" y="11"/>
                        <a:pt x="48" y="24"/>
                      </a:cubicBezTo>
                      <a:close/>
                    </a:path>
                  </a:pathLst>
                </a:custGeom>
                <a:noFill/>
                <a:ln w="12700" cap="rnd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3D624DFB-D517-614E-AB28-CFB7808B7E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66412" y="2822377"/>
                <a:ext cx="868508" cy="986951"/>
              </a:xfrm>
              <a:custGeom>
                <a:avLst/>
                <a:gdLst>
                  <a:gd name="T0" fmla="*/ 407 w 419"/>
                  <a:gd name="T1" fmla="*/ 250 h 491"/>
                  <a:gd name="T2" fmla="*/ 372 w 419"/>
                  <a:gd name="T3" fmla="*/ 188 h 491"/>
                  <a:gd name="T4" fmla="*/ 374 w 419"/>
                  <a:gd name="T5" fmla="*/ 183 h 491"/>
                  <a:gd name="T6" fmla="*/ 379 w 419"/>
                  <a:gd name="T7" fmla="*/ 158 h 491"/>
                  <a:gd name="T8" fmla="*/ 374 w 419"/>
                  <a:gd name="T9" fmla="*/ 118 h 491"/>
                  <a:gd name="T10" fmla="*/ 338 w 419"/>
                  <a:gd name="T11" fmla="*/ 55 h 491"/>
                  <a:gd name="T12" fmla="*/ 193 w 419"/>
                  <a:gd name="T13" fmla="*/ 0 h 491"/>
                  <a:gd name="T14" fmla="*/ 0 w 419"/>
                  <a:gd name="T15" fmla="*/ 167 h 491"/>
                  <a:gd name="T16" fmla="*/ 61 w 419"/>
                  <a:gd name="T17" fmla="*/ 288 h 491"/>
                  <a:gd name="T18" fmla="*/ 80 w 419"/>
                  <a:gd name="T19" fmla="*/ 310 h 491"/>
                  <a:gd name="T20" fmla="*/ 72 w 419"/>
                  <a:gd name="T21" fmla="*/ 454 h 491"/>
                  <a:gd name="T22" fmla="*/ 74 w 419"/>
                  <a:gd name="T23" fmla="*/ 460 h 491"/>
                  <a:gd name="T24" fmla="*/ 197 w 419"/>
                  <a:gd name="T25" fmla="*/ 491 h 491"/>
                  <a:gd name="T26" fmla="*/ 256 w 419"/>
                  <a:gd name="T27" fmla="*/ 484 h 491"/>
                  <a:gd name="T28" fmla="*/ 259 w 419"/>
                  <a:gd name="T29" fmla="*/ 480 h 491"/>
                  <a:gd name="T30" fmla="*/ 262 w 419"/>
                  <a:gd name="T31" fmla="*/ 396 h 491"/>
                  <a:gd name="T32" fmla="*/ 345 w 419"/>
                  <a:gd name="T33" fmla="*/ 413 h 491"/>
                  <a:gd name="T34" fmla="*/ 347 w 419"/>
                  <a:gd name="T35" fmla="*/ 413 h 491"/>
                  <a:gd name="T36" fmla="*/ 378 w 419"/>
                  <a:gd name="T37" fmla="*/ 391 h 491"/>
                  <a:gd name="T38" fmla="*/ 379 w 419"/>
                  <a:gd name="T39" fmla="*/ 364 h 491"/>
                  <a:gd name="T40" fmla="*/ 378 w 419"/>
                  <a:gd name="T41" fmla="*/ 360 h 491"/>
                  <a:gd name="T42" fmla="*/ 384 w 419"/>
                  <a:gd name="T43" fmla="*/ 348 h 491"/>
                  <a:gd name="T44" fmla="*/ 388 w 419"/>
                  <a:gd name="T45" fmla="*/ 339 h 491"/>
                  <a:gd name="T46" fmla="*/ 386 w 419"/>
                  <a:gd name="T47" fmla="*/ 330 h 491"/>
                  <a:gd name="T48" fmla="*/ 394 w 419"/>
                  <a:gd name="T49" fmla="*/ 319 h 491"/>
                  <a:gd name="T50" fmla="*/ 390 w 419"/>
                  <a:gd name="T51" fmla="*/ 305 h 491"/>
                  <a:gd name="T52" fmla="*/ 390 w 419"/>
                  <a:gd name="T53" fmla="*/ 304 h 491"/>
                  <a:gd name="T54" fmla="*/ 390 w 419"/>
                  <a:gd name="T55" fmla="*/ 294 h 491"/>
                  <a:gd name="T56" fmla="*/ 409 w 419"/>
                  <a:gd name="T57" fmla="*/ 289 h 491"/>
                  <a:gd name="T58" fmla="*/ 419 w 419"/>
                  <a:gd name="T59" fmla="*/ 272 h 491"/>
                  <a:gd name="T60" fmla="*/ 407 w 419"/>
                  <a:gd name="T61" fmla="*/ 250 h 491"/>
                  <a:gd name="T62" fmla="*/ 405 w 419"/>
                  <a:gd name="T63" fmla="*/ 281 h 491"/>
                  <a:gd name="T64" fmla="*/ 385 w 419"/>
                  <a:gd name="T65" fmla="*/ 286 h 491"/>
                  <a:gd name="T66" fmla="*/ 381 w 419"/>
                  <a:gd name="T67" fmla="*/ 290 h 491"/>
                  <a:gd name="T68" fmla="*/ 380 w 419"/>
                  <a:gd name="T69" fmla="*/ 307 h 491"/>
                  <a:gd name="T70" fmla="*/ 382 w 419"/>
                  <a:gd name="T71" fmla="*/ 310 h 491"/>
                  <a:gd name="T72" fmla="*/ 384 w 419"/>
                  <a:gd name="T73" fmla="*/ 317 h 491"/>
                  <a:gd name="T74" fmla="*/ 377 w 419"/>
                  <a:gd name="T75" fmla="*/ 325 h 491"/>
                  <a:gd name="T76" fmla="*/ 376 w 419"/>
                  <a:gd name="T77" fmla="*/ 331 h 491"/>
                  <a:gd name="T78" fmla="*/ 378 w 419"/>
                  <a:gd name="T79" fmla="*/ 338 h 491"/>
                  <a:gd name="T80" fmla="*/ 375 w 419"/>
                  <a:gd name="T81" fmla="*/ 344 h 491"/>
                  <a:gd name="T82" fmla="*/ 369 w 419"/>
                  <a:gd name="T83" fmla="*/ 357 h 491"/>
                  <a:gd name="T84" fmla="*/ 369 w 419"/>
                  <a:gd name="T85" fmla="*/ 365 h 491"/>
                  <a:gd name="T86" fmla="*/ 369 w 419"/>
                  <a:gd name="T87" fmla="*/ 389 h 491"/>
                  <a:gd name="T88" fmla="*/ 347 w 419"/>
                  <a:gd name="T89" fmla="*/ 404 h 491"/>
                  <a:gd name="T90" fmla="*/ 345 w 419"/>
                  <a:gd name="T91" fmla="*/ 404 h 491"/>
                  <a:gd name="T92" fmla="*/ 261 w 419"/>
                  <a:gd name="T93" fmla="*/ 386 h 491"/>
                  <a:gd name="T94" fmla="*/ 256 w 419"/>
                  <a:gd name="T95" fmla="*/ 387 h 491"/>
                  <a:gd name="T96" fmla="*/ 250 w 419"/>
                  <a:gd name="T97" fmla="*/ 476 h 491"/>
                  <a:gd name="T98" fmla="*/ 83 w 419"/>
                  <a:gd name="T99" fmla="*/ 454 h 491"/>
                  <a:gd name="T100" fmla="*/ 89 w 419"/>
                  <a:gd name="T101" fmla="*/ 307 h 491"/>
                  <a:gd name="T102" fmla="*/ 68 w 419"/>
                  <a:gd name="T103" fmla="*/ 282 h 491"/>
                  <a:gd name="T104" fmla="*/ 9 w 419"/>
                  <a:gd name="T105" fmla="*/ 167 h 491"/>
                  <a:gd name="T106" fmla="*/ 47 w 419"/>
                  <a:gd name="T107" fmla="*/ 56 h 491"/>
                  <a:gd name="T108" fmla="*/ 193 w 419"/>
                  <a:gd name="T109" fmla="*/ 9 h 491"/>
                  <a:gd name="T110" fmla="*/ 331 w 419"/>
                  <a:gd name="T111" fmla="*/ 61 h 491"/>
                  <a:gd name="T112" fmla="*/ 365 w 419"/>
                  <a:gd name="T113" fmla="*/ 120 h 491"/>
                  <a:gd name="T114" fmla="*/ 370 w 419"/>
                  <a:gd name="T115" fmla="*/ 158 h 491"/>
                  <a:gd name="T116" fmla="*/ 365 w 419"/>
                  <a:gd name="T117" fmla="*/ 180 h 491"/>
                  <a:gd name="T118" fmla="*/ 363 w 419"/>
                  <a:gd name="T119" fmla="*/ 189 h 491"/>
                  <a:gd name="T120" fmla="*/ 399 w 419"/>
                  <a:gd name="T121" fmla="*/ 255 h 491"/>
                  <a:gd name="T122" fmla="*/ 409 w 419"/>
                  <a:gd name="T123" fmla="*/ 273 h 491"/>
                  <a:gd name="T124" fmla="*/ 405 w 419"/>
                  <a:gd name="T125" fmla="*/ 281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19" h="491">
                    <a:moveTo>
                      <a:pt x="407" y="250"/>
                    </a:moveTo>
                    <a:cubicBezTo>
                      <a:pt x="395" y="232"/>
                      <a:pt x="374" y="197"/>
                      <a:pt x="372" y="188"/>
                    </a:cubicBezTo>
                    <a:cubicBezTo>
                      <a:pt x="373" y="187"/>
                      <a:pt x="373" y="185"/>
                      <a:pt x="374" y="183"/>
                    </a:cubicBezTo>
                    <a:cubicBezTo>
                      <a:pt x="376" y="176"/>
                      <a:pt x="379" y="166"/>
                      <a:pt x="379" y="158"/>
                    </a:cubicBezTo>
                    <a:cubicBezTo>
                      <a:pt x="379" y="146"/>
                      <a:pt x="377" y="129"/>
                      <a:pt x="374" y="118"/>
                    </a:cubicBezTo>
                    <a:cubicBezTo>
                      <a:pt x="373" y="112"/>
                      <a:pt x="364" y="83"/>
                      <a:pt x="338" y="55"/>
                    </a:cubicBezTo>
                    <a:cubicBezTo>
                      <a:pt x="303" y="18"/>
                      <a:pt x="255" y="0"/>
                      <a:pt x="193" y="0"/>
                    </a:cubicBezTo>
                    <a:cubicBezTo>
                      <a:pt x="65" y="0"/>
                      <a:pt x="0" y="56"/>
                      <a:pt x="0" y="167"/>
                    </a:cubicBezTo>
                    <a:cubicBezTo>
                      <a:pt x="0" y="231"/>
                      <a:pt x="37" y="266"/>
                      <a:pt x="61" y="288"/>
                    </a:cubicBezTo>
                    <a:cubicBezTo>
                      <a:pt x="70" y="297"/>
                      <a:pt x="78" y="304"/>
                      <a:pt x="80" y="310"/>
                    </a:cubicBezTo>
                    <a:cubicBezTo>
                      <a:pt x="97" y="376"/>
                      <a:pt x="82" y="429"/>
                      <a:pt x="72" y="454"/>
                    </a:cubicBezTo>
                    <a:cubicBezTo>
                      <a:pt x="71" y="456"/>
                      <a:pt x="72" y="459"/>
                      <a:pt x="74" y="460"/>
                    </a:cubicBezTo>
                    <a:cubicBezTo>
                      <a:pt x="112" y="480"/>
                      <a:pt x="154" y="491"/>
                      <a:pt x="197" y="491"/>
                    </a:cubicBezTo>
                    <a:cubicBezTo>
                      <a:pt x="217" y="491"/>
                      <a:pt x="236" y="489"/>
                      <a:pt x="256" y="484"/>
                    </a:cubicBezTo>
                    <a:cubicBezTo>
                      <a:pt x="258" y="484"/>
                      <a:pt x="259" y="482"/>
                      <a:pt x="259" y="480"/>
                    </a:cubicBezTo>
                    <a:cubicBezTo>
                      <a:pt x="259" y="438"/>
                      <a:pt x="260" y="406"/>
                      <a:pt x="262" y="396"/>
                    </a:cubicBezTo>
                    <a:cubicBezTo>
                      <a:pt x="280" y="401"/>
                      <a:pt x="335" y="413"/>
                      <a:pt x="345" y="413"/>
                    </a:cubicBezTo>
                    <a:cubicBezTo>
                      <a:pt x="346" y="413"/>
                      <a:pt x="347" y="413"/>
                      <a:pt x="347" y="413"/>
                    </a:cubicBezTo>
                    <a:cubicBezTo>
                      <a:pt x="355" y="413"/>
                      <a:pt x="374" y="413"/>
                      <a:pt x="378" y="391"/>
                    </a:cubicBezTo>
                    <a:cubicBezTo>
                      <a:pt x="381" y="380"/>
                      <a:pt x="380" y="370"/>
                      <a:pt x="379" y="364"/>
                    </a:cubicBezTo>
                    <a:cubicBezTo>
                      <a:pt x="379" y="362"/>
                      <a:pt x="378" y="360"/>
                      <a:pt x="378" y="360"/>
                    </a:cubicBezTo>
                    <a:cubicBezTo>
                      <a:pt x="379" y="356"/>
                      <a:pt x="382" y="352"/>
                      <a:pt x="384" y="348"/>
                    </a:cubicBezTo>
                    <a:cubicBezTo>
                      <a:pt x="386" y="344"/>
                      <a:pt x="387" y="342"/>
                      <a:pt x="388" y="339"/>
                    </a:cubicBezTo>
                    <a:cubicBezTo>
                      <a:pt x="388" y="337"/>
                      <a:pt x="387" y="333"/>
                      <a:pt x="386" y="330"/>
                    </a:cubicBezTo>
                    <a:cubicBezTo>
                      <a:pt x="389" y="327"/>
                      <a:pt x="393" y="323"/>
                      <a:pt x="394" y="319"/>
                    </a:cubicBezTo>
                    <a:cubicBezTo>
                      <a:pt x="394" y="315"/>
                      <a:pt x="392" y="310"/>
                      <a:pt x="390" y="305"/>
                    </a:cubicBezTo>
                    <a:cubicBezTo>
                      <a:pt x="390" y="305"/>
                      <a:pt x="390" y="305"/>
                      <a:pt x="390" y="304"/>
                    </a:cubicBezTo>
                    <a:cubicBezTo>
                      <a:pt x="390" y="303"/>
                      <a:pt x="390" y="299"/>
                      <a:pt x="390" y="294"/>
                    </a:cubicBezTo>
                    <a:cubicBezTo>
                      <a:pt x="396" y="293"/>
                      <a:pt x="406" y="291"/>
                      <a:pt x="409" y="289"/>
                    </a:cubicBezTo>
                    <a:cubicBezTo>
                      <a:pt x="415" y="286"/>
                      <a:pt x="419" y="277"/>
                      <a:pt x="419" y="272"/>
                    </a:cubicBezTo>
                    <a:cubicBezTo>
                      <a:pt x="419" y="270"/>
                      <a:pt x="418" y="270"/>
                      <a:pt x="407" y="250"/>
                    </a:cubicBezTo>
                    <a:close/>
                    <a:moveTo>
                      <a:pt x="405" y="281"/>
                    </a:moveTo>
                    <a:cubicBezTo>
                      <a:pt x="403" y="282"/>
                      <a:pt x="393" y="284"/>
                      <a:pt x="385" y="286"/>
                    </a:cubicBezTo>
                    <a:cubicBezTo>
                      <a:pt x="383" y="286"/>
                      <a:pt x="381" y="288"/>
                      <a:pt x="381" y="290"/>
                    </a:cubicBezTo>
                    <a:cubicBezTo>
                      <a:pt x="380" y="305"/>
                      <a:pt x="380" y="306"/>
                      <a:pt x="380" y="307"/>
                    </a:cubicBezTo>
                    <a:cubicBezTo>
                      <a:pt x="381" y="308"/>
                      <a:pt x="381" y="308"/>
                      <a:pt x="382" y="310"/>
                    </a:cubicBezTo>
                    <a:cubicBezTo>
                      <a:pt x="384" y="314"/>
                      <a:pt x="385" y="316"/>
                      <a:pt x="384" y="317"/>
                    </a:cubicBezTo>
                    <a:cubicBezTo>
                      <a:pt x="384" y="319"/>
                      <a:pt x="381" y="322"/>
                      <a:pt x="377" y="325"/>
                    </a:cubicBezTo>
                    <a:cubicBezTo>
                      <a:pt x="375" y="326"/>
                      <a:pt x="375" y="329"/>
                      <a:pt x="376" y="331"/>
                    </a:cubicBezTo>
                    <a:cubicBezTo>
                      <a:pt x="377" y="334"/>
                      <a:pt x="378" y="337"/>
                      <a:pt x="378" y="338"/>
                    </a:cubicBezTo>
                    <a:cubicBezTo>
                      <a:pt x="378" y="339"/>
                      <a:pt x="377" y="342"/>
                      <a:pt x="375" y="344"/>
                    </a:cubicBezTo>
                    <a:cubicBezTo>
                      <a:pt x="373" y="348"/>
                      <a:pt x="371" y="353"/>
                      <a:pt x="369" y="357"/>
                    </a:cubicBezTo>
                    <a:cubicBezTo>
                      <a:pt x="369" y="359"/>
                      <a:pt x="369" y="362"/>
                      <a:pt x="369" y="365"/>
                    </a:cubicBezTo>
                    <a:cubicBezTo>
                      <a:pt x="370" y="371"/>
                      <a:pt x="371" y="379"/>
                      <a:pt x="369" y="389"/>
                    </a:cubicBezTo>
                    <a:cubicBezTo>
                      <a:pt x="366" y="401"/>
                      <a:pt x="359" y="404"/>
                      <a:pt x="347" y="404"/>
                    </a:cubicBezTo>
                    <a:cubicBezTo>
                      <a:pt x="347" y="404"/>
                      <a:pt x="346" y="404"/>
                      <a:pt x="345" y="404"/>
                    </a:cubicBezTo>
                    <a:cubicBezTo>
                      <a:pt x="335" y="403"/>
                      <a:pt x="271" y="389"/>
                      <a:pt x="261" y="386"/>
                    </a:cubicBezTo>
                    <a:cubicBezTo>
                      <a:pt x="259" y="386"/>
                      <a:pt x="257" y="386"/>
                      <a:pt x="256" y="387"/>
                    </a:cubicBezTo>
                    <a:cubicBezTo>
                      <a:pt x="250" y="394"/>
                      <a:pt x="249" y="449"/>
                      <a:pt x="250" y="476"/>
                    </a:cubicBezTo>
                    <a:cubicBezTo>
                      <a:pt x="193" y="488"/>
                      <a:pt x="133" y="480"/>
                      <a:pt x="83" y="454"/>
                    </a:cubicBezTo>
                    <a:cubicBezTo>
                      <a:pt x="93" y="426"/>
                      <a:pt x="105" y="373"/>
                      <a:pt x="89" y="307"/>
                    </a:cubicBezTo>
                    <a:cubicBezTo>
                      <a:pt x="87" y="299"/>
                      <a:pt x="79" y="292"/>
                      <a:pt x="68" y="282"/>
                    </a:cubicBezTo>
                    <a:cubicBezTo>
                      <a:pt x="44" y="260"/>
                      <a:pt x="9" y="227"/>
                      <a:pt x="9" y="167"/>
                    </a:cubicBezTo>
                    <a:cubicBezTo>
                      <a:pt x="9" y="119"/>
                      <a:pt x="22" y="82"/>
                      <a:pt x="47" y="56"/>
                    </a:cubicBezTo>
                    <a:cubicBezTo>
                      <a:pt x="77" y="25"/>
                      <a:pt x="127" y="9"/>
                      <a:pt x="193" y="9"/>
                    </a:cubicBezTo>
                    <a:cubicBezTo>
                      <a:pt x="252" y="9"/>
                      <a:pt x="298" y="27"/>
                      <a:pt x="331" y="61"/>
                    </a:cubicBezTo>
                    <a:cubicBezTo>
                      <a:pt x="357" y="88"/>
                      <a:pt x="364" y="117"/>
                      <a:pt x="365" y="120"/>
                    </a:cubicBezTo>
                    <a:cubicBezTo>
                      <a:pt x="367" y="130"/>
                      <a:pt x="370" y="147"/>
                      <a:pt x="370" y="158"/>
                    </a:cubicBezTo>
                    <a:cubicBezTo>
                      <a:pt x="370" y="165"/>
                      <a:pt x="367" y="174"/>
                      <a:pt x="365" y="180"/>
                    </a:cubicBezTo>
                    <a:cubicBezTo>
                      <a:pt x="363" y="185"/>
                      <a:pt x="363" y="187"/>
                      <a:pt x="363" y="189"/>
                    </a:cubicBezTo>
                    <a:cubicBezTo>
                      <a:pt x="364" y="198"/>
                      <a:pt x="380" y="224"/>
                      <a:pt x="399" y="255"/>
                    </a:cubicBezTo>
                    <a:cubicBezTo>
                      <a:pt x="403" y="263"/>
                      <a:pt x="408" y="271"/>
                      <a:pt x="409" y="273"/>
                    </a:cubicBezTo>
                    <a:cubicBezTo>
                      <a:pt x="409" y="275"/>
                      <a:pt x="406" y="280"/>
                      <a:pt x="405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944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83111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97C3-0E14-8E41-BC3E-54F9E4DB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MODULE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/>
              <a:t>This module will present ideas, theories and activities related </a:t>
            </a:r>
            <a:br>
              <a:rPr lang="en-US" b="1"/>
            </a:br>
            <a:r>
              <a:rPr lang="en-US" b="1"/>
              <a:t>to community-engaged learning (CEL).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2EA57F-1465-A943-B522-A7661E97D2EE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/>
              <a:t>By the end of this module </a:t>
            </a:r>
            <a:br>
              <a:rPr lang="en-US"/>
            </a:br>
            <a:r>
              <a:rPr lang="en-US"/>
              <a:t>you will be able to: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CA"/>
              <a:t>Recognize how a community-engaged learning course might differ from your other courses</a:t>
            </a:r>
            <a:endParaRPr lang="en-US"/>
          </a:p>
          <a:p>
            <a:pPr marL="342900" indent="-342900">
              <a:buFont typeface="Wingdings" pitchFamily="2" charset="2"/>
              <a:buChar char="ü"/>
            </a:pPr>
            <a:r>
              <a:rPr lang="en-CA"/>
              <a:t>Develop strategies to maximize your learning in your community-engaged learning course</a:t>
            </a:r>
            <a:endParaRPr lang="en-US"/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577" y="18689"/>
            <a:ext cx="861192" cy="861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5800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AN EMPHASIS ON REFLECTION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3212D9-0640-A547-9ED0-4E9E678835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1206500"/>
          </a:xfrm>
        </p:spPr>
        <p:txBody>
          <a:bodyPr/>
          <a:lstStyle/>
          <a:p>
            <a:pPr algn="ctr"/>
            <a:r>
              <a:rPr lang="en-US"/>
              <a:t>Have you written “reflections” for academic courses before?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7D9CDB-28C3-9E47-B545-0D9A5B0FC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D691C40-90CB-CF45-8604-81D9A55BFB8D}"/>
              </a:ext>
            </a:extLst>
          </p:cNvPr>
          <p:cNvSpPr/>
          <p:nvPr/>
        </p:nvSpPr>
        <p:spPr>
          <a:xfrm>
            <a:off x="927100" y="2527301"/>
            <a:ext cx="50066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2448" algn="ctr"/>
            <a:r>
              <a:rPr lang="en-US" sz="2400" b="1">
                <a:solidFill>
                  <a:srgbClr val="1584BC"/>
                </a:solidFill>
              </a:rPr>
              <a:t>IF SO, </a:t>
            </a:r>
            <a:br>
              <a:rPr lang="en-US" sz="2400">
                <a:solidFill>
                  <a:srgbClr val="1584BC"/>
                </a:solidFill>
              </a:rPr>
            </a:br>
            <a:r>
              <a:rPr lang="en-US" sz="2400" b="1">
                <a:solidFill>
                  <a:srgbClr val="1584BC"/>
                </a:solidFill>
              </a:rPr>
              <a:t>what did you find useful about the process? </a:t>
            </a:r>
          </a:p>
          <a:p>
            <a:pPr marL="552448" algn="ctr"/>
            <a:endParaRPr lang="en-US" sz="2400" b="1">
              <a:solidFill>
                <a:srgbClr val="1584BC"/>
              </a:solidFill>
            </a:endParaRPr>
          </a:p>
          <a:p>
            <a:pPr marL="552448" algn="ctr"/>
            <a:r>
              <a:rPr lang="en-US" sz="2400" b="1">
                <a:solidFill>
                  <a:srgbClr val="1584BC"/>
                </a:solidFill>
              </a:rPr>
              <a:t>What did you learn about successful reflective writing?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E7C55F-350B-8F4D-B813-5928181839A9}"/>
              </a:ext>
            </a:extLst>
          </p:cNvPr>
          <p:cNvSpPr/>
          <p:nvPr/>
        </p:nvSpPr>
        <p:spPr>
          <a:xfrm>
            <a:off x="6492584" y="2527301"/>
            <a:ext cx="47723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accent4">
                    <a:lumMod val="75000"/>
                  </a:schemeClr>
                </a:solidFill>
              </a:rPr>
              <a:t>IF NOT, </a:t>
            </a:r>
            <a:br>
              <a:rPr lang="en-US" sz="2400" b="1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b="1">
                <a:solidFill>
                  <a:schemeClr val="accent4">
                    <a:lumMod val="75000"/>
                  </a:schemeClr>
                </a:solidFill>
              </a:rPr>
              <a:t>where have you used your reflective skills in other </a:t>
            </a:r>
          </a:p>
          <a:p>
            <a:pPr algn="ctr"/>
            <a:r>
              <a:rPr lang="en-US" sz="2400" b="1">
                <a:solidFill>
                  <a:schemeClr val="accent4">
                    <a:lumMod val="75000"/>
                  </a:schemeClr>
                </a:solidFill>
              </a:rPr>
              <a:t>areas of your life? </a:t>
            </a:r>
          </a:p>
          <a:p>
            <a:pPr algn="ctr"/>
            <a:endParaRPr lang="en-US" sz="2400" b="1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n-US" sz="2400" b="1">
                <a:solidFill>
                  <a:schemeClr val="accent4">
                    <a:lumMod val="75000"/>
                  </a:schemeClr>
                </a:solidFill>
              </a:rPr>
              <a:t>What can you apply from those experiences to CEL?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5375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rbel"/>
                <a:ea typeface="Verdana"/>
                <a:cs typeface="Verdana"/>
              </a:rPr>
              <a:t>FEATURES OF SUCCESSFUL REFLECTION IN CEL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0"/>
            <a:ext cx="828338" cy="8283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2C32A4-9456-0948-A32F-28647187A6EC}"/>
              </a:ext>
            </a:extLst>
          </p:cNvPr>
          <p:cNvSpPr txBox="1"/>
          <p:nvPr/>
        </p:nvSpPr>
        <p:spPr>
          <a:xfrm>
            <a:off x="737152" y="1219841"/>
            <a:ext cx="3419061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3665" indent="0" algn="ctr">
              <a:spcAft>
                <a:spcPts val="1800"/>
              </a:spcAft>
              <a:buSzPts val="1800"/>
              <a:buNone/>
            </a:pPr>
            <a:r>
              <a:rPr lang="en" sz="2400" b="1">
                <a:solidFill>
                  <a:srgbClr val="017E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that reflection is continuous</a:t>
            </a:r>
            <a:endParaRPr lang="en" sz="2400">
              <a:solidFill>
                <a:srgbClr val="017E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3665" indent="0" algn="ctr">
              <a:spcAft>
                <a:spcPts val="1800"/>
              </a:spcAft>
              <a:buSzPts val="1800"/>
              <a:buNone/>
            </a:pPr>
            <a:r>
              <a:rPr lang="en" sz="2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may be asked to reflect multiple times and each reflection can provide you with new insights and additional practice; reflection is a process </a:t>
            </a:r>
            <a:br>
              <a:rPr lang="en" sz="2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2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 product</a:t>
            </a:r>
            <a:r>
              <a:rPr lang="en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C63B05-E4DE-1043-85BB-958EE41C36DA}"/>
              </a:ext>
            </a:extLst>
          </p:cNvPr>
          <p:cNvSpPr txBox="1"/>
          <p:nvPr/>
        </p:nvSpPr>
        <p:spPr>
          <a:xfrm>
            <a:off x="4386469" y="1219200"/>
            <a:ext cx="3419061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7" indent="0" algn="ctr">
              <a:spcBef>
                <a:spcPts val="0"/>
              </a:spcBef>
              <a:spcAft>
                <a:spcPts val="1800"/>
              </a:spcAft>
              <a:buSzPts val="1800"/>
              <a:buNone/>
            </a:pPr>
            <a:r>
              <a:rPr lang="en-CA" sz="2400" b="1">
                <a:solidFill>
                  <a:srgbClr val="0CA5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Accepting that it is </a:t>
            </a:r>
            <a:br>
              <a:rPr lang="en-CA" sz="2400" b="1">
                <a:solidFill>
                  <a:srgbClr val="0CA5B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b="1">
                <a:solidFill>
                  <a:srgbClr val="0CA5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about finding the “right answer”</a:t>
            </a:r>
            <a:endParaRPr lang="en-CA" sz="2400">
              <a:solidFill>
                <a:srgbClr val="0CA5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297" indent="0" algn="ctr">
              <a:spcBef>
                <a:spcPts val="0"/>
              </a:spcBef>
              <a:spcAft>
                <a:spcPts val="1800"/>
              </a:spcAft>
              <a:buSzPts val="1800"/>
              <a:buNone/>
            </a:pPr>
            <a:r>
              <a:rPr lang="en" sz="2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 of trying to find </a:t>
            </a:r>
            <a:br>
              <a:rPr lang="en" sz="2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2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right answers,</a:t>
            </a:r>
            <a:br>
              <a:rPr lang="en" sz="2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2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to articulate</a:t>
            </a:r>
            <a:r>
              <a:rPr lang="en" sz="20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" sz="2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own thinking and learning processes.</a:t>
            </a:r>
            <a:endParaRPr lang="en-CA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59DDC-F7FB-9A41-916D-5FFCC30B063D}"/>
              </a:ext>
            </a:extLst>
          </p:cNvPr>
          <p:cNvSpPr txBox="1"/>
          <p:nvPr/>
        </p:nvSpPr>
        <p:spPr>
          <a:xfrm>
            <a:off x="8035787" y="1219200"/>
            <a:ext cx="341906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7" indent="0" algn="ctr">
              <a:spcBef>
                <a:spcPts val="0"/>
              </a:spcBef>
              <a:spcAft>
                <a:spcPts val="1800"/>
              </a:spcAft>
              <a:buSzPts val="1800"/>
              <a:buNone/>
            </a:pPr>
            <a:r>
              <a:rPr lang="en-CA" sz="2400" b="1">
                <a:solidFill>
                  <a:srgbClr val="158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beyond description </a:t>
            </a:r>
            <a:br>
              <a:rPr lang="en-CA" sz="2400" b="1">
                <a:solidFill>
                  <a:srgbClr val="1584B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b="1">
                <a:solidFill>
                  <a:srgbClr val="158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 analysis</a:t>
            </a:r>
          </a:p>
          <a:p>
            <a:pPr marL="114297" indent="0" algn="ctr">
              <a:spcBef>
                <a:spcPts val="0"/>
              </a:spcBef>
              <a:spcAft>
                <a:spcPts val="1800"/>
              </a:spcAft>
              <a:buSzPts val="1800"/>
              <a:buNone/>
            </a:pPr>
            <a:r>
              <a:rPr lang="en-CA" sz="2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to connect to the key themes of your course, </a:t>
            </a:r>
            <a:br>
              <a:rPr lang="en-CA" sz="2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situations from multiple perspectives, and ask yourself “why?” and “how”?</a:t>
            </a:r>
          </a:p>
          <a:p>
            <a:pPr marL="114297" indent="0" algn="ctr">
              <a:spcBef>
                <a:spcPts val="0"/>
              </a:spcBef>
              <a:spcAft>
                <a:spcPts val="1800"/>
              </a:spcAft>
              <a:buSzPts val="1800"/>
              <a:buNone/>
            </a:pPr>
            <a:endParaRPr lang="en-CA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9204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4556151-9B4A-7545-9010-C33ED238BE80}"/>
              </a:ext>
            </a:extLst>
          </p:cNvPr>
          <p:cNvSpPr/>
          <p:nvPr/>
        </p:nvSpPr>
        <p:spPr>
          <a:xfrm>
            <a:off x="6204712" y="2389811"/>
            <a:ext cx="2703653" cy="2703652"/>
          </a:xfrm>
          <a:custGeom>
            <a:avLst/>
            <a:gdLst>
              <a:gd name="connsiteX0" fmla="*/ 0 w 2971759"/>
              <a:gd name="connsiteY0" fmla="*/ 1485880 h 2971759"/>
              <a:gd name="connsiteX1" fmla="*/ 1485880 w 2971759"/>
              <a:gd name="connsiteY1" fmla="*/ 0 h 2971759"/>
              <a:gd name="connsiteX2" fmla="*/ 2971760 w 2971759"/>
              <a:gd name="connsiteY2" fmla="*/ 1485880 h 2971759"/>
              <a:gd name="connsiteX3" fmla="*/ 1485880 w 2971759"/>
              <a:gd name="connsiteY3" fmla="*/ 2971760 h 2971759"/>
              <a:gd name="connsiteX4" fmla="*/ 0 w 2971759"/>
              <a:gd name="connsiteY4" fmla="*/ 1485880 h 297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759" h="2971759">
                <a:moveTo>
                  <a:pt x="0" y="1485880"/>
                </a:moveTo>
                <a:cubicBezTo>
                  <a:pt x="0" y="665251"/>
                  <a:pt x="665251" y="0"/>
                  <a:pt x="1485880" y="0"/>
                </a:cubicBezTo>
                <a:cubicBezTo>
                  <a:pt x="2306509" y="0"/>
                  <a:pt x="2971760" y="665251"/>
                  <a:pt x="2971760" y="1485880"/>
                </a:cubicBezTo>
                <a:cubicBezTo>
                  <a:pt x="2971760" y="2306509"/>
                  <a:pt x="2306509" y="2971760"/>
                  <a:pt x="1485880" y="2971760"/>
                </a:cubicBezTo>
                <a:cubicBezTo>
                  <a:pt x="665251" y="2971760"/>
                  <a:pt x="0" y="2306509"/>
                  <a:pt x="0" y="1485880"/>
                </a:cubicBezTo>
                <a:close/>
              </a:path>
            </a:pathLst>
          </a:custGeom>
          <a:ln>
            <a:solidFill>
              <a:srgbClr val="0CA5B3"/>
            </a:solidFill>
          </a:ln>
        </p:spPr>
        <p:style>
          <a:lnRef idx="3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60604" tIns="460604" rIns="460604" bIns="46060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>
                <a:solidFill>
                  <a:srgbClr val="0CA5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br>
              <a:rPr lang="en-US" sz="2000" b="1" kern="1200">
                <a:solidFill>
                  <a:srgbClr val="0CA5B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kern="1200">
                <a:solidFill>
                  <a:srgbClr val="0CA5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Goals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FB6695F-15B5-1B45-97A8-E495EE0D44D3}"/>
              </a:ext>
            </a:extLst>
          </p:cNvPr>
          <p:cNvSpPr/>
          <p:nvPr/>
        </p:nvSpPr>
        <p:spPr>
          <a:xfrm>
            <a:off x="9213969" y="2389811"/>
            <a:ext cx="2703653" cy="2703652"/>
          </a:xfrm>
          <a:custGeom>
            <a:avLst/>
            <a:gdLst>
              <a:gd name="connsiteX0" fmla="*/ 0 w 2971759"/>
              <a:gd name="connsiteY0" fmla="*/ 1485880 h 2971759"/>
              <a:gd name="connsiteX1" fmla="*/ 1485880 w 2971759"/>
              <a:gd name="connsiteY1" fmla="*/ 0 h 2971759"/>
              <a:gd name="connsiteX2" fmla="*/ 2971760 w 2971759"/>
              <a:gd name="connsiteY2" fmla="*/ 1485880 h 2971759"/>
              <a:gd name="connsiteX3" fmla="*/ 1485880 w 2971759"/>
              <a:gd name="connsiteY3" fmla="*/ 2971760 h 2971759"/>
              <a:gd name="connsiteX4" fmla="*/ 0 w 2971759"/>
              <a:gd name="connsiteY4" fmla="*/ 1485880 h 297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759" h="2971759">
                <a:moveTo>
                  <a:pt x="0" y="1485880"/>
                </a:moveTo>
                <a:cubicBezTo>
                  <a:pt x="0" y="665251"/>
                  <a:pt x="665251" y="0"/>
                  <a:pt x="1485880" y="0"/>
                </a:cubicBezTo>
                <a:cubicBezTo>
                  <a:pt x="2306509" y="0"/>
                  <a:pt x="2971760" y="665251"/>
                  <a:pt x="2971760" y="1485880"/>
                </a:cubicBezTo>
                <a:cubicBezTo>
                  <a:pt x="2971760" y="2306509"/>
                  <a:pt x="2306509" y="2971760"/>
                  <a:pt x="1485880" y="2971760"/>
                </a:cubicBezTo>
                <a:cubicBezTo>
                  <a:pt x="665251" y="2971760"/>
                  <a:pt x="0" y="2306509"/>
                  <a:pt x="0" y="1485880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460604" tIns="460604" rIns="460604" bIns="46060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Organization’s Goals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308276D-0FBC-BC44-AB25-A64E890F5CA5}"/>
              </a:ext>
            </a:extLst>
          </p:cNvPr>
          <p:cNvSpPr/>
          <p:nvPr/>
        </p:nvSpPr>
        <p:spPr>
          <a:xfrm>
            <a:off x="8538780" y="3212931"/>
            <a:ext cx="1044773" cy="104477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B38938-8BDD-4BE9-98CB-C940AB06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PILLAR 4: COMMUNITY PARTNERSHIP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"/>
              <a:t>As co-educators, mentors and hosts, community partners are the backbone of any CEL course. </a:t>
            </a:r>
          </a:p>
          <a:p>
            <a:r>
              <a:rPr lang="en"/>
              <a:t>Because “</a:t>
            </a:r>
            <a:r>
              <a:rPr lang="en" b="1"/>
              <a:t>reciprocity</a:t>
            </a:r>
            <a:r>
              <a:rPr lang="en"/>
              <a:t>,” or ensuring that both you and your community partner benefit through the partnership, is central to CEL, </a:t>
            </a:r>
            <a:br>
              <a:rPr lang="en"/>
            </a:br>
            <a:r>
              <a:rPr lang="en"/>
              <a:t>it is important that you approach your partnership thoughtfully and professionally. 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D068C89-3BC9-E14C-A1E4-930A6E44619D}"/>
              </a:ext>
            </a:extLst>
          </p:cNvPr>
          <p:cNvSpPr/>
          <p:nvPr/>
        </p:nvSpPr>
        <p:spPr>
          <a:xfrm>
            <a:off x="7759402" y="4966250"/>
            <a:ext cx="26035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>
                <a:cs typeface="Arial" panose="020B0604020202020204" pitchFamily="34" charset="0"/>
              </a:rPr>
              <a:t>Partnership </a:t>
            </a:r>
            <a:br>
              <a:rPr lang="en-US" sz="1600">
                <a:cs typeface="Arial" panose="020B0604020202020204" pitchFamily="34" charset="0"/>
              </a:rPr>
            </a:br>
            <a:r>
              <a:rPr lang="en-US" sz="1600">
                <a:cs typeface="Arial" panose="020B0604020202020204" pitchFamily="34" charset="0"/>
              </a:rPr>
              <a:t>with a community organization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1D6A2BB-DDE7-C341-B244-F60D64A23A68}"/>
              </a:ext>
            </a:extLst>
          </p:cNvPr>
          <p:cNvCxnSpPr>
            <a:cxnSpLocks/>
          </p:cNvCxnSpPr>
          <p:nvPr/>
        </p:nvCxnSpPr>
        <p:spPr>
          <a:xfrm>
            <a:off x="9061167" y="4365621"/>
            <a:ext cx="0" cy="486598"/>
          </a:xfrm>
          <a:prstGeom prst="straightConnector1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587A10CD-136C-3541-B8D9-1600A1F80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3616" y="3392488"/>
            <a:ext cx="655101" cy="638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6764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COMMUNITY PARTNERSHIP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4342366-1709-B244-87B7-12495874CF4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algn="ctr"/>
            <a:r>
              <a:rPr lang="en-US"/>
              <a:t>Consider a time in the past when you were engaged with community work, whether alongside a community organization or other community members.</a:t>
            </a:r>
          </a:p>
          <a:p>
            <a:pPr algn="ctr"/>
            <a:r>
              <a:rPr lang="en-US" b="1">
                <a:solidFill>
                  <a:srgbClr val="005F7A"/>
                </a:solidFill>
              </a:rPr>
              <a:t>What skills and competencies</a:t>
            </a:r>
            <a:br>
              <a:rPr lang="en-US" b="1">
                <a:solidFill>
                  <a:srgbClr val="005F7A"/>
                </a:solidFill>
              </a:rPr>
            </a:br>
            <a:r>
              <a:rPr lang="en-US" b="1">
                <a:solidFill>
                  <a:srgbClr val="005F7A"/>
                </a:solidFill>
              </a:rPr>
              <a:t>did you contribute to this work?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02A5AE-1AB6-944E-99C0-BEE62ECCCC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7D9CDB-28C3-9E47-B545-0D9A5B0FC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057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FEATURES OF RESPECTFUL COMMUNITY PARTNERSHIPS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2C32A4-9456-0948-A32F-28647187A6EC}"/>
              </a:ext>
            </a:extLst>
          </p:cNvPr>
          <p:cNvSpPr txBox="1"/>
          <p:nvPr/>
        </p:nvSpPr>
        <p:spPr>
          <a:xfrm>
            <a:off x="759173" y="1219200"/>
            <a:ext cx="341906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3665" indent="0" algn="ctr">
              <a:spcAft>
                <a:spcPts val="1800"/>
              </a:spcAft>
              <a:buSzPts val="1800"/>
              <a:buNone/>
            </a:pPr>
            <a:r>
              <a:rPr lang="en" sz="2400" b="1">
                <a:solidFill>
                  <a:srgbClr val="086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 your partner’s context</a:t>
            </a:r>
            <a:endParaRPr lang="en" sz="2400">
              <a:solidFill>
                <a:srgbClr val="086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3665" algn="ctr">
              <a:spcAft>
                <a:spcPts val="1800"/>
              </a:spcAft>
              <a:buSzPts val="1800"/>
            </a:pPr>
            <a:r>
              <a:rPr lang="en" sz="2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most cases, </a:t>
            </a: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they are operating with limitations on both their funding and time and their work timelines will not align with your course timelines.</a:t>
            </a:r>
          </a:p>
          <a:p>
            <a:pPr marL="113665" indent="0" algn="ctr">
              <a:spcAft>
                <a:spcPts val="1800"/>
              </a:spcAft>
              <a:buSzPts val="1800"/>
              <a:buNone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C32A4-9456-0948-A32F-28647187A6EC}"/>
              </a:ext>
            </a:extLst>
          </p:cNvPr>
          <p:cNvSpPr txBox="1"/>
          <p:nvPr/>
        </p:nvSpPr>
        <p:spPr>
          <a:xfrm>
            <a:off x="4300608" y="1219200"/>
            <a:ext cx="3590784" cy="26007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13665" indent="0" algn="ctr">
              <a:spcAft>
                <a:spcPts val="1800"/>
              </a:spcAft>
              <a:buSzPts val="1800"/>
              <a:buNone/>
            </a:pPr>
            <a:r>
              <a:rPr lang="en" sz="2400" b="1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Exhibiting </a:t>
            </a:r>
            <a:br>
              <a:rPr lang="en" sz="2400" b="1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n" sz="2400" b="1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professional behavior</a:t>
            </a:r>
            <a:endParaRPr lang="en" sz="240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  <a:p>
            <a:pPr marL="113665" algn="ctr">
              <a:spcAft>
                <a:spcPts val="1800"/>
              </a:spcAft>
              <a:buSzPts val="1800"/>
            </a:pPr>
            <a:r>
              <a:rPr lang="en" sz="2000">
                <a:solidFill>
                  <a:schemeClr val="dk1"/>
                </a:solidFill>
                <a:latin typeface="Arial"/>
                <a:cs typeface="Arial"/>
              </a:rPr>
              <a:t>Ensure that you complete your work reliably, satisfy your time commitment, and request clarification and feedback when you need it. </a:t>
            </a:r>
            <a:endParaRPr lang="en-US" sz="200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2C32A4-9456-0948-A32F-28647187A6EC}"/>
              </a:ext>
            </a:extLst>
          </p:cNvPr>
          <p:cNvSpPr txBox="1"/>
          <p:nvPr/>
        </p:nvSpPr>
        <p:spPr>
          <a:xfrm>
            <a:off x="8013766" y="1219200"/>
            <a:ext cx="341906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3665" indent="0" algn="ctr">
              <a:spcAft>
                <a:spcPts val="1800"/>
              </a:spcAft>
              <a:buSzPts val="1800"/>
              <a:buNone/>
            </a:pPr>
            <a:r>
              <a:rPr lang="e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</a:t>
            </a:r>
            <a:br>
              <a:rPr lang="e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</a:t>
            </a:r>
            <a:endParaRPr lang="en" sz="24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3665" algn="ctr">
              <a:spcAft>
                <a:spcPts val="1800"/>
              </a:spcAft>
              <a:buSzPts val="1800"/>
            </a:pPr>
            <a:r>
              <a:rPr lang="en-CA" sz="2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 to proactively respond to your </a:t>
            </a:r>
            <a:r>
              <a:rPr lang="en-CA" sz="200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communitypartner’s</a:t>
            </a:r>
            <a:r>
              <a:rPr lang="en-CA" sz="2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priorities and needs.</a:t>
            </a:r>
            <a:endParaRPr lang="en-CA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3665" indent="0" algn="ctr">
              <a:spcAft>
                <a:spcPts val="1800"/>
              </a:spcAft>
              <a:buSzPts val="1800"/>
              <a:buNone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6363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CONSIDERING YOUR APPROACH TO COMMUNITY PARTNERSHIP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D701D1E-27C0-5A41-B3B1-A411ACFDA91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3126" y="1119446"/>
            <a:ext cx="5032868" cy="376771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b="1" dirty="0">
                <a:solidFill>
                  <a:srgbClr val="0CA5B3"/>
                </a:solidFill>
                <a:latin typeface="Arial" panose="020B0604020202020204" pitchFamily="34" charset="0"/>
              </a:rPr>
              <a:t>Anti-oppressive and </a:t>
            </a:r>
            <a:br>
              <a:rPr lang="en-US" b="1" dirty="0">
                <a:solidFill>
                  <a:srgbClr val="0CA5B3"/>
                </a:solidFill>
                <a:latin typeface="Arial" panose="020B0604020202020204" pitchFamily="34" charset="0"/>
              </a:rPr>
            </a:br>
            <a:r>
              <a:rPr lang="en-US" b="1" dirty="0">
                <a:solidFill>
                  <a:srgbClr val="0CA5B3"/>
                </a:solidFill>
                <a:latin typeface="Arial" panose="020B0604020202020204" pitchFamily="34" charset="0"/>
              </a:rPr>
              <a:t>asset-based approaches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2000" dirty="0">
              <a:latin typeface="Arial" panose="020B0604020202020204" pitchFamily="34" charset="0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000" dirty="0">
                <a:latin typeface="Arial" panose="020B0604020202020204" pitchFamily="34" charset="0"/>
              </a:rPr>
              <a:t>Community engagement is fraught with problematic power structures and challenging ethical questions, especially if you are working with marginalized communities. 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2000" dirty="0">
              <a:latin typeface="Arial" panose="020B0604020202020204" pitchFamily="34" charset="0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000" dirty="0">
                <a:latin typeface="Arial" panose="020B0604020202020204" pitchFamily="34" charset="0"/>
              </a:rPr>
              <a:t>Consider how you want to approach this work in order to avoid replicating unjust power dynamics.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2000" dirty="0"/>
          </a:p>
          <a:p>
            <a:pPr lvl="0" algn="ctr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000" b="1" dirty="0">
                <a:solidFill>
                  <a:srgbClr val="017EA1"/>
                </a:solidFill>
              </a:rPr>
              <a:t>LEARN MORE </a:t>
            </a:r>
            <a:r>
              <a:rPr lang="en" sz="2000" dirty="0">
                <a:solidFill>
                  <a:srgbClr val="017EA1"/>
                </a:solidFill>
                <a:cs typeface="Calibri"/>
              </a:rPr>
              <a:t> </a:t>
            </a:r>
            <a:br>
              <a:rPr lang="en" sz="2000" dirty="0">
                <a:solidFill>
                  <a:srgbClr val="017EA1"/>
                </a:solidFill>
                <a:cs typeface="Calibri"/>
              </a:rPr>
            </a:br>
            <a:r>
              <a:rPr lang="en-CA" sz="2000" dirty="0">
                <a:solidFill>
                  <a:srgbClr val="017E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Building Effective </a:t>
            </a:r>
            <a:br>
              <a:rPr lang="en-CA" sz="2000" dirty="0">
                <a:solidFill>
                  <a:srgbClr val="017E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CA" sz="2000" dirty="0">
                <a:solidFill>
                  <a:srgbClr val="017E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 Partnerships</a:t>
            </a:r>
            <a:endParaRPr lang="en-US" sz="2000" b="1" dirty="0">
              <a:solidFill>
                <a:srgbClr val="017EA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B5C6A6-A0C2-B84E-BA65-72A81A7CE8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A7E2EA37-379D-264E-8049-9AEE2E8A988F}"/>
              </a:ext>
            </a:extLst>
          </p:cNvPr>
          <p:cNvSpPr txBox="1">
            <a:spLocks/>
          </p:cNvSpPr>
          <p:nvPr/>
        </p:nvSpPr>
        <p:spPr>
          <a:xfrm>
            <a:off x="6132513" y="1119446"/>
            <a:ext cx="5832475" cy="3767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Considering your </a:t>
            </a:r>
            <a:b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</a:b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own positionality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2000" dirty="0">
              <a:latin typeface="Arial" panose="020B060402020202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000" dirty="0">
                <a:latin typeface="Arial" panose="020B0604020202020204" pitchFamily="34" charset="0"/>
              </a:rPr>
              <a:t>Are you working with your own community </a:t>
            </a:r>
            <a:br>
              <a:rPr lang="en-US" sz="2000" dirty="0">
                <a:latin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</a:rPr>
              <a:t>or with a community that you don’t belong to?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2000" dirty="0">
              <a:latin typeface="Arial" panose="020B060402020202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000" dirty="0">
                <a:latin typeface="Arial" panose="020B0604020202020204" pitchFamily="34" charset="0"/>
              </a:rPr>
              <a:t>How will your own intersectional identity </a:t>
            </a:r>
            <a:br>
              <a:rPr lang="en-US" sz="2000" dirty="0">
                <a:latin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</a:rPr>
              <a:t>affect how you work with the community </a:t>
            </a:r>
            <a:br>
              <a:rPr lang="en-US" sz="2000" dirty="0">
                <a:latin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</a:rPr>
              <a:t>you are engaging with?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2000" dirty="0">
              <a:latin typeface="Arial" panose="020B060402020202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000" dirty="0">
                <a:latin typeface="Arial" panose="020B0604020202020204" pitchFamily="34" charset="0"/>
              </a:rPr>
              <a:t>What power and privilege should </a:t>
            </a:r>
            <a:br>
              <a:rPr lang="en-US" sz="2000" dirty="0">
                <a:latin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</a:rPr>
              <a:t>you be mindful of?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2000" b="1" dirty="0">
              <a:solidFill>
                <a:srgbClr val="017EA1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000" b="1" dirty="0">
                <a:solidFill>
                  <a:srgbClr val="08668B"/>
                </a:solidFill>
              </a:rPr>
              <a:t>LEARN MORE</a:t>
            </a:r>
            <a:endParaRPr lang="en-US" sz="2000" dirty="0">
              <a:solidFill>
                <a:srgbClr val="08668B"/>
              </a:solidFill>
              <a:latin typeface="Arial" panose="020B060402020202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CA" sz="2000" dirty="0">
                <a:solidFill>
                  <a:srgbClr val="08668B"/>
                </a:solidFill>
                <a:cs typeface="Calibri"/>
                <a:hlinkClick r:id="rId4"/>
              </a:rPr>
              <a:t>Deconstructing power </a:t>
            </a:r>
            <a:br>
              <a:rPr lang="en-CA" sz="2000" dirty="0">
                <a:solidFill>
                  <a:srgbClr val="08668B"/>
                </a:solidFill>
                <a:cs typeface="Calibri"/>
                <a:hlinkClick r:id="rId4"/>
              </a:rPr>
            </a:br>
            <a:r>
              <a:rPr lang="en-CA" sz="2000" dirty="0">
                <a:solidFill>
                  <a:srgbClr val="08668B"/>
                </a:solidFill>
                <a:cs typeface="Calibri"/>
                <a:hlinkClick r:id="rId4"/>
              </a:rPr>
              <a:t>and privilege in communities</a:t>
            </a:r>
            <a:r>
              <a:rPr lang="en" sz="2000" dirty="0">
                <a:solidFill>
                  <a:srgbClr val="08668B"/>
                </a:solidFill>
                <a:cs typeface="Calibri"/>
                <a:hlinkClick r:id="rId4"/>
              </a:rPr>
              <a:t> </a:t>
            </a:r>
            <a:endParaRPr lang="en-US" sz="2000" b="1" dirty="0">
              <a:solidFill>
                <a:srgbClr val="08668B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8352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45800" y="4781833"/>
            <a:ext cx="13462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1812" y="263288"/>
            <a:ext cx="12228788" cy="576107"/>
          </a:xfrm>
        </p:spPr>
        <p:txBody>
          <a:bodyPr/>
          <a:lstStyle/>
          <a:p>
            <a:r>
              <a:rPr lang="en-US"/>
              <a:t>STUDENTS SHOULD KNOW BEFORE THE CEL EXPERIENCE?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527" y="59173"/>
            <a:ext cx="787584" cy="780223"/>
          </a:xfrm>
          <a:prstGeom prst="rect">
            <a:avLst/>
          </a:prstGeom>
        </p:spPr>
      </p:pic>
      <p:pic>
        <p:nvPicPr>
          <p:cNvPr id="3" name="Picture 4">
            <a:hlinkClick r:id="" action="ppaction://media"/>
            <a:extLst>
              <a:ext uri="{FF2B5EF4-FFF2-40B4-BE49-F238E27FC236}">
                <a16:creationId xmlns:a16="http://schemas.microsoft.com/office/drawing/2014/main" id="{93249D10-C0BD-47EE-A309-5E5A7C39F51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620604" y="1513877"/>
            <a:ext cx="7023818" cy="4555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887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5F2D-9B47-6848-BC3B-58376788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93B566-367D-F546-9758-95A646D18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Boud</a:t>
            </a:r>
            <a:r>
              <a:rPr lang="en-US"/>
              <a:t>, D. (2001). Using Journal Writing to Enhance Reflective Practice. In English, L.M. and Gillen, M.A. (Eds.) Promoting Journal Writing In Adult Education. New Directions in Adult and Continuing Education No.90. San Francisco: Jossey Bass.</a:t>
            </a:r>
          </a:p>
          <a:p>
            <a:r>
              <a:rPr lang="en-US"/>
              <a:t>Clayton, P.H. and Ash, S.L (2004). Shifts in Perspective: Capitalizing on the Counter-Normative Nature of Service-Learning. Michigan Journal of Community Service-Learning. </a:t>
            </a:r>
          </a:p>
          <a:p>
            <a:r>
              <a:rPr lang="en-US"/>
              <a:t>Howard, J.P. (1998). Academic Service-Learning: A </a:t>
            </a:r>
            <a:r>
              <a:rPr lang="en-US" err="1"/>
              <a:t>Counternormative</a:t>
            </a:r>
            <a:r>
              <a:rPr lang="en-US"/>
              <a:t> Pedagogy. New Directions for Teaching and Learning, 1998. 21-29. </a:t>
            </a:r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572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13629" r="29736" b="59258"/>
          <a:stretch/>
        </p:blipFill>
        <p:spPr>
          <a:xfrm>
            <a:off x="-147484" y="-235974"/>
            <a:ext cx="12595123" cy="74036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47484" y="-235975"/>
            <a:ext cx="12595123" cy="740369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37000">
                <a:schemeClr val="accent4">
                  <a:alpha val="3000"/>
                </a:schemeClr>
              </a:gs>
              <a:gs pos="66000">
                <a:schemeClr val="accent2">
                  <a:lumMod val="75000"/>
                  <a:alpha val="58000"/>
                </a:schemeClr>
              </a:gs>
              <a:gs pos="100000">
                <a:schemeClr val="accent1">
                  <a:lumMod val="2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89" y="2699671"/>
            <a:ext cx="4010738" cy="1458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897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WHAT IS COMMUNITY-ENGAGED LEARNING (CEL)?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BB00032-7937-0E42-B0E2-427AF48F15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lvl="2"/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“a form of experiential education in which students engage in activities that address human and community needs, together with structured opportunities for reflection designed to achieve desired learning outcomes” </a:t>
            </a:r>
          </a:p>
          <a:p>
            <a:pPr lvl="2"/>
            <a:r>
              <a:rPr lang="en-CA" b="1"/>
              <a:t>Community-engaged </a:t>
            </a:r>
            <a:br>
              <a:rPr lang="en-CA" b="1"/>
            </a:br>
            <a:r>
              <a:rPr lang="en-CA" b="1"/>
              <a:t>learning (CEL)</a:t>
            </a:r>
            <a:r>
              <a:rPr lang="en-CA"/>
              <a:t> is sometimes referred to as “</a:t>
            </a:r>
            <a:r>
              <a:rPr lang="en-CA" b="1"/>
              <a:t>Service-Learning</a:t>
            </a:r>
            <a:r>
              <a:rPr lang="en-CA"/>
              <a:t>”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C2ADB-CF10-2A46-B84D-68FE8E16D3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200">
                <a:ea typeface="Verdana"/>
                <a:cs typeface="Arial"/>
              </a:rPr>
              <a:t>Jacoby, B. (2015) Service-learning Essentials: Questions, Answers, and Lessons Learned. San Francisco: </a:t>
            </a:r>
            <a:r>
              <a:rPr lang="en-US" sz="1200" err="1">
                <a:ea typeface="Verdana"/>
                <a:cs typeface="Arial"/>
              </a:rPr>
              <a:t>JosseyBass</a:t>
            </a:r>
            <a:r>
              <a:rPr lang="en-US" sz="1200">
                <a:ea typeface="Verdana"/>
                <a:cs typeface="Arial"/>
              </a:rPr>
              <a:t>.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67F0-A69C-384C-B0CF-FE786597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pic>
        <p:nvPicPr>
          <p:cNvPr id="12" name="Picture 12" descr="A group of people that are standing in the street&#10;&#10;Description generated with high confidence">
            <a:extLst>
              <a:ext uri="{FF2B5EF4-FFF2-40B4-BE49-F238E27FC236}">
                <a16:creationId xmlns:a16="http://schemas.microsoft.com/office/drawing/2014/main" id="{6CCB7A61-E051-4366-8630-F7FF4F9B81E3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5"/>
          <a:stretch>
            <a:fillRect/>
          </a:stretch>
        </p:blipFill>
        <p:spPr>
          <a:xfrm>
            <a:off x="6974262" y="1219200"/>
            <a:ext cx="3394472" cy="4525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210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0CDF83B0-3B19-4DD3-A6F1-CA61839C8F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43"/>
          <a:stretch/>
        </p:blipFill>
        <p:spPr>
          <a:xfrm>
            <a:off x="4549" y="-29497"/>
            <a:ext cx="12171526" cy="68868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0"/>
            <a:ext cx="12192001" cy="6857310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30000"/>
                </a:schemeClr>
              </a:gs>
              <a:gs pos="72000">
                <a:schemeClr val="accent5">
                  <a:alpha val="73000"/>
                </a:schemeClr>
              </a:gs>
              <a:gs pos="38000">
                <a:schemeClr val="accent3">
                  <a:lumMod val="75000"/>
                  <a:alpha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/>
          <a:p>
            <a:r>
              <a:rPr lang="en-US"/>
              <a:t>What to Expect in a Community-Engaged Learning Course</a:t>
            </a:r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90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EXPECTATIONS FOR YOUR CEL COURSE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821DAA-8B89-A340-A1A2-C08A0EC8F49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b="1">
                <a:solidFill>
                  <a:srgbClr val="005F7A"/>
                </a:solidFill>
                <a:ea typeface="Verdana"/>
                <a:cs typeface="Arial"/>
              </a:rPr>
              <a:t>How do you think this </a:t>
            </a:r>
            <a:br>
              <a:rPr lang="en-US" sz="3200" b="1"/>
            </a:br>
            <a:r>
              <a:rPr lang="en-US" sz="3200" b="1">
                <a:solidFill>
                  <a:srgbClr val="005F7A"/>
                </a:solidFill>
                <a:ea typeface="Verdana"/>
                <a:cs typeface="Arial"/>
              </a:rPr>
              <a:t>CEL course will </a:t>
            </a:r>
            <a:br>
              <a:rPr lang="en-US" sz="3200" b="1"/>
            </a:br>
            <a:r>
              <a:rPr lang="en-US" sz="3200" b="1">
                <a:solidFill>
                  <a:srgbClr val="005F7A"/>
                </a:solidFill>
                <a:ea typeface="Verdana"/>
                <a:cs typeface="Arial"/>
              </a:rPr>
              <a:t>differ from other university </a:t>
            </a:r>
            <a:br>
              <a:rPr lang="en-US" sz="3200" b="1"/>
            </a:br>
            <a:r>
              <a:rPr lang="en-US" sz="3200" b="1">
                <a:solidFill>
                  <a:srgbClr val="005F7A"/>
                </a:solidFill>
                <a:ea typeface="Verdana"/>
                <a:cs typeface="Arial"/>
              </a:rPr>
              <a:t>courses you have taken?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1ECEF6-C2F1-404A-BCAE-6E6316B148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0157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45800" y="4781833"/>
            <a:ext cx="13462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A CEL COURSE MAY DIFFER FROM OTHER COURSES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527" y="59173"/>
            <a:ext cx="787584" cy="780223"/>
          </a:xfrm>
          <a:prstGeom prst="rect">
            <a:avLst/>
          </a:prstGeom>
        </p:spPr>
      </p:pic>
      <p:pic>
        <p:nvPicPr>
          <p:cNvPr id="3" name="Picture 4">
            <a:hlinkClick r:id="" action="ppaction://media"/>
            <a:extLst>
              <a:ext uri="{FF2B5EF4-FFF2-40B4-BE49-F238E27FC236}">
                <a16:creationId xmlns:a16="http://schemas.microsoft.com/office/drawing/2014/main" id="{EA784174-A928-43CC-9070-2D8567E3FA6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185359" y="1568032"/>
            <a:ext cx="7706263" cy="4325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4415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BD55071-E491-7A4B-8C5F-AD1AE75789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73096" y="1230014"/>
            <a:ext cx="7105904" cy="4531603"/>
          </a:xfrm>
        </p:spPr>
        <p:txBody>
          <a:bodyPr/>
          <a:lstStyle/>
          <a:p>
            <a:r>
              <a:rPr lang="en-CA" b="0">
                <a:latin typeface="Arial" panose="020B0604020202020204" pitchFamily="34" charset="0"/>
              </a:rPr>
              <a:t>“The </a:t>
            </a:r>
            <a:r>
              <a:rPr lang="en-CA">
                <a:latin typeface="Arial" panose="020B0604020202020204" pitchFamily="34" charset="0"/>
              </a:rPr>
              <a:t>‘real world’ messiness </a:t>
            </a:r>
            <a:br>
              <a:rPr lang="en-CA">
                <a:latin typeface="Arial" panose="020B0604020202020204" pitchFamily="34" charset="0"/>
              </a:rPr>
            </a:br>
            <a:r>
              <a:rPr lang="en-CA">
                <a:latin typeface="Arial" panose="020B0604020202020204" pitchFamily="34" charset="0"/>
              </a:rPr>
              <a:t>and unpredictability</a:t>
            </a:r>
            <a:r>
              <a:rPr lang="en-CA" b="0">
                <a:latin typeface="Arial" panose="020B0604020202020204" pitchFamily="34" charset="0"/>
              </a:rPr>
              <a:t>, </a:t>
            </a:r>
            <a:br>
              <a:rPr lang="en-CA" b="0">
                <a:latin typeface="Arial" panose="020B0604020202020204" pitchFamily="34" charset="0"/>
              </a:rPr>
            </a:br>
            <a:r>
              <a:rPr lang="en-CA">
                <a:latin typeface="Arial" panose="020B0604020202020204" pitchFamily="34" charset="0"/>
              </a:rPr>
              <a:t>complexities of social change processes</a:t>
            </a:r>
            <a:r>
              <a:rPr lang="en-CA" b="0">
                <a:latin typeface="Arial" panose="020B0604020202020204" pitchFamily="34" charset="0"/>
              </a:rPr>
              <a:t>, personal </a:t>
            </a:r>
            <a:br>
              <a:rPr lang="en-CA" b="0">
                <a:latin typeface="Arial" panose="020B0604020202020204" pitchFamily="34" charset="0"/>
              </a:rPr>
            </a:br>
            <a:r>
              <a:rPr lang="en-CA" b="0">
                <a:latin typeface="Arial" panose="020B0604020202020204" pitchFamily="34" charset="0"/>
              </a:rPr>
              <a:t>and intellectual risks inherent </a:t>
            </a:r>
            <a:br>
              <a:rPr lang="en-CA" b="0">
                <a:latin typeface="Arial" panose="020B0604020202020204" pitchFamily="34" charset="0"/>
              </a:rPr>
            </a:br>
            <a:r>
              <a:rPr lang="en-CA" b="0">
                <a:latin typeface="Arial" panose="020B0604020202020204" pitchFamily="34" charset="0"/>
              </a:rPr>
              <a:t>in </a:t>
            </a:r>
            <a:r>
              <a:rPr lang="en-CA">
                <a:latin typeface="Arial" panose="020B0604020202020204" pitchFamily="34" charset="0"/>
              </a:rPr>
              <a:t>reflection</a:t>
            </a:r>
            <a:r>
              <a:rPr lang="en-CA" b="0">
                <a:latin typeface="Arial" panose="020B0604020202020204" pitchFamily="34" charset="0"/>
              </a:rPr>
              <a:t>, and </a:t>
            </a:r>
            <a:r>
              <a:rPr lang="en-CA">
                <a:latin typeface="Arial" panose="020B0604020202020204" pitchFamily="34" charset="0"/>
              </a:rPr>
              <a:t>shared control </a:t>
            </a:r>
            <a:br>
              <a:rPr lang="en-CA" b="0">
                <a:latin typeface="Arial" panose="020B0604020202020204" pitchFamily="34" charset="0"/>
              </a:rPr>
            </a:br>
            <a:r>
              <a:rPr lang="en-CA" b="0">
                <a:latin typeface="Arial" panose="020B0604020202020204" pitchFamily="34" charset="0"/>
              </a:rPr>
              <a:t>and responsibility implicit </a:t>
            </a:r>
            <a:br>
              <a:rPr lang="en-CA" b="0">
                <a:latin typeface="Arial" panose="020B0604020202020204" pitchFamily="34" charset="0"/>
              </a:rPr>
            </a:br>
            <a:r>
              <a:rPr lang="en-CA" b="0">
                <a:latin typeface="Arial" panose="020B0604020202020204" pitchFamily="34" charset="0"/>
              </a:rPr>
              <a:t>in partnerships are among </a:t>
            </a:r>
            <a:br>
              <a:rPr lang="en-CA" b="0">
                <a:latin typeface="Arial" panose="020B0604020202020204" pitchFamily="34" charset="0"/>
              </a:rPr>
            </a:br>
            <a:r>
              <a:rPr lang="en-CA" b="0">
                <a:latin typeface="Arial" panose="020B0604020202020204" pitchFamily="34" charset="0"/>
              </a:rPr>
              <a:t>the many unique characteristics </a:t>
            </a:r>
            <a:br>
              <a:rPr lang="en-CA" b="0">
                <a:latin typeface="Arial" panose="020B0604020202020204" pitchFamily="34" charset="0"/>
              </a:rPr>
            </a:br>
            <a:r>
              <a:rPr lang="en-CA" b="0">
                <a:latin typeface="Arial" panose="020B0604020202020204" pitchFamily="34" charset="0"/>
              </a:rPr>
              <a:t>of service-learning [or CEL].”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B38938-8BDD-4BE9-98CB-C940AB06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>
                    <a:lumMod val="90000"/>
                    <a:lumOff val="10000"/>
                  </a:schemeClr>
                </a:solidFill>
              </a:rPr>
              <a:t>UNIQUE CHARACTERISTICS OF CEL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439D07A-FE9B-AF47-8DC8-9F04EEEDF2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200">
                <a:ea typeface="Verdana"/>
                <a:cs typeface="Arial"/>
              </a:rPr>
              <a:t>Clayton, P.H. and Ash, S.L (2004). Shifts in Perspective: Capitalizing on the Counter-Normative Nature of Service-Learning. Michigan Journal of Community Service-Learning. </a:t>
            </a:r>
            <a:endParaRPr lang="en-US"/>
          </a:p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449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8938-8BDD-4BE9-98CB-C940AB06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CEL AS “COUNTER-NORMATIVE”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1522786"/>
          </a:xfrm>
        </p:spPr>
        <p:txBody>
          <a:bodyPr/>
          <a:lstStyle/>
          <a:p>
            <a:r>
              <a:rPr lang="en-US" sz="2000">
                <a:latin typeface="Arial" panose="020B0604020202020204" pitchFamily="34" charset="0"/>
              </a:rPr>
              <a:t>Jeff Howard argues that CEL courses are “counter-normative” because of how they may differ from the norms of traditional, classroom-based university learning.</a:t>
            </a:r>
          </a:p>
          <a:p>
            <a:endParaRPr lang="en-C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73485A0-3A30-D044-9B35-8D03278C15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486" y="6063260"/>
            <a:ext cx="10515600" cy="355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200">
                <a:ea typeface="Verdana"/>
                <a:cs typeface="Arial"/>
              </a:rPr>
              <a:t>Howard, J.P. (1998). Academic Service-Learning: A </a:t>
            </a:r>
            <a:r>
              <a:rPr lang="en-US" sz="1200" err="1">
                <a:ea typeface="Verdana"/>
                <a:cs typeface="Arial"/>
              </a:rPr>
              <a:t>Counternormative</a:t>
            </a:r>
            <a:r>
              <a:rPr lang="en-US" sz="1200">
                <a:ea typeface="Verdana"/>
                <a:cs typeface="Arial"/>
              </a:rPr>
              <a:t> Pedagogy. New Directions for Teaching and Learning, 1998. 21-29. </a:t>
            </a:r>
            <a:endParaRPr lang="en-US"/>
          </a:p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AA7A86-0527-864C-A78C-9567AA965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698724"/>
              </p:ext>
            </p:extLst>
          </p:nvPr>
        </p:nvGraphicFramePr>
        <p:xfrm>
          <a:off x="565486" y="2329625"/>
          <a:ext cx="11126787" cy="3323552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3708929">
                  <a:extLst>
                    <a:ext uri="{9D8B030D-6E8A-4147-A177-3AD203B41FA5}">
                      <a16:colId xmlns:a16="http://schemas.microsoft.com/office/drawing/2014/main" val="2186446517"/>
                    </a:ext>
                  </a:extLst>
                </a:gridCol>
                <a:gridCol w="3708929">
                  <a:extLst>
                    <a:ext uri="{9D8B030D-6E8A-4147-A177-3AD203B41FA5}">
                      <a16:colId xmlns:a16="http://schemas.microsoft.com/office/drawing/2014/main" val="2951970311"/>
                    </a:ext>
                  </a:extLst>
                </a:gridCol>
                <a:gridCol w="3708929">
                  <a:extLst>
                    <a:ext uri="{9D8B030D-6E8A-4147-A177-3AD203B41FA5}">
                      <a16:colId xmlns:a16="http://schemas.microsoft.com/office/drawing/2014/main" val="2328510871"/>
                    </a:ext>
                  </a:extLst>
                </a:gridCol>
              </a:tblGrid>
              <a:tr h="766503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8668B"/>
                          </a:solidFill>
                        </a:rPr>
                        <a:t>Areas of Difference</a:t>
                      </a:r>
                      <a:endParaRPr lang="en-US" sz="1800" b="1">
                        <a:solidFill>
                          <a:srgbClr val="08668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1584BC"/>
                          </a:solidFill>
                        </a:rPr>
                        <a:t>Traditional Classroom-based University Learning</a:t>
                      </a:r>
                      <a:endParaRPr lang="en-US" sz="1800">
                        <a:solidFill>
                          <a:srgbClr val="1584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2"/>
                          </a:solidFill>
                        </a:rPr>
                        <a:t>Community-Engaged Learning</a:t>
                      </a:r>
                      <a:endParaRPr lang="en-US" sz="18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203159"/>
                  </a:ext>
                </a:extLst>
              </a:tr>
              <a:tr h="636809">
                <a:tc>
                  <a:txBody>
                    <a:bodyPr/>
                    <a:lstStyle/>
                    <a:p>
                      <a:r>
                        <a:rPr lang="en-US" sz="1800" b="1"/>
                        <a:t>Goals</a:t>
                      </a:r>
                      <a:endParaRPr 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Individual achievement</a:t>
                      </a:r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Commitment to broader good</a:t>
                      </a:r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074609"/>
                  </a:ext>
                </a:extLst>
              </a:tr>
              <a:tr h="636809">
                <a:tc>
                  <a:txBody>
                    <a:bodyPr/>
                    <a:lstStyle/>
                    <a:p>
                      <a:r>
                        <a:rPr lang="en-US" sz="1800" b="1"/>
                        <a:t>What counts as valuable learning</a:t>
                      </a:r>
                      <a:endParaRPr 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Academic knowledge</a:t>
                      </a:r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Academic and community knowledge and experience</a:t>
                      </a:r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042336"/>
                  </a:ext>
                </a:extLst>
              </a:tr>
              <a:tr h="636809">
                <a:tc>
                  <a:txBody>
                    <a:bodyPr/>
                    <a:lstStyle/>
                    <a:p>
                      <a:r>
                        <a:rPr lang="en-US" sz="1800" b="1"/>
                        <a:t>Control</a:t>
                      </a:r>
                      <a:endParaRPr 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Instructor provides structure and direction</a:t>
                      </a:r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Students direct more of their own learning</a:t>
                      </a:r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493648"/>
                  </a:ext>
                </a:extLst>
              </a:tr>
              <a:tr h="636809">
                <a:tc>
                  <a:txBody>
                    <a:bodyPr/>
                    <a:lstStyle/>
                    <a:p>
                      <a:r>
                        <a:rPr lang="en-US" sz="1800" b="1"/>
                        <a:t>Ways of knowing</a:t>
                      </a:r>
                      <a:endParaRPr 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Objectivity often valued</a:t>
                      </a:r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Subjectivity and multiple ways of knowing valued</a:t>
                      </a:r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3890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19096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8938-8BDD-4BE9-98CB-C940AB06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FROM THE CHALLENGES OF CEL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3921" y="1219200"/>
            <a:ext cx="11089735" cy="42992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2800">
                <a:ea typeface="Verdana"/>
                <a:cs typeface="Arial"/>
              </a:rPr>
              <a:t>These unique features of a CEL course can also lead to unique challenges as you encounter new situations, additional expectations and unpredictable outcomes.</a:t>
            </a:r>
          </a:p>
          <a:p>
            <a:r>
              <a:rPr lang="en-CA" sz="2800">
                <a:ea typeface="+mn-lt"/>
                <a:cs typeface="+mn-lt"/>
              </a:rPr>
              <a:t>“Uncertainty, confusion, insecurity, and frustration [are]... normal, acceptable, and even beneficial dimensions </a:t>
            </a:r>
            <a:br>
              <a:rPr lang="en-CA" sz="2800">
                <a:ea typeface="+mn-lt"/>
                <a:cs typeface="+mn-lt"/>
              </a:rPr>
            </a:br>
            <a:r>
              <a:rPr lang="en-CA" sz="2800">
                <a:ea typeface="+mn-lt"/>
                <a:cs typeface="+mn-lt"/>
              </a:rPr>
              <a:t>of learning—[and they are]... </a:t>
            </a:r>
            <a:r>
              <a:rPr lang="en-CA" sz="2800" b="1" i="1">
                <a:solidFill>
                  <a:srgbClr val="005F7A"/>
                </a:solidFill>
                <a:ea typeface="+mn-lt"/>
                <a:cs typeface="+mn-lt"/>
              </a:rPr>
              <a:t>signs, in fact, that learning </a:t>
            </a:r>
            <a:br>
              <a:rPr lang="en-CA" sz="2800" b="1" i="1">
                <a:solidFill>
                  <a:srgbClr val="005F7A"/>
                </a:solidFill>
                <a:ea typeface="+mn-lt"/>
                <a:cs typeface="+mn-lt"/>
              </a:rPr>
            </a:br>
            <a:r>
              <a:rPr lang="en-CA" sz="2800" b="1" i="1">
                <a:solidFill>
                  <a:srgbClr val="005F7A"/>
                </a:solidFill>
                <a:ea typeface="+mn-lt"/>
                <a:cs typeface="+mn-lt"/>
              </a:rPr>
              <a:t>and growth are taking place</a:t>
            </a:r>
            <a:r>
              <a:rPr lang="en-CA" sz="2800">
                <a:ea typeface="+mn-lt"/>
                <a:cs typeface="+mn-lt"/>
              </a:rPr>
              <a:t>”</a:t>
            </a:r>
            <a:endParaRPr lang="en-CA" sz="2800"/>
          </a:p>
          <a:p>
            <a:endParaRPr lang="en-CA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66F51A1-AB90-BB40-A794-4881CDE8F2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200">
                <a:ea typeface="Verdana"/>
                <a:cs typeface="Arial"/>
              </a:rPr>
              <a:t>Clayton, P.H. and Ash, S.L (2004). Shifts in Perspective: Capitalizing on the Counter-Normative Nature of Service-Learning. </a:t>
            </a:r>
            <a:br>
              <a:rPr lang="en-US" sz="1200">
                <a:ea typeface="Verdana"/>
                <a:cs typeface="Arial"/>
              </a:rPr>
            </a:br>
            <a:r>
              <a:rPr lang="en-US" sz="1200">
                <a:ea typeface="Verdana"/>
                <a:cs typeface="Arial"/>
              </a:rPr>
              <a:t>Michigan Journal of Community Service-Learning. </a:t>
            </a:r>
            <a:endParaRPr lang="en-US" sz="1200"/>
          </a:p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03408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l-students-blue-teal">
  <a:themeElements>
    <a:clrScheme name="theme-el-uoft-may-26-19">
      <a:dk1>
        <a:srgbClr val="000000"/>
      </a:dk1>
      <a:lt1>
        <a:srgbClr val="FFFFFF"/>
      </a:lt1>
      <a:dk2>
        <a:srgbClr val="007FA3"/>
      </a:dk2>
      <a:lt2>
        <a:srgbClr val="002554"/>
      </a:lt2>
      <a:accent1>
        <a:srgbClr val="177CB3"/>
      </a:accent1>
      <a:accent2>
        <a:srgbClr val="0988BA"/>
      </a:accent2>
      <a:accent3>
        <a:srgbClr val="007FA3"/>
      </a:accent3>
      <a:accent4>
        <a:srgbClr val="09A0BA"/>
      </a:accent4>
      <a:accent5>
        <a:srgbClr val="0BA5B3"/>
      </a:accent5>
      <a:accent6>
        <a:srgbClr val="1490CE"/>
      </a:accent6>
      <a:hlink>
        <a:srgbClr val="114986"/>
      </a:hlink>
      <a:folHlink>
        <a:srgbClr val="1762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defRPr b="1" dirty="0">
            <a:solidFill>
              <a:srgbClr val="005F7A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B6DCAA5ADE9B4ABF040436C01CFA65" ma:contentTypeVersion="7" ma:contentTypeDescription="Create a new document." ma:contentTypeScope="" ma:versionID="7c7385cd836741ac21ec257130feda32">
  <xsd:schema xmlns:xsd="http://www.w3.org/2001/XMLSchema" xmlns:xs="http://www.w3.org/2001/XMLSchema" xmlns:p="http://schemas.microsoft.com/office/2006/metadata/properties" xmlns:ns2="c574565b-df9f-441e-9b72-ba842ddeaaae" xmlns:ns3="1585722f-55ba-4c5d-b3cf-ae646fe44a8d" targetNamespace="http://schemas.microsoft.com/office/2006/metadata/properties" ma:root="true" ma:fieldsID="c7bb76f15eaddca96cba8eb7348c4908" ns2:_="" ns3:_="">
    <xsd:import namespace="c574565b-df9f-441e-9b72-ba842ddeaaae"/>
    <xsd:import namespace="1585722f-55ba-4c5d-b3cf-ae646fe44a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74565b-df9f-441e-9b72-ba842ddeaa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85722f-55ba-4c5d-b3cf-ae646fe44a8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60F71D-090C-4404-B245-4864E014312C}">
  <ds:schemaRefs>
    <ds:schemaRef ds:uri="1585722f-55ba-4c5d-b3cf-ae646fe44a8d"/>
    <ds:schemaRef ds:uri="c574565b-df9f-441e-9b72-ba842ddeaaa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6233E00-B25F-4DD9-9D93-032A27C131F5}">
  <ds:schemaRefs>
    <ds:schemaRef ds:uri="1585722f-55ba-4c5d-b3cf-ae646fe44a8d"/>
    <ds:schemaRef ds:uri="c574565b-df9f-441e-9b72-ba842ddeaa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79F9748-D96C-4E75-8306-BEFAE66119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2092</Words>
  <Application>Microsoft Office PowerPoint</Application>
  <PresentationFormat>Widescreen</PresentationFormat>
  <Paragraphs>200</Paragraphs>
  <Slides>28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Corbel</vt:lpstr>
      <vt:lpstr>Wingdings</vt:lpstr>
      <vt:lpstr>el-students-blue-teal</vt:lpstr>
      <vt:lpstr>Preparing for your Community-Engaged Learning Experience</vt:lpstr>
      <vt:lpstr>MODULE OBJECTIVES</vt:lpstr>
      <vt:lpstr>WHAT IS COMMUNITY-ENGAGED LEARNING (CEL)?</vt:lpstr>
      <vt:lpstr>What to Expect in a Community-Engaged Learning Course</vt:lpstr>
      <vt:lpstr>YOUR TURN: EXPECTATIONS FOR YOUR CEL COURSE</vt:lpstr>
      <vt:lpstr>HOW A CEL COURSE MAY DIFFER FROM OTHER COURSES</vt:lpstr>
      <vt:lpstr>UNIQUE CHARACTERISTICS OF CEL </vt:lpstr>
      <vt:lpstr>CEL AS “COUNTER-NORMATIVE”</vt:lpstr>
      <vt:lpstr>LEARNING FROM THE CHALLENGES OF CEL</vt:lpstr>
      <vt:lpstr>ENSURING A SUCCESSFUL CEL EXPERIENCE</vt:lpstr>
      <vt:lpstr>Preparing for a Successful Community-Engaged Learning Experience</vt:lpstr>
      <vt:lpstr>PILLARS OF A SUCCESSFUL CEL EXPERIENCE</vt:lpstr>
      <vt:lpstr>PILLAR 1: INDEPENDENT LEARNING</vt:lpstr>
      <vt:lpstr>YOUR TURN: INDEPENDENT LEARNING</vt:lpstr>
      <vt:lpstr>FEATURES OF INDEPENDENT LEARNING IN A CEL COURSE</vt:lpstr>
      <vt:lpstr>PILLAR 2: THE APPLICATION OF KNOWLEDGE</vt:lpstr>
      <vt:lpstr>YOUR TURN: INDEPENDENT LEARNING</vt:lpstr>
      <vt:lpstr>FEATURES OF THE APPLICATION OF KNOWLEDGE IN CEL</vt:lpstr>
      <vt:lpstr>PILLAR 3: AN EMPHASIS ON REFLECTION</vt:lpstr>
      <vt:lpstr>YOUR TURN: AN EMPHASIS ON REFLECTION</vt:lpstr>
      <vt:lpstr>FEATURES OF SUCCESSFUL REFLECTION IN CEL</vt:lpstr>
      <vt:lpstr>PILLAR 4: COMMUNITY PARTNERSHIP</vt:lpstr>
      <vt:lpstr>YOUR TURN: COMMUNITY PARTNERSHIP</vt:lpstr>
      <vt:lpstr>FEATURES OF RESPECTFUL COMMUNITY PARTNERSHIPS</vt:lpstr>
      <vt:lpstr>CONSIDERING YOUR APPROACH TO COMMUNITY PARTNERSHIP</vt:lpstr>
      <vt:lpstr>STUDENTS SHOULD KNOW BEFORE THE CEL EXPERIENCE?</vt:lpstr>
      <vt:lpstr>REFERENCES</vt:lpstr>
      <vt:lpstr>PowerPoint Presentation</vt:lpstr>
    </vt:vector>
  </TitlesOfParts>
  <Company>University of Toronto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Reflection</dc:title>
  <dc:creator>Selena Panchoo;Sheila Eaton</dc:creator>
  <cp:lastModifiedBy>Will Heikoop</cp:lastModifiedBy>
  <cp:revision>3</cp:revision>
  <dcterms:created xsi:type="dcterms:W3CDTF">2019-01-15T16:30:46Z</dcterms:created>
  <dcterms:modified xsi:type="dcterms:W3CDTF">2020-12-22T13:43:29Z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0x0101004EB6DCAA5ADE9B4ABF040436C01CFA65</vt:lpwstr>
  </property>
  <property fmtid="{D5CDD505-2E9C-101B-9397-08002B2CF9AE}" pid="3" name="ArticulateGUID">
    <vt:lpwstr>CA4683AC-01BA-4FE8-8E89-B24FFA51055C</vt:lpwstr>
  </property>
  <property fmtid="{D5CDD505-2E9C-101B-9397-08002B2CF9AE}" pid="4" name="ArticulatePath">
    <vt:lpwstr>mod-5-prep-for-cel-exp-jul-4-19-SE</vt:lpwstr>
  </property>
</Properties>
</file>