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4"/>
  </p:sldMasterIdLst>
  <p:notesMasterIdLst>
    <p:notesMasterId r:id="rId28"/>
  </p:notesMasterIdLst>
  <p:sldIdLst>
    <p:sldId id="662" r:id="rId5"/>
    <p:sldId id="607" r:id="rId6"/>
    <p:sldId id="608" r:id="rId7"/>
    <p:sldId id="663" r:id="rId8"/>
    <p:sldId id="660" r:id="rId9"/>
    <p:sldId id="637" r:id="rId10"/>
    <p:sldId id="664" r:id="rId11"/>
    <p:sldId id="615" r:id="rId12"/>
    <p:sldId id="613" r:id="rId13"/>
    <p:sldId id="616" r:id="rId14"/>
    <p:sldId id="617" r:id="rId15"/>
    <p:sldId id="665" r:id="rId16"/>
    <p:sldId id="619" r:id="rId17"/>
    <p:sldId id="620" r:id="rId18"/>
    <p:sldId id="621" r:id="rId19"/>
    <p:sldId id="622" r:id="rId20"/>
    <p:sldId id="623" r:id="rId21"/>
    <p:sldId id="624" r:id="rId22"/>
    <p:sldId id="625" r:id="rId23"/>
    <p:sldId id="626" r:id="rId24"/>
    <p:sldId id="627" r:id="rId25"/>
    <p:sldId id="628" r:id="rId26"/>
    <p:sldId id="65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Esmail" initials="JE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FB8"/>
    <a:srgbClr val="4C9AC5"/>
    <a:srgbClr val="0070C0"/>
    <a:srgbClr val="007FA3"/>
    <a:srgbClr val="09A1BA"/>
    <a:srgbClr val="1590CE"/>
    <a:srgbClr val="005F7A"/>
    <a:srgbClr val="106C9B"/>
    <a:srgbClr val="087C86"/>
    <a:srgbClr val="0CA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01E6A-C5B5-4B38-9836-64F621DE1CB9}" v="7" dt="2019-09-13T18:47:56.824"/>
    <p1510:client id="{D114D910-643B-3E48-82EF-A50AEDAC4BAC}" v="9" dt="2019-09-11T21:04:33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70" autoAdjust="0"/>
  </p:normalViewPr>
  <p:slideViewPr>
    <p:cSldViewPr snapToGrid="0">
      <p:cViewPr varScale="1">
        <p:scale>
          <a:sx n="71" d="100"/>
          <a:sy n="71" d="100"/>
        </p:scale>
        <p:origin x="1109" y="48"/>
      </p:cViewPr>
      <p:guideLst>
        <p:guide pos="3840"/>
        <p:guide orient="horz" pos="822"/>
        <p:guide pos="7559"/>
        <p:guide orient="horz" pos="2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Heikoop" userId="S::will.heikoop@utoronto.ca::1f03d2dc-a599-4eab-9c6f-ff5d93b71a69" providerId="AD" clId="Web-{5D701E6A-C5B5-4B38-9836-64F621DE1CB9}"/>
    <pc:docChg chg="modSld">
      <pc:chgData name="William Heikoop" userId="S::will.heikoop@utoronto.ca::1f03d2dc-a599-4eab-9c6f-ff5d93b71a69" providerId="AD" clId="Web-{5D701E6A-C5B5-4B38-9836-64F621DE1CB9}" dt="2019-09-13T18:47:55.902" v="3" actId="20577"/>
      <pc:docMkLst>
        <pc:docMk/>
      </pc:docMkLst>
      <pc:sldChg chg="modSp">
        <pc:chgData name="William Heikoop" userId="S::will.heikoop@utoronto.ca::1f03d2dc-a599-4eab-9c6f-ff5d93b71a69" providerId="AD" clId="Web-{5D701E6A-C5B5-4B38-9836-64F621DE1CB9}" dt="2019-09-13T18:47:55.902" v="2" actId="20577"/>
        <pc:sldMkLst>
          <pc:docMk/>
          <pc:sldMk cId="677666033" sldId="619"/>
        </pc:sldMkLst>
        <pc:spChg chg="mod">
          <ac:chgData name="William Heikoop" userId="S::will.heikoop@utoronto.ca::1f03d2dc-a599-4eab-9c6f-ff5d93b71a69" providerId="AD" clId="Web-{5D701E6A-C5B5-4B38-9836-64F621DE1CB9}" dt="2019-09-13T18:47:55.902" v="2" actId="20577"/>
          <ac:spMkLst>
            <pc:docMk/>
            <pc:sldMk cId="677666033" sldId="619"/>
            <ac:spMk id="3" creationId="{304D5BA9-81F2-7445-BF66-DC144DF5E24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D317-29DC-9349-9889-8508D369119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74289-CC04-1B48-BB07-8F3D44253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249158/pexels-photo-1249158.jpeg?auto=compress&amp;cs=tinysrgb&amp;dpr=2&amp;h=650&amp;w=94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.pxhere.com/photos/95/d8/startup_business_people_students_office_strategy_work_technology-710510.jpg!d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cache.jpl.nasa.gov/images/edu/education/images/full/intern_frausto-640x350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 https://c.pxhere.com/photos/0a/c9/student_typing_keyboard_text_woman_startup_business_people-710502.jpg!d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103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6140" marR="0" lvl="0" indent="-433070" algn="l" defTabSz="1733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 marL="866668" indent="-433334" defTabSz="173333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uk-UA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uk-UA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594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6668" indent="-433334" defTabSz="17333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uk-UA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11</a:t>
            </a:fld>
            <a:endParaRPr lang="uk-UA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940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 </a:t>
            </a:r>
            <a:r>
              <a:rPr lang="en-US">
                <a:hlinkClick r:id="rId3"/>
              </a:rPr>
              <a:t>https://images.pexels.com/photos/1249158/pexels-photo-1249158.jpeg?auto=compress&amp;cs=tinysrgb&amp;dpr=2&amp;h=650&amp;w=940</a:t>
            </a:r>
            <a:endParaRPr lang="en-US">
              <a:cs typeface="Calibri" panose="020F0502020204030204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12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842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>
              <a:cs typeface="Calibri"/>
            </a:endParaRPr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13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413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14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0516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5482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15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0191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2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16</a:t>
            </a:fld>
            <a:endParaRPr lang="en-US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069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17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3678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18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1886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2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19</a:t>
            </a:fld>
            <a:endParaRPr lang="en-US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10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E4E2B-D972-0E41-9E25-9E87939FF035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2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349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/>
          </a:p>
          <a:p>
            <a:pPr marL="0" indent="0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20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9187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21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2328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22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122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6668" indent="-433334" defTabSz="173333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 defTabSz="1733337">
              <a:buClrTx/>
              <a:defRPr/>
            </a:pPr>
            <a:fld id="{13174289-CC04-1B48-BB07-8F3D442533BC}" type="slidenum">
              <a:rPr lang="en-US" sz="23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1733337">
                <a:buClrTx/>
                <a:defRPr/>
              </a:pPr>
              <a:t>3</a:t>
            </a:fld>
            <a:endParaRPr lang="en-US" sz="23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80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 </a:t>
            </a:r>
            <a:r>
              <a:rPr lang="en-US">
                <a:hlinkClick r:id="rId3"/>
              </a:rPr>
              <a:t>https://c.pxhere.com/photos/95/d8/startup_business_people_students_office_strategy_work_technology-710510.jpg!d</a:t>
            </a:r>
            <a:endParaRPr lang="en-US"/>
          </a:p>
          <a:p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uk-UA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lang="uk-UA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303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5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2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 </a:t>
            </a:r>
            <a:r>
              <a:rPr lang="en-US">
                <a:hlinkClick r:id="rId3"/>
              </a:rPr>
              <a:t>https://imagecache.jpl.nasa.gov/images/edu/education/images/full/intern_frausto-640x350.jpg</a:t>
            </a:r>
            <a:endParaRPr lang="en-US">
              <a:cs typeface="Calibri"/>
            </a:endParaRPr>
          </a:p>
          <a:p>
            <a:pPr marL="0" indent="0"/>
            <a:endParaRPr lang="en-US">
              <a:cs typeface="Calibri"/>
            </a:endParaRPr>
          </a:p>
          <a:p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uk-UA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lang="uk-UA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36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2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lang="en-US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356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9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160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49953"/>
            <a:ext cx="9144000" cy="2387600"/>
          </a:xfrm>
        </p:spPr>
        <p:txBody>
          <a:bodyPr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60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33AD01-81E7-544C-B64D-3B56EBF2BE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03813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20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3733" y="25955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51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726745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0D19-1E1D-4C67-ADA4-066D2D5284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2022-01-19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08F-8E79-4585-AAF2-BC275CFAAE7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617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3733" y="25955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3354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EB16-40D9-9648-A943-FED84061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EAF9F-EF66-9443-8C67-CB3E70DC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3EC6-0004-B240-816B-97F1BD839EB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D2FD9-A86E-CD4C-BB5F-20A31C68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E28B7-C51E-7D46-80F0-3568CBF0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4CE8-C927-554C-AFD5-C02316CD3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4593852"/>
          </a:xfrm>
        </p:spPr>
        <p:txBody>
          <a:bodyPr>
            <a:normAutofit/>
          </a:bodyPr>
          <a:lstStyle>
            <a:lvl1pPr marL="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2pPr>
            <a:lvl3pPr marL="6858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3pPr>
            <a:lvl4pPr marL="11430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4pPr>
            <a:lvl5pPr marL="16002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25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SubTitle_On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2800" b="0" kern="1200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EB604B-F0ED-7046-AA30-C27CE5722FA1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here to edit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4894"/>
            <a:ext cx="10515600" cy="37054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2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16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_Title_Sub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lang="en-CA" sz="2800" b="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278983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006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Quo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673096" y="1230014"/>
            <a:ext cx="6845808" cy="4531603"/>
          </a:xfrm>
        </p:spPr>
        <p:txBody>
          <a:bodyPr>
            <a:noAutofit/>
          </a:bodyPr>
          <a:lstStyle>
            <a:lvl1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2pPr>
            <a:lvl3pPr marL="152396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304793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4pPr>
            <a:lvl5pPr marL="533387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1430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00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47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eam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CB15C1-1C6F-6E4D-91E9-F222F28980EB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64225" y="2275327"/>
            <a:ext cx="1399260" cy="1976169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349162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134100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err="1"/>
              <a:t>ùùùù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9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590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521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4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9460D19-1E1D-4C67-ADA4-066D2D528487}" type="datetimeFigureOut">
              <a:rPr lang="en-CA" smtClean="0"/>
              <a:pPr/>
              <a:t>2022-01-19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94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07E608F-8E79-4585-AAF2-BC275CFAAE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174842-A55C-D940-9980-CB201038F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8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31" r:id="rId2"/>
    <p:sldLayoutId id="2147483700" r:id="rId3"/>
    <p:sldLayoutId id="2147483701" r:id="rId4"/>
    <p:sldLayoutId id="2147483702" r:id="rId5"/>
    <p:sldLayoutId id="2147483777" r:id="rId6"/>
    <p:sldLayoutId id="2147483703" r:id="rId7"/>
    <p:sldLayoutId id="2147483705" r:id="rId8"/>
    <p:sldLayoutId id="2147483706" r:id="rId9"/>
    <p:sldLayoutId id="2147483832" r:id="rId10"/>
    <p:sldLayoutId id="2147483833" r:id="rId11"/>
    <p:sldLayoutId id="214748383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chemeClr val="bg2">
              <a:lumMod val="90000"/>
              <a:lumOff val="1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1430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16002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hyperlink" Target="http://experientialmodules.utoronto.ca/wp-content/uploads/2019/09/List-of-Action-Verbs-for-Competency-Statements.pdf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2.xml"/><Relationship Id="rId7" Type="http://schemas.openxmlformats.org/officeDocument/2006/relationships/hyperlink" Target="https://utsc.utoronto.ca/aacc/career-employment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hyperlink" Target="https://www.utm.utoronto.ca/careers" TargetMode="External"/><Relationship Id="rId5" Type="http://schemas.openxmlformats.org/officeDocument/2006/relationships/hyperlink" Target="https://studentlife.utoronto.ca/cc" TargetMode="External"/><Relationship Id="rId4" Type="http://schemas.openxmlformats.org/officeDocument/2006/relationships/hyperlink" Target="http://clnx.utoronto.ca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hyperlink" Target="https://www.utm.utoronto.ca/utm-engage/sites/files/utm-engage/public/shared/pdfs/Competency%20Charts.pdf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hyperlink" Target="https://www.utm.utoronto.ca/utm-engage/sites/files/utm-engage/public/shared/pdfs/Competency%20Charts.pdf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erson using a computer sitting on top of a wooden table&#10;&#10;Description generated with very high confidence">
            <a:extLst>
              <a:ext uri="{FF2B5EF4-FFF2-40B4-BE49-F238E27FC236}">
                <a16:creationId xmlns:a16="http://schemas.microsoft.com/office/drawing/2014/main" id="{84911C9B-E3AA-4B8A-9BF4-5BEFBE8FA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72"/>
          <a:stretch/>
        </p:blipFill>
        <p:spPr>
          <a:xfrm>
            <a:off x="-4175" y="-1044"/>
            <a:ext cx="12203875" cy="67606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E96F4E-F1EE-B94C-B25B-E520986BB072}"/>
              </a:ext>
            </a:extLst>
          </p:cNvPr>
          <p:cNvSpPr/>
          <p:nvPr/>
        </p:nvSpPr>
        <p:spPr>
          <a:xfrm>
            <a:off x="9896" y="-1"/>
            <a:ext cx="12192000" cy="7044685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Reflecting on Your Competency Development</a:t>
            </a:r>
            <a:endParaRPr lang="en-CA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LEARNING THROUGH EXPERIENCE</a:t>
            </a:r>
          </a:p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69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/>
              <a:t>STUDENT EXAMPLE: WHICH COMPETENCIES DID YOU DEVELOP?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248229"/>
          </a:xfrm>
        </p:spPr>
        <p:txBody>
          <a:bodyPr/>
          <a:lstStyle/>
          <a:p>
            <a:pPr algn="ctr"/>
            <a:r>
              <a:rPr lang="en-US"/>
              <a:t>Once you have identified </a:t>
            </a:r>
            <a:r>
              <a:rPr lang="en-US" b="1"/>
              <a:t>3 competencies</a:t>
            </a:r>
            <a:r>
              <a:rPr lang="en-US"/>
              <a:t>, complete the exercise below</a:t>
            </a:r>
            <a:br>
              <a:rPr lang="en-US"/>
            </a:br>
            <a:r>
              <a:rPr lang="en-US"/>
              <a:t> to reflect on how you developed these competencies and their significance to both your experiential learning role and your field of study.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212F7-9CB2-7546-9AF8-DCB053108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60504"/>
              </p:ext>
            </p:extLst>
          </p:nvPr>
        </p:nvGraphicFramePr>
        <p:xfrm>
          <a:off x="305296" y="2626530"/>
          <a:ext cx="11654434" cy="3528083"/>
        </p:xfrm>
        <a:graphic>
          <a:graphicData uri="http://schemas.openxmlformats.org/drawingml/2006/table">
            <a:tbl>
              <a:tblPr firstRow="1">
                <a:tableStyleId>{8799B23B-EC83-4686-B30A-512413B5E67A}</a:tableStyleId>
              </a:tblPr>
              <a:tblGrid>
                <a:gridCol w="6098678">
                  <a:extLst>
                    <a:ext uri="{9D8B030D-6E8A-4147-A177-3AD203B41FA5}">
                      <a16:colId xmlns:a16="http://schemas.microsoft.com/office/drawing/2014/main" val="505592812"/>
                    </a:ext>
                  </a:extLst>
                </a:gridCol>
                <a:gridCol w="5555756">
                  <a:extLst>
                    <a:ext uri="{9D8B030D-6E8A-4147-A177-3AD203B41FA5}">
                      <a16:colId xmlns:a16="http://schemas.microsoft.com/office/drawing/2014/main" val="3770224375"/>
                    </a:ext>
                  </a:extLst>
                </a:gridCol>
              </a:tblGrid>
              <a:tr h="6286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CA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Competency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24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Financial Literacy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611414"/>
                  </a:ext>
                </a:extLst>
              </a:tr>
              <a:tr h="1290299">
                <a:tc>
                  <a:txBody>
                    <a:bodyPr/>
                    <a:lstStyle/>
                    <a:p>
                      <a:r>
                        <a:rPr lang="en-CA" sz="1800" b="0"/>
                        <a:t>When did you demonstrate this competency in your role?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 worked with a team of commerce students to run</a:t>
                      </a:r>
                      <a:r>
                        <a:rPr lang="en-CA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a tax-return session for students, I demonstrated my financial literacy by speaking with 20 students about their financial data and their tax returns.</a:t>
                      </a:r>
                      <a:endParaRPr lang="en-CA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101576"/>
                  </a:ext>
                </a:extLst>
              </a:tr>
              <a:tr h="694777">
                <a:tc>
                  <a:txBody>
                    <a:bodyPr/>
                    <a:lstStyle/>
                    <a:p>
                      <a:r>
                        <a:rPr lang="en-CA" sz="1800" b="0"/>
                        <a:t>What resulted from your use of this competency?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Over</a:t>
                      </a:r>
                      <a:r>
                        <a:rPr lang="en-CA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20 students had their questions answered and were better prepared to submit their tax returns.</a:t>
                      </a:r>
                      <a:endParaRPr lang="en-CA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241606"/>
                  </a:ext>
                </a:extLst>
              </a:tr>
              <a:tr h="904126">
                <a:tc>
                  <a:txBody>
                    <a:bodyPr/>
                    <a:lstStyle/>
                    <a:p>
                      <a:r>
                        <a:rPr lang="en-CA" sz="1800" b="0"/>
                        <a:t>How is this competency related to your field of study?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My</a:t>
                      </a:r>
                      <a:r>
                        <a:rPr lang="en-CA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CA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ability to respond</a:t>
                      </a:r>
                      <a:r>
                        <a:rPr lang="en-CA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to questions from non-experts about finance and interpret financial data is directly related to my commerce degree.</a:t>
                      </a:r>
                      <a:endParaRPr lang="en-CA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4127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37344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281127"/>
              </p:ext>
            </p:extLst>
          </p:nvPr>
        </p:nvGraphicFramePr>
        <p:xfrm>
          <a:off x="814109" y="1044797"/>
          <a:ext cx="10890210" cy="156972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6007605">
                  <a:extLst>
                    <a:ext uri="{9D8B030D-6E8A-4147-A177-3AD203B41FA5}">
                      <a16:colId xmlns:a16="http://schemas.microsoft.com/office/drawing/2014/main" val="505592812"/>
                    </a:ext>
                  </a:extLst>
                </a:gridCol>
                <a:gridCol w="4882605">
                  <a:extLst>
                    <a:ext uri="{9D8B030D-6E8A-4147-A177-3AD203B41FA5}">
                      <a16:colId xmlns:a16="http://schemas.microsoft.com/office/drawing/2014/main" val="3770224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>
                          <a:solidFill>
                            <a:srgbClr val="0070C0"/>
                          </a:solidFill>
                        </a:rPr>
                        <a:t>Competency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>
                        <a:solidFill>
                          <a:srgbClr val="007FA3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1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When did you demonstrate this competency in your role?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101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What resulted from your use of this competency?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24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How is this competency related to your field of study?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4127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WHICH COMPETENCIES DID YOU DEVELOP?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212F7-9CB2-7546-9AF8-DCB053108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05653"/>
              </p:ext>
            </p:extLst>
          </p:nvPr>
        </p:nvGraphicFramePr>
        <p:xfrm>
          <a:off x="814109" y="2934740"/>
          <a:ext cx="10890210" cy="156972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6036634">
                  <a:extLst>
                    <a:ext uri="{9D8B030D-6E8A-4147-A177-3AD203B41FA5}">
                      <a16:colId xmlns:a16="http://schemas.microsoft.com/office/drawing/2014/main" val="505592812"/>
                    </a:ext>
                  </a:extLst>
                </a:gridCol>
                <a:gridCol w="4853576">
                  <a:extLst>
                    <a:ext uri="{9D8B030D-6E8A-4147-A177-3AD203B41FA5}">
                      <a16:colId xmlns:a16="http://schemas.microsoft.com/office/drawing/2014/main" val="3770224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>
                          <a:solidFill>
                            <a:srgbClr val="08A2BA"/>
                          </a:solidFill>
                        </a:rPr>
                        <a:t>Competency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400">
                        <a:solidFill>
                          <a:srgbClr val="08A2B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1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When did you demonstrate this competency in your role?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101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What resulted from your use of this competency?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24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How is this competency related to your field of study?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41276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382616"/>
              </p:ext>
            </p:extLst>
          </p:nvPr>
        </p:nvGraphicFramePr>
        <p:xfrm>
          <a:off x="814108" y="4824683"/>
          <a:ext cx="10890209" cy="156972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6007606">
                  <a:extLst>
                    <a:ext uri="{9D8B030D-6E8A-4147-A177-3AD203B41FA5}">
                      <a16:colId xmlns:a16="http://schemas.microsoft.com/office/drawing/2014/main" val="505592812"/>
                    </a:ext>
                  </a:extLst>
                </a:gridCol>
                <a:gridCol w="4882603">
                  <a:extLst>
                    <a:ext uri="{9D8B030D-6E8A-4147-A177-3AD203B41FA5}">
                      <a16:colId xmlns:a16="http://schemas.microsoft.com/office/drawing/2014/main" val="3770224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>
                          <a:solidFill>
                            <a:srgbClr val="007FA3"/>
                          </a:solidFill>
                        </a:rPr>
                        <a:t>Competency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40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1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When did you demonstrate this competency in your role?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101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What resulted from your use of this competency?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24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1800"/>
                        <a:t>How is this competency related to your field of study?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4127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5355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oup of people standing next to a person in a suit and tie&#10;&#10;Description generated with very high confidence">
            <a:extLst>
              <a:ext uri="{FF2B5EF4-FFF2-40B4-BE49-F238E27FC236}">
                <a16:creationId xmlns:a16="http://schemas.microsoft.com/office/drawing/2014/main" id="{16011316-D7AC-4829-9ACE-718E47D70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" y="4696"/>
            <a:ext cx="12263251" cy="79965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83257"/>
            <a:ext cx="12280900" cy="8184068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CA" sz="1800" kern="120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Articulating Your Competencies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in Resumes and Interviews</a:t>
            </a:r>
            <a:endParaRPr lang="en-CA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158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934AD8-65B3-7640-9F14-6EEF25295AD9}"/>
              </a:ext>
            </a:extLst>
          </p:cNvPr>
          <p:cNvGrpSpPr/>
          <p:nvPr/>
        </p:nvGrpSpPr>
        <p:grpSpPr>
          <a:xfrm>
            <a:off x="838200" y="4543667"/>
            <a:ext cx="9996296" cy="2051043"/>
            <a:chOff x="6108700" y="1065625"/>
            <a:chExt cx="9996296" cy="20510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490767-7815-AE4A-A0CD-CEC8E16F1942}"/>
                </a:ext>
              </a:extLst>
            </p:cNvPr>
            <p:cNvSpPr/>
            <p:nvPr/>
          </p:nvSpPr>
          <p:spPr>
            <a:xfrm>
              <a:off x="6108700" y="1065625"/>
              <a:ext cx="9996296" cy="205104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D6887A6-0AD3-B24B-9F68-1841213D306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BDC3D23-CAE1-5542-B8E6-6A15BD2815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62DB5EE-6F18-7A4B-947D-42F88A0AE5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33FB8A91-704B-9B42-A0CA-B902C4368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318D64FB-6DEB-9A42-930F-E12CCBFE4E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A739D03B-D180-0840-BD23-55F0A3D819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ARTICULATING YOUR COMPETENCIES IN RESUMES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29959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>
                <a:ea typeface="Verdana"/>
                <a:cs typeface="Arial"/>
              </a:rPr>
              <a:t>In creating job application materials, including </a:t>
            </a:r>
            <a:r>
              <a:rPr lang="en-CA" b="1">
                <a:ea typeface="Verdana"/>
                <a:cs typeface="Arial"/>
              </a:rPr>
              <a:t>resumes </a:t>
            </a:r>
            <a:r>
              <a:rPr lang="en-CA">
                <a:ea typeface="Verdana"/>
                <a:cs typeface="Arial"/>
              </a:rPr>
              <a:t>and </a:t>
            </a:r>
            <a:r>
              <a:rPr lang="en-CA" b="1">
                <a:ea typeface="Verdana"/>
                <a:cs typeface="Arial"/>
              </a:rPr>
              <a:t>cover letters</a:t>
            </a:r>
            <a:r>
              <a:rPr lang="en-CA">
                <a:ea typeface="Verdana"/>
                <a:cs typeface="Arial"/>
              </a:rPr>
              <a:t>, you will want to describe not only </a:t>
            </a:r>
            <a:r>
              <a:rPr lang="en-CA" b="1">
                <a:ea typeface="Verdana"/>
                <a:cs typeface="Arial"/>
              </a:rPr>
              <a:t>what you did </a:t>
            </a:r>
            <a:r>
              <a:rPr lang="en-CA">
                <a:ea typeface="Verdana"/>
                <a:cs typeface="Arial"/>
              </a:rPr>
              <a:t>but which </a:t>
            </a:r>
            <a:r>
              <a:rPr lang="en-CA" b="1">
                <a:ea typeface="Verdana"/>
                <a:cs typeface="Arial"/>
              </a:rPr>
              <a:t>competencies </a:t>
            </a:r>
            <a:br>
              <a:rPr lang="en-CA" b="1">
                <a:ea typeface="Verdana"/>
                <a:cs typeface="Arial"/>
              </a:rPr>
            </a:br>
            <a:r>
              <a:rPr lang="en-CA" b="1">
                <a:ea typeface="Verdana"/>
                <a:cs typeface="Arial"/>
              </a:rPr>
              <a:t>you demonstrated</a:t>
            </a:r>
            <a:r>
              <a:rPr lang="en-CA">
                <a:ea typeface="Verdana"/>
                <a:cs typeface="Arial"/>
              </a:rPr>
              <a:t> and the </a:t>
            </a:r>
            <a:r>
              <a:rPr lang="en-CA" b="1">
                <a:ea typeface="Verdana"/>
                <a:cs typeface="Arial"/>
              </a:rPr>
              <a:t>results or impact </a:t>
            </a:r>
            <a:r>
              <a:rPr lang="en-CA">
                <a:ea typeface="Verdana"/>
                <a:cs typeface="Arial"/>
              </a:rPr>
              <a:t>of your actions. </a:t>
            </a:r>
            <a:endParaRPr lang="en-US"/>
          </a:p>
          <a:p>
            <a:pPr lvl="0"/>
            <a:r>
              <a:rPr lang="en-US">
                <a:ea typeface="Verdana"/>
                <a:cs typeface="Arial"/>
              </a:rPr>
              <a:t>Accomplishment statements allow you to do this. </a:t>
            </a:r>
            <a:br>
              <a:rPr lang="en-US">
                <a:ea typeface="Verdana"/>
                <a:cs typeface="Arial"/>
              </a:rPr>
            </a:br>
            <a:r>
              <a:rPr lang="en-US">
                <a:ea typeface="Verdana"/>
                <a:cs typeface="Arial"/>
              </a:rPr>
              <a:t>They follow a simple formula:</a:t>
            </a:r>
          </a:p>
          <a:p>
            <a:pPr algn="ctr"/>
            <a:r>
              <a:rPr lang="en-US" sz="3500" b="1">
                <a:solidFill>
                  <a:schemeClr val="accent5">
                    <a:lumMod val="50000"/>
                  </a:schemeClr>
                </a:solidFill>
                <a:ea typeface="Verdana"/>
                <a:cs typeface="Arial"/>
              </a:rPr>
              <a:t>action verb 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+</a:t>
            </a:r>
            <a:r>
              <a:rPr lang="en-US" sz="3500" b="1">
                <a:solidFill>
                  <a:srgbClr val="607FB7"/>
                </a:solidFill>
                <a:ea typeface="Verdana"/>
                <a:cs typeface="Arial"/>
              </a:rPr>
              <a:t> </a:t>
            </a:r>
            <a:r>
              <a:rPr lang="en-US" sz="3500" b="1">
                <a:solidFill>
                  <a:schemeClr val="accent5">
                    <a:lumMod val="50000"/>
                  </a:schemeClr>
                </a:solidFill>
                <a:ea typeface="Verdana"/>
                <a:cs typeface="Arial"/>
              </a:rPr>
              <a:t>task/project </a:t>
            </a:r>
            <a:r>
              <a:rPr lang="en-US" sz="3500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+</a:t>
            </a:r>
            <a:r>
              <a:rPr lang="en-US" sz="3500" b="1">
                <a:solidFill>
                  <a:srgbClr val="607FB7"/>
                </a:solidFill>
                <a:ea typeface="Verdana"/>
                <a:cs typeface="Arial"/>
              </a:rPr>
              <a:t> </a:t>
            </a:r>
            <a:r>
              <a:rPr lang="en-US" sz="3500" b="1">
                <a:solidFill>
                  <a:schemeClr val="accent5">
                    <a:lumMod val="50000"/>
                  </a:schemeClr>
                </a:solidFill>
                <a:ea typeface="Verdana"/>
                <a:cs typeface="Arial"/>
              </a:rPr>
              <a:t>result</a:t>
            </a:r>
            <a:endParaRPr lang="en-US" sz="3500">
              <a:solidFill>
                <a:schemeClr val="accent5">
                  <a:lumMod val="50000"/>
                </a:schemeClr>
              </a:solidFill>
              <a:ea typeface="Verdana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4D5BA9-81F2-7445-BF66-DC144DF5E246}"/>
              </a:ext>
            </a:extLst>
          </p:cNvPr>
          <p:cNvSpPr/>
          <p:nvPr/>
        </p:nvSpPr>
        <p:spPr>
          <a:xfrm>
            <a:off x="1637896" y="4761637"/>
            <a:ext cx="9431300" cy="16312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TIPS:</a:t>
            </a:r>
            <a:r>
              <a:rPr lang="en-US" sz="2000" b="1">
                <a:ea typeface="Verdana"/>
                <a:cs typeface="Arial"/>
              </a:rPr>
              <a:t> </a:t>
            </a:r>
            <a:endParaRPr lang="en-US" sz="2000" b="1"/>
          </a:p>
          <a:p>
            <a:pPr marL="342900" indent="-342900">
              <a:buFont typeface="Wingdings" pitchFamily="2" charset="2"/>
              <a:buChar char="ü"/>
            </a:pPr>
            <a:r>
              <a:rPr lang="en-US" sz="2000">
                <a:ea typeface="Verdana"/>
                <a:cs typeface="Arial"/>
              </a:rPr>
              <a:t>It is important that you </a:t>
            </a:r>
            <a:r>
              <a:rPr lang="en-US" sz="2000" u="sng">
                <a:ea typeface="Verdana"/>
                <a:cs typeface="+mn-lt"/>
                <a:hlinkClick r:id="rId5"/>
              </a:rPr>
              <a:t>use action verbs</a:t>
            </a:r>
            <a:r>
              <a:rPr lang="en-US" sz="2000">
                <a:ea typeface="Verdana"/>
                <a:cs typeface="+mn-lt"/>
              </a:rPr>
              <a:t> </a:t>
            </a:r>
            <a:r>
              <a:rPr lang="en-US" sz="2000">
                <a:ea typeface="Verdana"/>
                <a:cs typeface="Arial"/>
              </a:rPr>
              <a:t>to describe both what you did </a:t>
            </a:r>
            <a:br>
              <a:rPr lang="en-US" sz="2000">
                <a:ea typeface="Verdana"/>
                <a:cs typeface="Arial"/>
              </a:rPr>
            </a:br>
            <a:r>
              <a:rPr lang="en-US" sz="2000">
                <a:ea typeface="Verdana"/>
                <a:cs typeface="Arial"/>
              </a:rPr>
              <a:t>and the result (or impact) of that experience for your external partner</a:t>
            </a:r>
            <a:endParaRPr lang="en-US" sz="2000" strike="sngStrike">
              <a:ea typeface="Verdana"/>
              <a:cs typeface="Arial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en-US" sz="2000">
                <a:ea typeface="Verdana"/>
                <a:cs typeface="Arial"/>
              </a:rPr>
              <a:t>It may be helpful to refer to a list of action verbs to build </a:t>
            </a:r>
            <a:br>
              <a:rPr lang="en-US" sz="2000">
                <a:ea typeface="Verdana"/>
                <a:cs typeface="Arial"/>
              </a:rPr>
            </a:br>
            <a:r>
              <a:rPr lang="en-US" sz="2000">
                <a:ea typeface="Verdana"/>
                <a:cs typeface="Arial"/>
              </a:rPr>
              <a:t>your accomplishment statements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666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ACCOMPLISHMENT STATEMENTS AND RESUMES</a:t>
            </a:r>
            <a:endParaRPr lang="en-CA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48298" y="1219201"/>
            <a:ext cx="5080000" cy="1524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Resumes often contain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lists of tasks </a:t>
            </a:r>
            <a:r>
              <a:rPr lang="en-US">
                <a:solidFill>
                  <a:schemeClr val="accent1"/>
                </a:solidFill>
              </a:rPr>
              <a:t>rather than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lists of accomplishments.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A6370-4049-E444-B58E-FA9A3D29A92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6060503" cy="5638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accent1"/>
                </a:solidFill>
                <a:ea typeface="Verdana"/>
                <a:cs typeface="Arial"/>
              </a:rPr>
              <a:t>But </a:t>
            </a:r>
            <a:r>
              <a:rPr lang="en-US" b="1">
                <a:solidFill>
                  <a:schemeClr val="accent1"/>
                </a:solidFill>
                <a:ea typeface="Verdana"/>
                <a:cs typeface="Arial"/>
              </a:rPr>
              <a:t>accomplishment statements </a:t>
            </a:r>
            <a:br>
              <a:rPr lang="en-US" b="1"/>
            </a:br>
            <a:r>
              <a:rPr lang="en-US">
                <a:solidFill>
                  <a:schemeClr val="accent1"/>
                </a:solidFill>
                <a:ea typeface="Verdana"/>
                <a:cs typeface="Arial"/>
              </a:rPr>
              <a:t>capture both </a:t>
            </a:r>
            <a:r>
              <a:rPr lang="en-US" b="1">
                <a:solidFill>
                  <a:schemeClr val="accent1"/>
                </a:solidFill>
                <a:ea typeface="Verdana"/>
                <a:cs typeface="Arial"/>
              </a:rPr>
              <a:t>your competencies </a:t>
            </a:r>
            <a:br>
              <a:rPr lang="en-US"/>
            </a:br>
            <a:r>
              <a:rPr lang="en-US">
                <a:solidFill>
                  <a:schemeClr val="accent1"/>
                </a:solidFill>
                <a:ea typeface="Verdana"/>
                <a:cs typeface="Arial"/>
              </a:rPr>
              <a:t>and the </a:t>
            </a:r>
            <a:r>
              <a:rPr lang="en-US" b="1">
                <a:solidFill>
                  <a:schemeClr val="accent1"/>
                </a:solidFill>
                <a:ea typeface="Verdana"/>
                <a:cs typeface="Arial"/>
              </a:rPr>
              <a:t>impact</a:t>
            </a:r>
            <a:r>
              <a:rPr lang="en-US">
                <a:solidFill>
                  <a:schemeClr val="accent1"/>
                </a:solidFill>
                <a:ea typeface="Verdana"/>
                <a:cs typeface="Arial"/>
              </a:rPr>
              <a:t> </a:t>
            </a:r>
            <a:r>
              <a:rPr lang="en-US" b="1">
                <a:solidFill>
                  <a:schemeClr val="accent1"/>
                </a:solidFill>
                <a:ea typeface="Verdana"/>
                <a:cs typeface="Arial"/>
              </a:rPr>
              <a:t>those competencies </a:t>
            </a:r>
            <a:br>
              <a:rPr lang="en-US" b="1"/>
            </a:br>
            <a:r>
              <a:rPr lang="en-US" b="1">
                <a:solidFill>
                  <a:schemeClr val="accent1"/>
                </a:solidFill>
                <a:ea typeface="Verdana"/>
                <a:cs typeface="Arial"/>
              </a:rPr>
              <a:t>have on the work you are doing</a:t>
            </a:r>
            <a:r>
              <a:rPr lang="en-US">
                <a:solidFill>
                  <a:schemeClr val="accent1"/>
                </a:solidFill>
                <a:ea typeface="Verdana"/>
                <a:cs typeface="Arial"/>
              </a:rPr>
              <a:t>.</a:t>
            </a:r>
          </a:p>
          <a:p>
            <a:r>
              <a:rPr lang="en-US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Example: Accomplishment Statements </a:t>
            </a:r>
            <a:endParaRPr lang="en-US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CA">
                <a:ea typeface="Verdana"/>
                <a:cs typeface="Arial"/>
              </a:rPr>
              <a:t>Create compelling marketing materials </a:t>
            </a:r>
            <a:br>
              <a:rPr lang="en-CA">
                <a:ea typeface="Verdana"/>
                <a:cs typeface="Arial"/>
              </a:rPr>
            </a:br>
            <a:r>
              <a:rPr lang="en-CA">
                <a:ea typeface="Verdana"/>
                <a:cs typeface="Arial"/>
              </a:rPr>
              <a:t>and publicity plans through promotion of </a:t>
            </a:r>
            <a:br>
              <a:rPr lang="en-CA">
                <a:ea typeface="Verdana"/>
                <a:cs typeface="Arial"/>
              </a:rPr>
            </a:br>
            <a:r>
              <a:rPr lang="en-CA">
                <a:ea typeface="Verdana"/>
                <a:cs typeface="Arial"/>
              </a:rPr>
              <a:t>bi-monthly panels via social media, email and poster campaigns, resulting in a 75% increase in attendance.</a:t>
            </a:r>
            <a:endParaRPr lang="en-US">
              <a:ea typeface="Verdana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2EB4914-5199-CD44-81FE-1EEF3DD1656B}"/>
              </a:ext>
            </a:extLst>
          </p:cNvPr>
          <p:cNvSpPr txBox="1">
            <a:spLocks/>
          </p:cNvSpPr>
          <p:nvPr/>
        </p:nvSpPr>
        <p:spPr>
          <a:xfrm>
            <a:off x="848298" y="2743201"/>
            <a:ext cx="5080000" cy="17949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Example: 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Lists of Tasks </a:t>
            </a:r>
            <a:endParaRPr lang="en-US" b="1">
              <a:solidFill>
                <a:schemeClr val="accent5">
                  <a:lumMod val="75000"/>
                </a:schemeClr>
              </a:solidFill>
              <a:ea typeface="Verdana"/>
              <a:cs typeface="Arial"/>
            </a:endParaRPr>
          </a:p>
          <a:p>
            <a:r>
              <a:rPr lang="en-CA">
                <a:ea typeface="Verdana"/>
                <a:cs typeface="Arial"/>
              </a:rPr>
              <a:t>Responsible for organizing </a:t>
            </a:r>
            <a:br>
              <a:rPr lang="en-CA"/>
            </a:br>
            <a:r>
              <a:rPr lang="en-CA">
                <a:ea typeface="Verdana"/>
                <a:cs typeface="Arial"/>
              </a:rPr>
              <a:t>and marketing events and panels.</a:t>
            </a:r>
            <a:endParaRPr lang="en-US">
              <a:ea typeface="Verdan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87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COMMUNICATING YOUR ACCOMPLISHMENTS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059543"/>
          </a:xfrm>
        </p:spPr>
        <p:txBody>
          <a:bodyPr>
            <a:normAutofit/>
          </a:bodyPr>
          <a:lstStyle/>
          <a:p>
            <a:pPr lvl="0" algn="ctr"/>
            <a:r>
              <a:rPr lang="en-US"/>
              <a:t>The description of your result in an 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accomplishment statement </a:t>
            </a:r>
            <a:r>
              <a:rPr lang="en-US"/>
              <a:t>can be </a:t>
            </a:r>
            <a:r>
              <a:rPr lang="en-US" b="1">
                <a:solidFill>
                  <a:srgbClr val="1590CE"/>
                </a:solidFill>
              </a:rPr>
              <a:t>qualitative </a:t>
            </a:r>
            <a:r>
              <a:rPr lang="en-US"/>
              <a:t>or </a:t>
            </a:r>
            <a:r>
              <a:rPr lang="en-US" b="1">
                <a:solidFill>
                  <a:srgbClr val="09A1BA"/>
                </a:solidFill>
              </a:rPr>
              <a:t>quantitative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D16043-3BCE-8D40-9900-FCEA08BE499E}"/>
              </a:ext>
            </a:extLst>
          </p:cNvPr>
          <p:cNvSpPr txBox="1">
            <a:spLocks/>
          </p:cNvSpPr>
          <p:nvPr/>
        </p:nvSpPr>
        <p:spPr>
          <a:xfrm>
            <a:off x="6259286" y="3672429"/>
            <a:ext cx="5584372" cy="315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Quantitative result</a:t>
            </a:r>
          </a:p>
          <a:p>
            <a:pPr algn="ctr"/>
            <a:r>
              <a:rPr lang="en-US" b="1"/>
              <a:t>Sold</a:t>
            </a:r>
            <a:r>
              <a:rPr lang="en-US"/>
              <a:t> 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action verb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]</a:t>
            </a:r>
            <a:r>
              <a:rPr lang="en-US"/>
              <a:t> tickets for raffle </a:t>
            </a:r>
            <a:br>
              <a:rPr lang="en-US"/>
            </a:br>
            <a:r>
              <a:rPr lang="en-US"/>
              <a:t>draws at Varsity football games </a:t>
            </a:r>
            <a:br>
              <a:rPr lang="en-US"/>
            </a:b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what you did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]</a:t>
            </a:r>
            <a:r>
              <a:rPr lang="en-US"/>
              <a:t>,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/>
              <a:t>earning $2000 </a:t>
            </a:r>
            <a:br>
              <a:rPr lang="en-US"/>
            </a:br>
            <a:r>
              <a:rPr lang="en-US"/>
              <a:t>over the season to support </a:t>
            </a:r>
            <a:br>
              <a:rPr lang="en-US"/>
            </a:br>
            <a:r>
              <a:rPr lang="en-US"/>
              <a:t>the purchase of 30 team </a:t>
            </a:r>
            <a:br>
              <a:rPr lang="en-US"/>
            </a:br>
            <a:r>
              <a:rPr lang="en-US"/>
              <a:t>jerseys 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result/impact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]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4B3B6E-5894-E048-8A01-3B3A5965A2C6}"/>
              </a:ext>
            </a:extLst>
          </p:cNvPr>
          <p:cNvSpPr txBox="1">
            <a:spLocks/>
          </p:cNvSpPr>
          <p:nvPr/>
        </p:nvSpPr>
        <p:spPr>
          <a:xfrm>
            <a:off x="888999" y="3672429"/>
            <a:ext cx="4728029" cy="3462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167CB2"/>
                </a:solidFill>
              </a:rPr>
              <a:t>Qualitative results</a:t>
            </a:r>
          </a:p>
          <a:p>
            <a:pPr algn="ctr"/>
            <a:r>
              <a:rPr lang="en-US" b="1"/>
              <a:t>Designed</a:t>
            </a:r>
            <a:r>
              <a:rPr lang="en-US"/>
              <a:t> </a:t>
            </a:r>
            <a:r>
              <a:rPr lang="en-US">
                <a:solidFill>
                  <a:srgbClr val="167CB2"/>
                </a:solidFill>
              </a:rPr>
              <a:t>[</a:t>
            </a:r>
            <a:r>
              <a:rPr lang="en-US" b="1">
                <a:solidFill>
                  <a:srgbClr val="167CB2"/>
                </a:solidFill>
              </a:rPr>
              <a:t>action verb</a:t>
            </a:r>
            <a:r>
              <a:rPr lang="en-US">
                <a:solidFill>
                  <a:srgbClr val="167CB2"/>
                </a:solidFill>
              </a:rPr>
              <a:t>]</a:t>
            </a:r>
            <a:r>
              <a:rPr lang="en-US"/>
              <a:t> a </a:t>
            </a:r>
            <a:br>
              <a:rPr lang="en-US"/>
            </a:br>
            <a:r>
              <a:rPr lang="en-US"/>
              <a:t>web-based interactive manual </a:t>
            </a:r>
            <a:r>
              <a:rPr lang="en-US">
                <a:solidFill>
                  <a:srgbClr val="167CB2"/>
                </a:solidFill>
              </a:rPr>
              <a:t>[</a:t>
            </a:r>
            <a:r>
              <a:rPr lang="en-US" b="1">
                <a:solidFill>
                  <a:srgbClr val="167CB2"/>
                </a:solidFill>
              </a:rPr>
              <a:t>what you did</a:t>
            </a:r>
            <a:r>
              <a:rPr lang="en-US">
                <a:solidFill>
                  <a:srgbClr val="167CB2"/>
                </a:solidFill>
              </a:rPr>
              <a:t>]</a:t>
            </a:r>
            <a:r>
              <a:rPr lang="en-US">
                <a:solidFill>
                  <a:schemeClr val="accent6"/>
                </a:solidFill>
              </a:rPr>
              <a:t> </a:t>
            </a:r>
            <a:r>
              <a:rPr lang="en-US"/>
              <a:t>that is currently </a:t>
            </a:r>
            <a:br>
              <a:rPr lang="en-US"/>
            </a:br>
            <a:r>
              <a:rPr lang="en-US"/>
              <a:t>in use by residence dons across the University of Toronto </a:t>
            </a:r>
            <a:r>
              <a:rPr lang="en-US">
                <a:solidFill>
                  <a:srgbClr val="167CB2"/>
                </a:solidFill>
              </a:rPr>
              <a:t>[</a:t>
            </a:r>
            <a:r>
              <a:rPr lang="en-US" b="1">
                <a:solidFill>
                  <a:srgbClr val="167CB2"/>
                </a:solidFill>
              </a:rPr>
              <a:t>result/impact</a:t>
            </a:r>
            <a:r>
              <a:rPr lang="en-US">
                <a:solidFill>
                  <a:srgbClr val="167CB2"/>
                </a:solidFill>
              </a:rPr>
              <a:t>]</a:t>
            </a:r>
            <a:r>
              <a:rPr lang="en-US"/>
              <a:t>.</a:t>
            </a:r>
          </a:p>
        </p:txBody>
      </p:sp>
      <p:sp>
        <p:nvSpPr>
          <p:cNvPr id="11" name="Freeform 105">
            <a:extLst>
              <a:ext uri="{FF2B5EF4-FFF2-40B4-BE49-F238E27FC236}">
                <a16:creationId xmlns:a16="http://schemas.microsoft.com/office/drawing/2014/main" id="{99C7460E-F175-AF47-86A4-6678973EAAA1}"/>
              </a:ext>
            </a:extLst>
          </p:cNvPr>
          <p:cNvSpPr>
            <a:spLocks noEditPoints="1"/>
          </p:cNvSpPr>
          <p:nvPr/>
        </p:nvSpPr>
        <p:spPr bwMode="auto">
          <a:xfrm>
            <a:off x="8118563" y="2602131"/>
            <a:ext cx="1763992" cy="1059543"/>
          </a:xfrm>
          <a:custGeom>
            <a:avLst/>
            <a:gdLst>
              <a:gd name="T0" fmla="*/ 751 w 773"/>
              <a:gd name="T1" fmla="*/ 6 h 445"/>
              <a:gd name="T2" fmla="*/ 751 w 773"/>
              <a:gd name="T3" fmla="*/ 5 h 445"/>
              <a:gd name="T4" fmla="*/ 750 w 773"/>
              <a:gd name="T5" fmla="*/ 3 h 445"/>
              <a:gd name="T6" fmla="*/ 749 w 773"/>
              <a:gd name="T7" fmla="*/ 2 h 445"/>
              <a:gd name="T8" fmla="*/ 747 w 773"/>
              <a:gd name="T9" fmla="*/ 1 h 445"/>
              <a:gd name="T10" fmla="*/ 747 w 773"/>
              <a:gd name="T11" fmla="*/ 1 h 445"/>
              <a:gd name="T12" fmla="*/ 745 w 773"/>
              <a:gd name="T13" fmla="*/ 0 h 445"/>
              <a:gd name="T14" fmla="*/ 744 w 773"/>
              <a:gd name="T15" fmla="*/ 0 h 445"/>
              <a:gd name="T16" fmla="*/ 742 w 773"/>
              <a:gd name="T17" fmla="*/ 1 h 445"/>
              <a:gd name="T18" fmla="*/ 740 w 773"/>
              <a:gd name="T19" fmla="*/ 2 h 445"/>
              <a:gd name="T20" fmla="*/ 626 w 773"/>
              <a:gd name="T21" fmla="*/ 87 h 445"/>
              <a:gd name="T22" fmla="*/ 634 w 773"/>
              <a:gd name="T23" fmla="*/ 99 h 445"/>
              <a:gd name="T24" fmla="*/ 649 w 773"/>
              <a:gd name="T25" fmla="*/ 211 h 445"/>
              <a:gd name="T26" fmla="*/ 581 w 773"/>
              <a:gd name="T27" fmla="*/ 234 h 445"/>
              <a:gd name="T28" fmla="*/ 484 w 773"/>
              <a:gd name="T29" fmla="*/ 165 h 445"/>
              <a:gd name="T30" fmla="*/ 374 w 773"/>
              <a:gd name="T31" fmla="*/ 165 h 445"/>
              <a:gd name="T32" fmla="*/ 331 w 773"/>
              <a:gd name="T33" fmla="*/ 338 h 445"/>
              <a:gd name="T34" fmla="*/ 281 w 773"/>
              <a:gd name="T35" fmla="*/ 345 h 445"/>
              <a:gd name="T36" fmla="*/ 205 w 773"/>
              <a:gd name="T37" fmla="*/ 210 h 445"/>
              <a:gd name="T38" fmla="*/ 95 w 773"/>
              <a:gd name="T39" fmla="*/ 210 h 445"/>
              <a:gd name="T40" fmla="*/ 2 w 773"/>
              <a:gd name="T41" fmla="*/ 385 h 445"/>
              <a:gd name="T42" fmla="*/ 8 w 773"/>
              <a:gd name="T43" fmla="*/ 397 h 445"/>
              <a:gd name="T44" fmla="*/ 120 w 773"/>
              <a:gd name="T45" fmla="*/ 256 h 445"/>
              <a:gd name="T46" fmla="*/ 181 w 773"/>
              <a:gd name="T47" fmla="*/ 255 h 445"/>
              <a:gd name="T48" fmla="*/ 258 w 773"/>
              <a:gd name="T49" fmla="*/ 390 h 445"/>
              <a:gd name="T50" fmla="*/ 368 w 773"/>
              <a:gd name="T51" fmla="*/ 390 h 445"/>
              <a:gd name="T52" fmla="*/ 406 w 773"/>
              <a:gd name="T53" fmla="*/ 215 h 445"/>
              <a:gd name="T54" fmla="*/ 478 w 773"/>
              <a:gd name="T55" fmla="*/ 191 h 445"/>
              <a:gd name="T56" fmla="*/ 573 w 773"/>
              <a:gd name="T57" fmla="*/ 261 h 445"/>
              <a:gd name="T58" fmla="*/ 683 w 773"/>
              <a:gd name="T59" fmla="*/ 261 h 445"/>
              <a:gd name="T60" fmla="*/ 741 w 773"/>
              <a:gd name="T61" fmla="*/ 33 h 445"/>
              <a:gd name="T62" fmla="*/ 765 w 773"/>
              <a:gd name="T63" fmla="*/ 160 h 445"/>
              <a:gd name="T64" fmla="*/ 772 w 773"/>
              <a:gd name="T65" fmla="*/ 152 h 445"/>
              <a:gd name="T66" fmla="*/ 150 w 773"/>
              <a:gd name="T67" fmla="*/ 169 h 445"/>
              <a:gd name="T68" fmla="*/ 177 w 773"/>
              <a:gd name="T69" fmla="*/ 240 h 445"/>
              <a:gd name="T70" fmla="*/ 177 w 773"/>
              <a:gd name="T71" fmla="*/ 240 h 445"/>
              <a:gd name="T72" fmla="*/ 109 w 773"/>
              <a:gd name="T73" fmla="*/ 210 h 445"/>
              <a:gd name="T74" fmla="*/ 313 w 773"/>
              <a:gd name="T75" fmla="*/ 431 h 445"/>
              <a:gd name="T76" fmla="*/ 313 w 773"/>
              <a:gd name="T77" fmla="*/ 349 h 445"/>
              <a:gd name="T78" fmla="*/ 429 w 773"/>
              <a:gd name="T79" fmla="*/ 206 h 445"/>
              <a:gd name="T80" fmla="*/ 429 w 773"/>
              <a:gd name="T81" fmla="*/ 124 h 445"/>
              <a:gd name="T82" fmla="*/ 429 w 773"/>
              <a:gd name="T83" fmla="*/ 206 h 445"/>
              <a:gd name="T84" fmla="*/ 628 w 773"/>
              <a:gd name="T85" fmla="*/ 302 h 445"/>
              <a:gd name="T86" fmla="*/ 628 w 773"/>
              <a:gd name="T87" fmla="*/ 22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73" h="445">
                <a:moveTo>
                  <a:pt x="772" y="152"/>
                </a:moveTo>
                <a:cubicBezTo>
                  <a:pt x="751" y="6"/>
                  <a:pt x="751" y="6"/>
                  <a:pt x="751" y="6"/>
                </a:cubicBezTo>
                <a:cubicBezTo>
                  <a:pt x="751" y="6"/>
                  <a:pt x="751" y="6"/>
                  <a:pt x="751" y="6"/>
                </a:cubicBezTo>
                <a:cubicBezTo>
                  <a:pt x="751" y="6"/>
                  <a:pt x="751" y="5"/>
                  <a:pt x="751" y="5"/>
                </a:cubicBezTo>
                <a:cubicBezTo>
                  <a:pt x="751" y="5"/>
                  <a:pt x="751" y="4"/>
                  <a:pt x="751" y="4"/>
                </a:cubicBezTo>
                <a:cubicBezTo>
                  <a:pt x="750" y="4"/>
                  <a:pt x="750" y="4"/>
                  <a:pt x="750" y="3"/>
                </a:cubicBezTo>
                <a:cubicBezTo>
                  <a:pt x="750" y="3"/>
                  <a:pt x="750" y="3"/>
                  <a:pt x="750" y="3"/>
                </a:cubicBezTo>
                <a:cubicBezTo>
                  <a:pt x="749" y="3"/>
                  <a:pt x="749" y="2"/>
                  <a:pt x="749" y="2"/>
                </a:cubicBezTo>
                <a:cubicBezTo>
                  <a:pt x="749" y="2"/>
                  <a:pt x="749" y="2"/>
                  <a:pt x="749" y="2"/>
                </a:cubicBezTo>
                <a:cubicBezTo>
                  <a:pt x="748" y="1"/>
                  <a:pt x="748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6" y="1"/>
                  <a:pt x="746" y="1"/>
                  <a:pt x="745" y="0"/>
                </a:cubicBezTo>
                <a:cubicBezTo>
                  <a:pt x="745" y="0"/>
                  <a:pt x="745" y="0"/>
                  <a:pt x="745" y="0"/>
                </a:cubicBezTo>
                <a:cubicBezTo>
                  <a:pt x="745" y="0"/>
                  <a:pt x="744" y="0"/>
                  <a:pt x="744" y="0"/>
                </a:cubicBezTo>
                <a:cubicBezTo>
                  <a:pt x="744" y="0"/>
                  <a:pt x="743" y="0"/>
                  <a:pt x="743" y="0"/>
                </a:cubicBezTo>
                <a:cubicBezTo>
                  <a:pt x="743" y="1"/>
                  <a:pt x="742" y="1"/>
                  <a:pt x="742" y="1"/>
                </a:cubicBezTo>
                <a:cubicBezTo>
                  <a:pt x="742" y="1"/>
                  <a:pt x="742" y="1"/>
                  <a:pt x="742" y="1"/>
                </a:cubicBezTo>
                <a:cubicBezTo>
                  <a:pt x="741" y="1"/>
                  <a:pt x="741" y="1"/>
                  <a:pt x="740" y="2"/>
                </a:cubicBezTo>
                <a:cubicBezTo>
                  <a:pt x="740" y="2"/>
                  <a:pt x="740" y="2"/>
                  <a:pt x="740" y="2"/>
                </a:cubicBezTo>
                <a:cubicBezTo>
                  <a:pt x="626" y="87"/>
                  <a:pt x="626" y="87"/>
                  <a:pt x="626" y="87"/>
                </a:cubicBezTo>
                <a:cubicBezTo>
                  <a:pt x="623" y="90"/>
                  <a:pt x="622" y="94"/>
                  <a:pt x="625" y="97"/>
                </a:cubicBezTo>
                <a:cubicBezTo>
                  <a:pt x="627" y="100"/>
                  <a:pt x="631" y="101"/>
                  <a:pt x="634" y="99"/>
                </a:cubicBezTo>
                <a:cubicBezTo>
                  <a:pt x="728" y="29"/>
                  <a:pt x="728" y="29"/>
                  <a:pt x="728" y="29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3" y="208"/>
                  <a:pt x="636" y="206"/>
                  <a:pt x="628" y="206"/>
                </a:cubicBezTo>
                <a:cubicBezTo>
                  <a:pt x="608" y="206"/>
                  <a:pt x="590" y="218"/>
                  <a:pt x="581" y="234"/>
                </a:cubicBezTo>
                <a:cubicBezTo>
                  <a:pt x="482" y="177"/>
                  <a:pt x="482" y="177"/>
                  <a:pt x="482" y="177"/>
                </a:cubicBezTo>
                <a:cubicBezTo>
                  <a:pt x="483" y="173"/>
                  <a:pt x="484" y="169"/>
                  <a:pt x="484" y="165"/>
                </a:cubicBezTo>
                <a:cubicBezTo>
                  <a:pt x="484" y="135"/>
                  <a:pt x="459" y="110"/>
                  <a:pt x="429" y="110"/>
                </a:cubicBezTo>
                <a:cubicBezTo>
                  <a:pt x="398" y="110"/>
                  <a:pt x="374" y="135"/>
                  <a:pt x="374" y="165"/>
                </a:cubicBezTo>
                <a:cubicBezTo>
                  <a:pt x="374" y="183"/>
                  <a:pt x="382" y="198"/>
                  <a:pt x="394" y="20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25" y="336"/>
                  <a:pt x="319" y="335"/>
                  <a:pt x="313" y="335"/>
                </a:cubicBezTo>
                <a:cubicBezTo>
                  <a:pt x="301" y="335"/>
                  <a:pt x="290" y="338"/>
                  <a:pt x="281" y="345"/>
                </a:cubicBezTo>
                <a:cubicBezTo>
                  <a:pt x="192" y="245"/>
                  <a:pt x="192" y="245"/>
                  <a:pt x="192" y="245"/>
                </a:cubicBezTo>
                <a:cubicBezTo>
                  <a:pt x="200" y="236"/>
                  <a:pt x="205" y="223"/>
                  <a:pt x="205" y="210"/>
                </a:cubicBezTo>
                <a:cubicBezTo>
                  <a:pt x="205" y="179"/>
                  <a:pt x="180" y="155"/>
                  <a:pt x="150" y="155"/>
                </a:cubicBezTo>
                <a:cubicBezTo>
                  <a:pt x="119" y="155"/>
                  <a:pt x="95" y="179"/>
                  <a:pt x="95" y="210"/>
                </a:cubicBezTo>
                <a:cubicBezTo>
                  <a:pt x="95" y="224"/>
                  <a:pt x="100" y="237"/>
                  <a:pt x="109" y="247"/>
                </a:cubicBezTo>
                <a:cubicBezTo>
                  <a:pt x="2" y="385"/>
                  <a:pt x="2" y="385"/>
                  <a:pt x="2" y="385"/>
                </a:cubicBezTo>
                <a:cubicBezTo>
                  <a:pt x="0" y="388"/>
                  <a:pt x="1" y="393"/>
                  <a:pt x="4" y="395"/>
                </a:cubicBezTo>
                <a:cubicBezTo>
                  <a:pt x="5" y="396"/>
                  <a:pt x="7" y="397"/>
                  <a:pt x="8" y="397"/>
                </a:cubicBezTo>
                <a:cubicBezTo>
                  <a:pt x="10" y="397"/>
                  <a:pt x="12" y="396"/>
                  <a:pt x="14" y="394"/>
                </a:cubicBezTo>
                <a:cubicBezTo>
                  <a:pt x="120" y="256"/>
                  <a:pt x="120" y="256"/>
                  <a:pt x="120" y="256"/>
                </a:cubicBezTo>
                <a:cubicBezTo>
                  <a:pt x="128" y="262"/>
                  <a:pt x="139" y="265"/>
                  <a:pt x="150" y="265"/>
                </a:cubicBezTo>
                <a:cubicBezTo>
                  <a:pt x="161" y="265"/>
                  <a:pt x="172" y="261"/>
                  <a:pt x="181" y="255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63" y="364"/>
                  <a:pt x="258" y="376"/>
                  <a:pt x="258" y="390"/>
                </a:cubicBezTo>
                <a:cubicBezTo>
                  <a:pt x="258" y="420"/>
                  <a:pt x="283" y="445"/>
                  <a:pt x="313" y="445"/>
                </a:cubicBezTo>
                <a:cubicBezTo>
                  <a:pt x="343" y="445"/>
                  <a:pt x="368" y="420"/>
                  <a:pt x="368" y="390"/>
                </a:cubicBezTo>
                <a:cubicBezTo>
                  <a:pt x="368" y="371"/>
                  <a:pt x="358" y="354"/>
                  <a:pt x="344" y="344"/>
                </a:cubicBezTo>
                <a:cubicBezTo>
                  <a:pt x="406" y="215"/>
                  <a:pt x="406" y="215"/>
                  <a:pt x="406" y="215"/>
                </a:cubicBezTo>
                <a:cubicBezTo>
                  <a:pt x="413" y="219"/>
                  <a:pt x="421" y="220"/>
                  <a:pt x="429" y="220"/>
                </a:cubicBezTo>
                <a:cubicBezTo>
                  <a:pt x="450" y="220"/>
                  <a:pt x="468" y="208"/>
                  <a:pt x="478" y="191"/>
                </a:cubicBezTo>
                <a:cubicBezTo>
                  <a:pt x="575" y="247"/>
                  <a:pt x="575" y="247"/>
                  <a:pt x="575" y="247"/>
                </a:cubicBezTo>
                <a:cubicBezTo>
                  <a:pt x="574" y="252"/>
                  <a:pt x="573" y="256"/>
                  <a:pt x="573" y="261"/>
                </a:cubicBezTo>
                <a:cubicBezTo>
                  <a:pt x="573" y="292"/>
                  <a:pt x="598" y="316"/>
                  <a:pt x="628" y="316"/>
                </a:cubicBezTo>
                <a:cubicBezTo>
                  <a:pt x="659" y="316"/>
                  <a:pt x="683" y="292"/>
                  <a:pt x="683" y="261"/>
                </a:cubicBezTo>
                <a:cubicBezTo>
                  <a:pt x="683" y="244"/>
                  <a:pt x="675" y="228"/>
                  <a:pt x="662" y="218"/>
                </a:cubicBezTo>
                <a:cubicBezTo>
                  <a:pt x="741" y="33"/>
                  <a:pt x="741" y="33"/>
                  <a:pt x="741" y="33"/>
                </a:cubicBezTo>
                <a:cubicBezTo>
                  <a:pt x="758" y="154"/>
                  <a:pt x="758" y="154"/>
                  <a:pt x="758" y="154"/>
                </a:cubicBezTo>
                <a:cubicBezTo>
                  <a:pt x="759" y="158"/>
                  <a:pt x="762" y="160"/>
                  <a:pt x="765" y="160"/>
                </a:cubicBezTo>
                <a:cubicBezTo>
                  <a:pt x="766" y="160"/>
                  <a:pt x="766" y="160"/>
                  <a:pt x="766" y="160"/>
                </a:cubicBezTo>
                <a:cubicBezTo>
                  <a:pt x="770" y="160"/>
                  <a:pt x="773" y="156"/>
                  <a:pt x="772" y="152"/>
                </a:cubicBezTo>
                <a:close/>
                <a:moveTo>
                  <a:pt x="109" y="210"/>
                </a:moveTo>
                <a:cubicBezTo>
                  <a:pt x="109" y="187"/>
                  <a:pt x="127" y="169"/>
                  <a:pt x="150" y="169"/>
                </a:cubicBezTo>
                <a:cubicBezTo>
                  <a:pt x="172" y="169"/>
                  <a:pt x="191" y="187"/>
                  <a:pt x="191" y="210"/>
                </a:cubicBezTo>
                <a:cubicBezTo>
                  <a:pt x="191" y="222"/>
                  <a:pt x="186" y="233"/>
                  <a:pt x="177" y="240"/>
                </a:cubicBezTo>
                <a:cubicBezTo>
                  <a:pt x="177" y="240"/>
                  <a:pt x="177" y="240"/>
                  <a:pt x="177" y="240"/>
                </a:cubicBezTo>
                <a:cubicBezTo>
                  <a:pt x="177" y="240"/>
                  <a:pt x="177" y="240"/>
                  <a:pt x="177" y="240"/>
                </a:cubicBezTo>
                <a:cubicBezTo>
                  <a:pt x="170" y="247"/>
                  <a:pt x="160" y="251"/>
                  <a:pt x="150" y="251"/>
                </a:cubicBezTo>
                <a:cubicBezTo>
                  <a:pt x="127" y="251"/>
                  <a:pt x="109" y="232"/>
                  <a:pt x="109" y="210"/>
                </a:cubicBezTo>
                <a:close/>
                <a:moveTo>
                  <a:pt x="354" y="390"/>
                </a:moveTo>
                <a:cubicBezTo>
                  <a:pt x="354" y="412"/>
                  <a:pt x="336" y="431"/>
                  <a:pt x="313" y="431"/>
                </a:cubicBezTo>
                <a:cubicBezTo>
                  <a:pt x="290" y="431"/>
                  <a:pt x="272" y="412"/>
                  <a:pt x="272" y="390"/>
                </a:cubicBezTo>
                <a:cubicBezTo>
                  <a:pt x="272" y="367"/>
                  <a:pt x="290" y="349"/>
                  <a:pt x="313" y="349"/>
                </a:cubicBezTo>
                <a:cubicBezTo>
                  <a:pt x="336" y="349"/>
                  <a:pt x="354" y="367"/>
                  <a:pt x="354" y="390"/>
                </a:cubicBezTo>
                <a:close/>
                <a:moveTo>
                  <a:pt x="429" y="206"/>
                </a:moveTo>
                <a:cubicBezTo>
                  <a:pt x="406" y="206"/>
                  <a:pt x="388" y="188"/>
                  <a:pt x="388" y="165"/>
                </a:cubicBezTo>
                <a:cubicBezTo>
                  <a:pt x="388" y="143"/>
                  <a:pt x="406" y="124"/>
                  <a:pt x="429" y="124"/>
                </a:cubicBezTo>
                <a:cubicBezTo>
                  <a:pt x="451" y="124"/>
                  <a:pt x="470" y="143"/>
                  <a:pt x="470" y="165"/>
                </a:cubicBezTo>
                <a:cubicBezTo>
                  <a:pt x="470" y="188"/>
                  <a:pt x="451" y="206"/>
                  <a:pt x="429" y="206"/>
                </a:cubicBezTo>
                <a:close/>
                <a:moveTo>
                  <a:pt x="669" y="261"/>
                </a:moveTo>
                <a:cubicBezTo>
                  <a:pt x="669" y="284"/>
                  <a:pt x="651" y="302"/>
                  <a:pt x="628" y="302"/>
                </a:cubicBezTo>
                <a:cubicBezTo>
                  <a:pt x="606" y="302"/>
                  <a:pt x="587" y="284"/>
                  <a:pt x="587" y="261"/>
                </a:cubicBezTo>
                <a:cubicBezTo>
                  <a:pt x="587" y="239"/>
                  <a:pt x="606" y="220"/>
                  <a:pt x="628" y="220"/>
                </a:cubicBezTo>
                <a:cubicBezTo>
                  <a:pt x="651" y="220"/>
                  <a:pt x="669" y="239"/>
                  <a:pt x="669" y="26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en-US" sz="3888"/>
          </a:p>
        </p:txBody>
      </p:sp>
      <p:grpSp>
        <p:nvGrpSpPr>
          <p:cNvPr id="75" name="Group 74"/>
          <p:cNvGrpSpPr/>
          <p:nvPr/>
        </p:nvGrpSpPr>
        <p:grpSpPr>
          <a:xfrm>
            <a:off x="2949420" y="2199482"/>
            <a:ext cx="1075513" cy="1552209"/>
            <a:chOff x="5617028" y="2278743"/>
            <a:chExt cx="1075513" cy="1552209"/>
          </a:xfrm>
        </p:grpSpPr>
        <p:sp>
          <p:nvSpPr>
            <p:cNvPr id="66" name="Oval Callout 65"/>
            <p:cNvSpPr/>
            <p:nvPr/>
          </p:nvSpPr>
          <p:spPr>
            <a:xfrm>
              <a:off x="6126162" y="2699697"/>
              <a:ext cx="566379" cy="463707"/>
            </a:xfrm>
            <a:prstGeom prst="wedgeEllipseCallou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7" name="Oval Callout 66"/>
            <p:cNvSpPr/>
            <p:nvPr/>
          </p:nvSpPr>
          <p:spPr>
            <a:xfrm flipH="1">
              <a:off x="5862916" y="2518662"/>
              <a:ext cx="699247" cy="468229"/>
            </a:xfrm>
            <a:prstGeom prst="wedgeEllipseCallou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 w="28575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 rot="2214029">
              <a:off x="5617028" y="2278743"/>
              <a:ext cx="1052713" cy="1552209"/>
              <a:chOff x="5617028" y="2278743"/>
              <a:chExt cx="1052713" cy="1552209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617028" y="2278743"/>
                <a:ext cx="1052713" cy="1052713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9" name="Flowchart: Terminator 68"/>
              <p:cNvSpPr/>
              <p:nvPr/>
            </p:nvSpPr>
            <p:spPr>
              <a:xfrm>
                <a:off x="6034523" y="3331455"/>
                <a:ext cx="217722" cy="499497"/>
              </a:xfrm>
              <a:prstGeom prst="flowChartTerminator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1" name="Oval 70"/>
            <p:cNvSpPr/>
            <p:nvPr/>
          </p:nvSpPr>
          <p:spPr>
            <a:xfrm flipV="1">
              <a:off x="6028161" y="27168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2" name="Oval 71"/>
            <p:cNvSpPr/>
            <p:nvPr/>
          </p:nvSpPr>
          <p:spPr>
            <a:xfrm flipV="1">
              <a:off x="6198371" y="27168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3" name="Oval 72"/>
            <p:cNvSpPr/>
            <p:nvPr/>
          </p:nvSpPr>
          <p:spPr>
            <a:xfrm flipV="1">
              <a:off x="6368581" y="27168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7670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/>
              <a:t>YOUR TURN : COMPETENCIES AS ACCOMPLISHMENT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9579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>
                <a:ea typeface="Verdana"/>
                <a:cs typeface="Arial"/>
              </a:rPr>
              <a:t>Describe each of your three competencies as an accomplishment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statement: 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ea typeface="Verdana"/>
                <a:cs typeface="Arial"/>
              </a:rPr>
              <a:t>action verb </a:t>
            </a:r>
            <a:r>
              <a:rPr lang="en-US">
                <a:ea typeface="Verdana"/>
                <a:cs typeface="Arial"/>
              </a:rPr>
              <a:t>+ 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ea typeface="Verdana"/>
                <a:cs typeface="Arial"/>
              </a:rPr>
              <a:t>what you did </a:t>
            </a:r>
            <a:r>
              <a:rPr lang="en-US">
                <a:ea typeface="Verdana"/>
                <a:cs typeface="Arial"/>
              </a:rPr>
              <a:t>+ 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ea typeface="Verdana"/>
                <a:cs typeface="Arial"/>
              </a:rPr>
              <a:t>result</a:t>
            </a:r>
            <a:r>
              <a:rPr lang="en-US">
                <a:ea typeface="Verdana"/>
                <a:cs typeface="Arial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45B2C2-303B-6642-BCA0-E3868AB5B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B8106D0-CFC4-DB42-A482-9B8E3F838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59041"/>
              </p:ext>
            </p:extLst>
          </p:nvPr>
        </p:nvGraphicFramePr>
        <p:xfrm>
          <a:off x="849811" y="2177143"/>
          <a:ext cx="10565403" cy="1413382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3603565">
                  <a:extLst>
                    <a:ext uri="{9D8B030D-6E8A-4147-A177-3AD203B41FA5}">
                      <a16:colId xmlns:a16="http://schemas.microsoft.com/office/drawing/2014/main" val="505592812"/>
                    </a:ext>
                  </a:extLst>
                </a:gridCol>
                <a:gridCol w="3480919">
                  <a:extLst>
                    <a:ext uri="{9D8B030D-6E8A-4147-A177-3AD203B41FA5}">
                      <a16:colId xmlns:a16="http://schemas.microsoft.com/office/drawing/2014/main" val="3770224375"/>
                    </a:ext>
                  </a:extLst>
                </a:gridCol>
                <a:gridCol w="3480919">
                  <a:extLst>
                    <a:ext uri="{9D8B030D-6E8A-4147-A177-3AD203B41FA5}">
                      <a16:colId xmlns:a16="http://schemas.microsoft.com/office/drawing/2014/main" val="4293657281"/>
                    </a:ext>
                  </a:extLst>
                </a:gridCol>
              </a:tblGrid>
              <a:tr h="405896">
                <a:tc gridSpan="3">
                  <a:txBody>
                    <a:bodyPr/>
                    <a:lstStyle/>
                    <a:p>
                      <a:r>
                        <a:rPr lang="en-CA" sz="2300">
                          <a:solidFill>
                            <a:srgbClr val="0070C0"/>
                          </a:solidFill>
                        </a:rPr>
                        <a:t>Competency 1</a:t>
                      </a:r>
                    </a:p>
                  </a:txBody>
                  <a:tcPr marL="88713" marR="88713" marT="44356" marB="44356"/>
                </a:tc>
                <a:tc hMerge="1">
                  <a:txBody>
                    <a:bodyPr/>
                    <a:lstStyle/>
                    <a:p>
                      <a:endParaRPr lang="en-CA">
                        <a:solidFill>
                          <a:srgbClr val="007FA3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11414"/>
                  </a:ext>
                </a:extLst>
              </a:tr>
              <a:tr h="405896">
                <a:tc>
                  <a:txBody>
                    <a:bodyPr/>
                    <a:lstStyle/>
                    <a:p>
                      <a:pPr rtl="0" eaLnBrk="1" fontAlgn="t" latinLnBrk="0" hangingPunct="1"/>
                      <a:r>
                        <a:rPr lang="en-CA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Action verb</a:t>
                      </a:r>
                    </a:p>
                  </a:txBody>
                  <a:tcPr marL="88713" marR="88713" marT="44356" marB="4435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you</a:t>
                      </a:r>
                      <a:r>
                        <a:rPr lang="en-CA" sz="18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did</a:t>
                      </a:r>
                      <a:endParaRPr lang="en-CA" sz="1800" b="1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713" marR="88713" marT="44356" marB="44356">
                    <a:solidFill>
                      <a:srgbClr val="D4E7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Results/Impact</a:t>
                      </a:r>
                      <a:endParaRPr lang="en-CA" sz="1800" b="1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713" marR="88713" marT="44356" marB="44356">
                    <a:solidFill>
                      <a:srgbClr val="D4E7FF">
                        <a:alpha val="8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1576"/>
                  </a:ext>
                </a:extLst>
              </a:tr>
              <a:tr h="568254"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>
                    <a:solidFill>
                      <a:srgbClr val="D4E7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>
                    <a:solidFill>
                      <a:srgbClr val="D4E7FF">
                        <a:alpha val="8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241606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5984A0E-8A63-8241-A257-3BADEB53F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70494"/>
              </p:ext>
            </p:extLst>
          </p:nvPr>
        </p:nvGraphicFramePr>
        <p:xfrm>
          <a:off x="849811" y="3723079"/>
          <a:ext cx="10565403" cy="1413382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3603565">
                  <a:extLst>
                    <a:ext uri="{9D8B030D-6E8A-4147-A177-3AD203B41FA5}">
                      <a16:colId xmlns:a16="http://schemas.microsoft.com/office/drawing/2014/main" val="505592812"/>
                    </a:ext>
                  </a:extLst>
                </a:gridCol>
                <a:gridCol w="3480919">
                  <a:extLst>
                    <a:ext uri="{9D8B030D-6E8A-4147-A177-3AD203B41FA5}">
                      <a16:colId xmlns:a16="http://schemas.microsoft.com/office/drawing/2014/main" val="3770224375"/>
                    </a:ext>
                  </a:extLst>
                </a:gridCol>
                <a:gridCol w="3480919">
                  <a:extLst>
                    <a:ext uri="{9D8B030D-6E8A-4147-A177-3AD203B41FA5}">
                      <a16:colId xmlns:a16="http://schemas.microsoft.com/office/drawing/2014/main" val="4293657281"/>
                    </a:ext>
                  </a:extLst>
                </a:gridCol>
              </a:tblGrid>
              <a:tr h="405896">
                <a:tc gridSpan="3">
                  <a:txBody>
                    <a:bodyPr/>
                    <a:lstStyle/>
                    <a:p>
                      <a:r>
                        <a:rPr lang="en-CA" sz="2300">
                          <a:solidFill>
                            <a:srgbClr val="0070C0"/>
                          </a:solidFill>
                        </a:rPr>
                        <a:t>Competency 2</a:t>
                      </a:r>
                    </a:p>
                  </a:txBody>
                  <a:tcPr marL="88713" marR="88713" marT="44356" marB="44356"/>
                </a:tc>
                <a:tc hMerge="1">
                  <a:txBody>
                    <a:bodyPr/>
                    <a:lstStyle/>
                    <a:p>
                      <a:endParaRPr lang="en-CA">
                        <a:solidFill>
                          <a:srgbClr val="007FA3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11414"/>
                  </a:ext>
                </a:extLst>
              </a:tr>
              <a:tr h="405896">
                <a:tc>
                  <a:txBody>
                    <a:bodyPr/>
                    <a:lstStyle/>
                    <a:p>
                      <a:pPr rtl="0" eaLnBrk="1" fontAlgn="t" latinLnBrk="0" hangingPunct="1"/>
                      <a:r>
                        <a:rPr lang="en-CA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Action verb</a:t>
                      </a:r>
                    </a:p>
                  </a:txBody>
                  <a:tcPr marL="88713" marR="88713" marT="44356" marB="4435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you</a:t>
                      </a:r>
                      <a:r>
                        <a:rPr lang="en-CA" sz="18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did</a:t>
                      </a:r>
                      <a:endParaRPr lang="en-CA" sz="1800" b="1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713" marR="88713" marT="44356" marB="44356">
                    <a:solidFill>
                      <a:srgbClr val="D4E7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Results/Impact</a:t>
                      </a:r>
                      <a:endParaRPr lang="en-CA" sz="1800" b="1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713" marR="88713" marT="44356" marB="44356">
                    <a:solidFill>
                      <a:srgbClr val="D4E7FF">
                        <a:alpha val="8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1576"/>
                  </a:ext>
                </a:extLst>
              </a:tr>
              <a:tr h="568254"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>
                    <a:solidFill>
                      <a:srgbClr val="D4E7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>
                    <a:solidFill>
                      <a:srgbClr val="D4E7FF">
                        <a:alpha val="8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24160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D30AA74-D1AD-FF43-9B1B-4E8DF737A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975511"/>
              </p:ext>
            </p:extLst>
          </p:nvPr>
        </p:nvGraphicFramePr>
        <p:xfrm>
          <a:off x="849811" y="5270941"/>
          <a:ext cx="10565403" cy="1413382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3603565">
                  <a:extLst>
                    <a:ext uri="{9D8B030D-6E8A-4147-A177-3AD203B41FA5}">
                      <a16:colId xmlns:a16="http://schemas.microsoft.com/office/drawing/2014/main" val="505592812"/>
                    </a:ext>
                  </a:extLst>
                </a:gridCol>
                <a:gridCol w="3480919">
                  <a:extLst>
                    <a:ext uri="{9D8B030D-6E8A-4147-A177-3AD203B41FA5}">
                      <a16:colId xmlns:a16="http://schemas.microsoft.com/office/drawing/2014/main" val="3770224375"/>
                    </a:ext>
                  </a:extLst>
                </a:gridCol>
                <a:gridCol w="3480919">
                  <a:extLst>
                    <a:ext uri="{9D8B030D-6E8A-4147-A177-3AD203B41FA5}">
                      <a16:colId xmlns:a16="http://schemas.microsoft.com/office/drawing/2014/main" val="4293657281"/>
                    </a:ext>
                  </a:extLst>
                </a:gridCol>
              </a:tblGrid>
              <a:tr h="405896">
                <a:tc gridSpan="3">
                  <a:txBody>
                    <a:bodyPr/>
                    <a:lstStyle/>
                    <a:p>
                      <a:r>
                        <a:rPr lang="en-CA" sz="2300">
                          <a:solidFill>
                            <a:srgbClr val="0070C0"/>
                          </a:solidFill>
                        </a:rPr>
                        <a:t>Competency 3</a:t>
                      </a:r>
                    </a:p>
                  </a:txBody>
                  <a:tcPr marL="88713" marR="88713" marT="44356" marB="44356"/>
                </a:tc>
                <a:tc hMerge="1">
                  <a:txBody>
                    <a:bodyPr/>
                    <a:lstStyle/>
                    <a:p>
                      <a:endParaRPr lang="en-CA">
                        <a:solidFill>
                          <a:srgbClr val="007FA3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11414"/>
                  </a:ext>
                </a:extLst>
              </a:tr>
              <a:tr h="405896">
                <a:tc>
                  <a:txBody>
                    <a:bodyPr/>
                    <a:lstStyle/>
                    <a:p>
                      <a:pPr rtl="0" eaLnBrk="1" fontAlgn="t" latinLnBrk="0" hangingPunct="1"/>
                      <a:r>
                        <a:rPr lang="en-CA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Action verb</a:t>
                      </a:r>
                    </a:p>
                  </a:txBody>
                  <a:tcPr marL="88713" marR="88713" marT="44356" marB="4435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you</a:t>
                      </a:r>
                      <a:r>
                        <a:rPr lang="en-CA" sz="18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did</a:t>
                      </a:r>
                      <a:endParaRPr lang="en-CA" sz="1800" b="1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713" marR="88713" marT="44356" marB="44356">
                    <a:solidFill>
                      <a:srgbClr val="D4E7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Results/Impact</a:t>
                      </a:r>
                      <a:endParaRPr lang="en-CA" sz="1800" b="1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713" marR="88713" marT="44356" marB="44356">
                    <a:solidFill>
                      <a:srgbClr val="D4E7FF">
                        <a:alpha val="8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1576"/>
                  </a:ext>
                </a:extLst>
              </a:tr>
              <a:tr h="568254"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/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>
                    <a:solidFill>
                      <a:srgbClr val="D4E7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600"/>
                    </a:p>
                  </a:txBody>
                  <a:tcPr marL="88713" marR="88713" marT="44356" marB="44356">
                    <a:solidFill>
                      <a:srgbClr val="D4E7FF">
                        <a:alpha val="8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2416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0397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ARTICULATING YOUR COMPETENCIES IN INTERVIEWS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199"/>
            <a:ext cx="10515600" cy="3486153"/>
          </a:xfrm>
        </p:spPr>
        <p:txBody>
          <a:bodyPr>
            <a:normAutofit/>
          </a:bodyPr>
          <a:lstStyle/>
          <a:p>
            <a:r>
              <a:rPr lang="en-US"/>
              <a:t>During </a:t>
            </a:r>
            <a:r>
              <a:rPr lang="en-US" b="1"/>
              <a:t>interviews</a:t>
            </a:r>
            <a:r>
              <a:rPr lang="en-US"/>
              <a:t>, you will be often asked to describe a time </a:t>
            </a:r>
            <a:br>
              <a:rPr lang="en-US"/>
            </a:br>
            <a:r>
              <a:rPr lang="en-US"/>
              <a:t>when you demonstrated a particular competency. </a:t>
            </a:r>
          </a:p>
          <a:p>
            <a:r>
              <a:rPr lang="en-US"/>
              <a:t>These interview questions usually start with “</a:t>
            </a:r>
            <a:r>
              <a:rPr lang="en-US" b="1"/>
              <a:t>tell me about a time when…</a:t>
            </a:r>
            <a:r>
              <a:rPr lang="en-US"/>
              <a:t>” </a:t>
            </a:r>
            <a:br>
              <a:rPr lang="en-US"/>
            </a:br>
            <a:r>
              <a:rPr lang="en-US"/>
              <a:t>or “</a:t>
            </a:r>
            <a:r>
              <a:rPr lang="en-US" b="1"/>
              <a:t>describe your experience with…</a:t>
            </a:r>
            <a:r>
              <a:rPr lang="en-US"/>
              <a:t>”</a:t>
            </a:r>
          </a:p>
          <a:p>
            <a:pPr lvl="0"/>
            <a:r>
              <a:rPr lang="en-US"/>
              <a:t>The </a:t>
            </a:r>
            <a:r>
              <a:rPr lang="en-US" b="1"/>
              <a:t>STAR method </a:t>
            </a:r>
            <a:r>
              <a:rPr lang="en-US"/>
              <a:t>provides a way for you to organize your responses </a:t>
            </a:r>
            <a:br>
              <a:rPr lang="en-US"/>
            </a:br>
            <a:r>
              <a:rPr lang="en-US"/>
              <a:t>to these kinds of interview questions that includes all the relevant details </a:t>
            </a:r>
            <a:br>
              <a:rPr lang="en-US"/>
            </a:br>
            <a:r>
              <a:rPr lang="en-US"/>
              <a:t>and stays focused on “</a:t>
            </a:r>
            <a:r>
              <a:rPr lang="en-US" b="1"/>
              <a:t>action</a:t>
            </a:r>
            <a:r>
              <a:rPr lang="en-US"/>
              <a:t>” and “</a:t>
            </a:r>
            <a:r>
              <a:rPr lang="en-US" b="1"/>
              <a:t>results</a:t>
            </a:r>
            <a:r>
              <a:rPr lang="en-US"/>
              <a:t>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C9B39A-116F-2B45-B888-EDCFC141BF27}"/>
              </a:ext>
            </a:extLst>
          </p:cNvPr>
          <p:cNvGrpSpPr/>
          <p:nvPr/>
        </p:nvGrpSpPr>
        <p:grpSpPr>
          <a:xfrm>
            <a:off x="2398980" y="4832976"/>
            <a:ext cx="7268359" cy="1339290"/>
            <a:chOff x="2398980" y="4832976"/>
            <a:chExt cx="7268359" cy="133929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B3FAB22-5C29-BC44-8A0C-B6CACC83336F}"/>
                </a:ext>
              </a:extLst>
            </p:cNvPr>
            <p:cNvGrpSpPr/>
            <p:nvPr/>
          </p:nvGrpSpPr>
          <p:grpSpPr>
            <a:xfrm>
              <a:off x="2398980" y="4832976"/>
              <a:ext cx="2177115" cy="1339290"/>
              <a:chOff x="2416564" y="4885730"/>
              <a:chExt cx="2177115" cy="133929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3A627D-1A79-7045-BEF7-1A99D22ECC71}"/>
                  </a:ext>
                </a:extLst>
              </p:cNvPr>
              <p:cNvSpPr/>
              <p:nvPr/>
            </p:nvSpPr>
            <p:spPr>
              <a:xfrm>
                <a:off x="2416564" y="5766433"/>
                <a:ext cx="2177115" cy="458587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2800" b="1">
                    <a:solidFill>
                      <a:srgbClr val="1590CE"/>
                    </a:solidFill>
                  </a:rPr>
                  <a:t>Situation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2DCFBD2-BD80-274B-AA25-05515D9396DF}"/>
                  </a:ext>
                </a:extLst>
              </p:cNvPr>
              <p:cNvSpPr/>
              <p:nvPr/>
            </p:nvSpPr>
            <p:spPr>
              <a:xfrm>
                <a:off x="3128270" y="4885730"/>
                <a:ext cx="753703" cy="753703"/>
              </a:xfrm>
              <a:prstGeom prst="ellipse">
                <a:avLst/>
              </a:prstGeom>
              <a:solidFill>
                <a:srgbClr val="1590CE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43BC52F-0863-C34B-AD54-8EA2D6D597DC}"/>
                </a:ext>
              </a:extLst>
            </p:cNvPr>
            <p:cNvGrpSpPr/>
            <p:nvPr/>
          </p:nvGrpSpPr>
          <p:grpSpPr>
            <a:xfrm>
              <a:off x="4096061" y="4832976"/>
              <a:ext cx="2177115" cy="1339290"/>
              <a:chOff x="4113645" y="4885730"/>
              <a:chExt cx="2177115" cy="133929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AA46CF-D1A5-A04C-B85E-29FABA73469A}"/>
                  </a:ext>
                </a:extLst>
              </p:cNvPr>
              <p:cNvSpPr/>
              <p:nvPr/>
            </p:nvSpPr>
            <p:spPr>
              <a:xfrm>
                <a:off x="4113645" y="5766433"/>
                <a:ext cx="2177115" cy="458587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2800" b="1">
                    <a:solidFill>
                      <a:srgbClr val="09A1BA"/>
                    </a:solidFill>
                  </a:rPr>
                  <a:t>Task</a:t>
                </a:r>
                <a:endParaRPr lang="en-CA" sz="2800">
                  <a:solidFill>
                    <a:srgbClr val="09A1BA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EDCE91D-B29A-4140-A6EC-EEC45EFB4C52}"/>
                  </a:ext>
                </a:extLst>
              </p:cNvPr>
              <p:cNvSpPr/>
              <p:nvPr/>
            </p:nvSpPr>
            <p:spPr>
              <a:xfrm>
                <a:off x="4825351" y="4885730"/>
                <a:ext cx="753703" cy="753703"/>
              </a:xfrm>
              <a:prstGeom prst="ellipse">
                <a:avLst/>
              </a:prstGeom>
              <a:solidFill>
                <a:schemeClr val="accent4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</a:rPr>
                  <a:t>T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F6AE65D-60BB-9A46-993B-6619C4B94FA1}"/>
                </a:ext>
              </a:extLst>
            </p:cNvPr>
            <p:cNvGrpSpPr/>
            <p:nvPr/>
          </p:nvGrpSpPr>
          <p:grpSpPr>
            <a:xfrm>
              <a:off x="5793142" y="4832976"/>
              <a:ext cx="2177115" cy="1339290"/>
              <a:chOff x="5810726" y="4885730"/>
              <a:chExt cx="2177115" cy="133929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E0E6CD-4D6C-F84C-8AB9-3FBC02BD68F8}"/>
                  </a:ext>
                </a:extLst>
              </p:cNvPr>
              <p:cNvSpPr/>
              <p:nvPr/>
            </p:nvSpPr>
            <p:spPr>
              <a:xfrm>
                <a:off x="5810726" y="5766433"/>
                <a:ext cx="2177115" cy="458587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2800" b="1">
                    <a:solidFill>
                      <a:srgbClr val="087C86"/>
                    </a:solidFill>
                  </a:rPr>
                  <a:t>Action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69563E4-3FCF-0F4E-BAC7-0431DF3872FD}"/>
                  </a:ext>
                </a:extLst>
              </p:cNvPr>
              <p:cNvSpPr/>
              <p:nvPr/>
            </p:nvSpPr>
            <p:spPr>
              <a:xfrm>
                <a:off x="6522432" y="4885730"/>
                <a:ext cx="753703" cy="75370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CBFF01-505A-A44C-912D-A68E1A1646B4}"/>
                </a:ext>
              </a:extLst>
            </p:cNvPr>
            <p:cNvGrpSpPr/>
            <p:nvPr/>
          </p:nvGrpSpPr>
          <p:grpSpPr>
            <a:xfrm>
              <a:off x="7490224" y="4832976"/>
              <a:ext cx="2177115" cy="1339290"/>
              <a:chOff x="7507808" y="4885730"/>
              <a:chExt cx="2177115" cy="133929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31307C-C0E5-8046-AD1C-FD9D632AFCB7}"/>
                  </a:ext>
                </a:extLst>
              </p:cNvPr>
              <p:cNvSpPr/>
              <p:nvPr/>
            </p:nvSpPr>
            <p:spPr>
              <a:xfrm>
                <a:off x="7507808" y="5766433"/>
                <a:ext cx="2177115" cy="458587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2800" b="1">
                    <a:solidFill>
                      <a:srgbClr val="106C9B"/>
                    </a:solidFill>
                  </a:rPr>
                  <a:t>Results</a:t>
                </a:r>
                <a:endParaRPr lang="en-CA" sz="2800">
                  <a:solidFill>
                    <a:srgbClr val="106C9B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9C63252-2F0A-C040-950B-C50F29AEC0D2}"/>
                  </a:ext>
                </a:extLst>
              </p:cNvPr>
              <p:cNvSpPr/>
              <p:nvPr/>
            </p:nvSpPr>
            <p:spPr>
              <a:xfrm>
                <a:off x="8219514" y="4885730"/>
                <a:ext cx="753703" cy="7537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</a:rPr>
                  <a:t>R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8196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STAR METHOD INTERVIEWING</a:t>
            </a:r>
            <a:endParaRPr lang="en-CA"/>
          </a:p>
        </p:txBody>
      </p:sp>
      <p:sp>
        <p:nvSpPr>
          <p:cNvPr id="18" name="Content Placeholder 17"/>
          <p:cNvSpPr>
            <a:spLocks noGrp="1"/>
          </p:cNvSpPr>
          <p:nvPr>
            <p:ph sz="half" idx="13"/>
          </p:nvPr>
        </p:nvSpPr>
        <p:spPr>
          <a:xfrm>
            <a:off x="838199" y="1219199"/>
            <a:ext cx="11161714" cy="563880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2800" b="1">
                <a:solidFill>
                  <a:schemeClr val="accent5">
                    <a:lumMod val="50000"/>
                  </a:schemeClr>
                </a:solidFill>
              </a:rPr>
              <a:t>Interview question: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Tell us about a time when you were working on a team </a:t>
            </a:r>
            <a:br>
              <a:rPr lang="en-US" sz="280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and encountered a challenge. How did you respond? What were the results?</a:t>
            </a:r>
          </a:p>
          <a:p>
            <a:r>
              <a:rPr lang="en-US" sz="3300" b="1">
                <a:solidFill>
                  <a:srgbClr val="1590CE"/>
                </a:solidFill>
              </a:rPr>
              <a:t>Situation:</a:t>
            </a:r>
            <a:r>
              <a:rPr lang="en-US" sz="3300" b="1">
                <a:solidFill>
                  <a:srgbClr val="005F7A"/>
                </a:solidFill>
              </a:rPr>
              <a:t> </a:t>
            </a:r>
            <a:r>
              <a:rPr lang="en-US"/>
              <a:t>I was working as a Research Assistant in the Political Science department at the University of Toronto as part of a three-person team. </a:t>
            </a:r>
          </a:p>
          <a:p>
            <a:pPr lvl="0"/>
            <a:r>
              <a:rPr lang="en-US" sz="3300" b="1">
                <a:solidFill>
                  <a:srgbClr val="09A1BA"/>
                </a:solidFill>
              </a:rPr>
              <a:t>Task: </a:t>
            </a:r>
            <a:r>
              <a:rPr lang="en-US"/>
              <a:t>We were analyzing election results in electoral districts of Canada deriving from demographic variants as well as other contemporary political topics. We were having difficulty coming to a consensus on how to analyze the data.</a:t>
            </a:r>
          </a:p>
          <a:p>
            <a:r>
              <a:rPr lang="en-US" sz="3300" b="1">
                <a:solidFill>
                  <a:srgbClr val="087C86"/>
                </a:solidFill>
              </a:rPr>
              <a:t>Action:</a:t>
            </a:r>
            <a:r>
              <a:rPr lang="en-US">
                <a:solidFill>
                  <a:srgbClr val="087C86"/>
                </a:solidFill>
              </a:rPr>
              <a:t> </a:t>
            </a:r>
            <a:r>
              <a:rPr lang="en-US"/>
              <a:t>I recommended that we individually consider the various methods and meet again </a:t>
            </a:r>
            <a:br>
              <a:rPr lang="en-US"/>
            </a:br>
            <a:r>
              <a:rPr lang="en-US"/>
              <a:t>in a few days. We met again and respectfully discussed the various methods including their strengths and weaknesses. Over two meetings we brainstormed how to blend the valuable </a:t>
            </a:r>
            <a:br>
              <a:rPr lang="en-US"/>
            </a:br>
            <a:r>
              <a:rPr lang="en-US"/>
              <a:t>parts of each method and negotiated a new analysis strategy, which was an amalgamation </a:t>
            </a:r>
            <a:br>
              <a:rPr lang="en-US"/>
            </a:br>
            <a:r>
              <a:rPr lang="en-US"/>
              <a:t>of the methods proposed.</a:t>
            </a:r>
          </a:p>
          <a:p>
            <a:pPr lvl="0"/>
            <a:r>
              <a:rPr lang="en-US" sz="3300" b="1">
                <a:solidFill>
                  <a:srgbClr val="106C9B"/>
                </a:solidFill>
              </a:rPr>
              <a:t>Results:</a:t>
            </a:r>
            <a:r>
              <a:rPr lang="en-US" sz="2500" b="1">
                <a:solidFill>
                  <a:srgbClr val="106C9B"/>
                </a:solidFill>
              </a:rPr>
              <a:t> </a:t>
            </a:r>
            <a:r>
              <a:rPr lang="en-US"/>
              <a:t>This approach prevented delays in the project’s completion, maintained a collegial working environment with team members, and allowed us to arrive at a method of analysis </a:t>
            </a:r>
            <a:br>
              <a:rPr lang="en-US"/>
            </a:br>
            <a:r>
              <a:rPr lang="en-US"/>
              <a:t>that was superior to the individual approaches we initially proposed.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 txBox="1">
            <a:spLocks/>
          </p:cNvSpPr>
          <p:nvPr/>
        </p:nvSpPr>
        <p:spPr>
          <a:xfrm>
            <a:off x="1017573" y="3838069"/>
            <a:ext cx="8487508" cy="21483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ts val="1200"/>
              </a:spcBef>
              <a:buNone/>
            </a:pP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EEEB75D-1F0D-8E43-AFF8-405734B14C55}"/>
              </a:ext>
            </a:extLst>
          </p:cNvPr>
          <p:cNvSpPr/>
          <p:nvPr/>
        </p:nvSpPr>
        <p:spPr>
          <a:xfrm>
            <a:off x="205397" y="1988775"/>
            <a:ext cx="521075" cy="521075"/>
          </a:xfrm>
          <a:prstGeom prst="ellipse">
            <a:avLst/>
          </a:prstGeom>
          <a:solidFill>
            <a:srgbClr val="1590CE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1592B-9CF6-BA42-81D3-58E230D67505}"/>
              </a:ext>
            </a:extLst>
          </p:cNvPr>
          <p:cNvSpPr/>
          <p:nvPr/>
        </p:nvSpPr>
        <p:spPr>
          <a:xfrm>
            <a:off x="205397" y="2875050"/>
            <a:ext cx="521075" cy="521075"/>
          </a:xfrm>
          <a:prstGeom prst="ellipse">
            <a:avLst/>
          </a:prstGeom>
          <a:solidFill>
            <a:schemeClr val="accent4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5D4CC9-3A29-0D47-A579-848EDD9D179A}"/>
              </a:ext>
            </a:extLst>
          </p:cNvPr>
          <p:cNvSpPr/>
          <p:nvPr/>
        </p:nvSpPr>
        <p:spPr>
          <a:xfrm>
            <a:off x="205397" y="3933089"/>
            <a:ext cx="521075" cy="5210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76AA790-4A7D-0B45-A6BC-A9BC4A265085}"/>
              </a:ext>
            </a:extLst>
          </p:cNvPr>
          <p:cNvSpPr/>
          <p:nvPr/>
        </p:nvSpPr>
        <p:spPr>
          <a:xfrm>
            <a:off x="205397" y="5462102"/>
            <a:ext cx="521075" cy="5210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384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554522"/>
              </p:ext>
            </p:extLst>
          </p:nvPr>
        </p:nvGraphicFramePr>
        <p:xfrm>
          <a:off x="574059" y="5576613"/>
          <a:ext cx="11034653" cy="9277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87424">
                  <a:extLst>
                    <a:ext uri="{9D8B030D-6E8A-4147-A177-3AD203B41FA5}">
                      <a16:colId xmlns:a16="http://schemas.microsoft.com/office/drawing/2014/main" val="996733594"/>
                    </a:ext>
                  </a:extLst>
                </a:gridCol>
                <a:gridCol w="2297948">
                  <a:extLst>
                    <a:ext uri="{9D8B030D-6E8A-4147-A177-3AD203B41FA5}">
                      <a16:colId xmlns:a16="http://schemas.microsoft.com/office/drawing/2014/main" val="1801965755"/>
                    </a:ext>
                  </a:extLst>
                </a:gridCol>
                <a:gridCol w="3632915">
                  <a:extLst>
                    <a:ext uri="{9D8B030D-6E8A-4147-A177-3AD203B41FA5}">
                      <a16:colId xmlns:a16="http://schemas.microsoft.com/office/drawing/2014/main" val="691699090"/>
                    </a:ext>
                  </a:extLst>
                </a:gridCol>
                <a:gridCol w="3016366">
                  <a:extLst>
                    <a:ext uri="{9D8B030D-6E8A-4147-A177-3AD203B41FA5}">
                      <a16:colId xmlns:a16="http://schemas.microsoft.com/office/drawing/2014/main" val="1688218127"/>
                    </a:ext>
                  </a:extLst>
                </a:gridCol>
              </a:tblGrid>
              <a:tr h="292699"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Situation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Task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 baseline="0">
                          <a:latin typeface="Arial" charset="0"/>
                          <a:ea typeface="Arial" charset="0"/>
                          <a:cs typeface="Arial" charset="0"/>
                        </a:rPr>
                        <a:t>Action</a:t>
                      </a:r>
                      <a:endParaRPr lang="en-CA" sz="2000" b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Result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6084"/>
                  </a:ext>
                </a:extLst>
              </a:tr>
              <a:tr h="531488"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51621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THE STAR METHOD FOR 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lvl="0"/>
            <a:r>
              <a:rPr lang="en-US"/>
              <a:t>For each of your three competencies, use the STAR method to craft an example that you can use in future interviews.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 txBox="1">
            <a:spLocks/>
          </p:cNvSpPr>
          <p:nvPr/>
        </p:nvSpPr>
        <p:spPr>
          <a:xfrm>
            <a:off x="509935" y="5176109"/>
            <a:ext cx="5977592" cy="485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>
                <a:solidFill>
                  <a:srgbClr val="005F7A"/>
                </a:solidFill>
              </a:rPr>
              <a:t>Competency 3</a:t>
            </a:r>
            <a:endParaRPr lang="en-US" sz="2000">
              <a:solidFill>
                <a:srgbClr val="005F7A"/>
              </a:solidFill>
            </a:endParaRPr>
          </a:p>
        </p:txBody>
      </p:sp>
      <p:graphicFrame>
        <p:nvGraphicFramePr>
          <p:cNvPr id="10" name="Content Placeholder 1"/>
          <p:cNvGraphicFramePr>
            <a:graphicFrameLocks/>
          </p:cNvGraphicFramePr>
          <p:nvPr/>
        </p:nvGraphicFramePr>
        <p:xfrm>
          <a:off x="563113" y="2418930"/>
          <a:ext cx="11034653" cy="85745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87424">
                  <a:extLst>
                    <a:ext uri="{9D8B030D-6E8A-4147-A177-3AD203B41FA5}">
                      <a16:colId xmlns:a16="http://schemas.microsoft.com/office/drawing/2014/main" val="996733594"/>
                    </a:ext>
                  </a:extLst>
                </a:gridCol>
                <a:gridCol w="2297948">
                  <a:extLst>
                    <a:ext uri="{9D8B030D-6E8A-4147-A177-3AD203B41FA5}">
                      <a16:colId xmlns:a16="http://schemas.microsoft.com/office/drawing/2014/main" val="1801965755"/>
                    </a:ext>
                  </a:extLst>
                </a:gridCol>
                <a:gridCol w="3632915">
                  <a:extLst>
                    <a:ext uri="{9D8B030D-6E8A-4147-A177-3AD203B41FA5}">
                      <a16:colId xmlns:a16="http://schemas.microsoft.com/office/drawing/2014/main" val="691699090"/>
                    </a:ext>
                  </a:extLst>
                </a:gridCol>
                <a:gridCol w="3016366">
                  <a:extLst>
                    <a:ext uri="{9D8B030D-6E8A-4147-A177-3AD203B41FA5}">
                      <a16:colId xmlns:a16="http://schemas.microsoft.com/office/drawing/2014/main" val="1688218127"/>
                    </a:ext>
                  </a:extLst>
                </a:gridCol>
              </a:tblGrid>
              <a:tr h="253996"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Situation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Task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 baseline="0">
                          <a:latin typeface="Arial" charset="0"/>
                          <a:ea typeface="Arial" charset="0"/>
                          <a:cs typeface="Arial" charset="0"/>
                        </a:rPr>
                        <a:t>Action</a:t>
                      </a:r>
                      <a:endParaRPr lang="en-CA" sz="2000" b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Result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6084"/>
                  </a:ext>
                </a:extLst>
              </a:tr>
              <a:tr h="461211"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516217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70C5E9B6-6CA7-CC43-9ECD-CA06047ED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 txBox="1">
            <a:spLocks/>
          </p:cNvSpPr>
          <p:nvPr/>
        </p:nvSpPr>
        <p:spPr>
          <a:xfrm>
            <a:off x="509935" y="3573722"/>
            <a:ext cx="5977592" cy="485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>
                <a:solidFill>
                  <a:srgbClr val="005F7A"/>
                </a:solidFill>
              </a:rPr>
              <a:t>Competency 2</a:t>
            </a:r>
            <a:endParaRPr lang="en-US" sz="2000">
              <a:solidFill>
                <a:srgbClr val="005F7A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 txBox="1">
            <a:spLocks/>
          </p:cNvSpPr>
          <p:nvPr/>
        </p:nvSpPr>
        <p:spPr>
          <a:xfrm>
            <a:off x="509935" y="2020009"/>
            <a:ext cx="5977592" cy="485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>
                <a:solidFill>
                  <a:srgbClr val="005F7A"/>
                </a:solidFill>
              </a:rPr>
              <a:t>Competency 1</a:t>
            </a:r>
            <a:endParaRPr lang="en-US" sz="2000">
              <a:solidFill>
                <a:srgbClr val="005F7A"/>
              </a:solidFill>
            </a:endParaRPr>
          </a:p>
        </p:txBody>
      </p:sp>
      <p:graphicFrame>
        <p:nvGraphicFramePr>
          <p:cNvPr id="16" name="Content Placeholder 1"/>
          <p:cNvGraphicFramePr>
            <a:graphicFrameLocks/>
          </p:cNvGraphicFramePr>
          <p:nvPr/>
        </p:nvGraphicFramePr>
        <p:xfrm>
          <a:off x="574059" y="3981982"/>
          <a:ext cx="11034653" cy="9347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87424">
                  <a:extLst>
                    <a:ext uri="{9D8B030D-6E8A-4147-A177-3AD203B41FA5}">
                      <a16:colId xmlns:a16="http://schemas.microsoft.com/office/drawing/2014/main" val="996733594"/>
                    </a:ext>
                  </a:extLst>
                </a:gridCol>
                <a:gridCol w="2297948">
                  <a:extLst>
                    <a:ext uri="{9D8B030D-6E8A-4147-A177-3AD203B41FA5}">
                      <a16:colId xmlns:a16="http://schemas.microsoft.com/office/drawing/2014/main" val="1801965755"/>
                    </a:ext>
                  </a:extLst>
                </a:gridCol>
                <a:gridCol w="3632915">
                  <a:extLst>
                    <a:ext uri="{9D8B030D-6E8A-4147-A177-3AD203B41FA5}">
                      <a16:colId xmlns:a16="http://schemas.microsoft.com/office/drawing/2014/main" val="691699090"/>
                    </a:ext>
                  </a:extLst>
                </a:gridCol>
                <a:gridCol w="3016366">
                  <a:extLst>
                    <a:ext uri="{9D8B030D-6E8A-4147-A177-3AD203B41FA5}">
                      <a16:colId xmlns:a16="http://schemas.microsoft.com/office/drawing/2014/main" val="1688218127"/>
                    </a:ext>
                  </a:extLst>
                </a:gridCol>
              </a:tblGrid>
              <a:tr h="296584"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Situation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Task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 baseline="0">
                          <a:latin typeface="Arial" charset="0"/>
                          <a:ea typeface="Arial" charset="0"/>
                          <a:cs typeface="Arial" charset="0"/>
                        </a:rPr>
                        <a:t>Action</a:t>
                      </a:r>
                      <a:endParaRPr lang="en-CA" sz="2000" b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0">
                          <a:latin typeface="Arial" charset="0"/>
                          <a:ea typeface="Arial" charset="0"/>
                          <a:cs typeface="Arial" charset="0"/>
                        </a:rPr>
                        <a:t>Result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6084"/>
                  </a:ext>
                </a:extLst>
              </a:tr>
              <a:tr h="538544"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A" sz="1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51621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3229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97C3-0E14-8E41-BC3E-54F9E4DB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b="1"/>
              <a:t>By the end of this module </a:t>
            </a:r>
            <a:br>
              <a:rPr lang="en-US" b="1"/>
            </a:br>
            <a:r>
              <a:rPr lang="en-US" b="1"/>
              <a:t>you will be able to: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/>
              <a:t>Identify</a:t>
            </a:r>
            <a:r>
              <a:rPr lang="en-US"/>
              <a:t> which competencies </a:t>
            </a:r>
            <a:br>
              <a:rPr lang="en-US"/>
            </a:br>
            <a:r>
              <a:rPr lang="en-US"/>
              <a:t>you developed in your experiential learning opportunity.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/>
              <a:t>Communicate</a:t>
            </a:r>
            <a:r>
              <a:rPr lang="en-US"/>
              <a:t> your competencies on your resume and in interviews.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77" y="18689"/>
            <a:ext cx="861192" cy="86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271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STAR METHOD IN INTERVIEWS</a:t>
            </a:r>
            <a:endParaRPr lang="en-CA"/>
          </a:p>
        </p:txBody>
      </p:sp>
      <p:sp>
        <p:nvSpPr>
          <p:cNvPr id="13" name="Content Placeholder 1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CA" b="1"/>
              <a:t>The STAR method can help you</a:t>
            </a:r>
            <a:r>
              <a:rPr lang="en-CA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/>
              <a:t>Focus on the results of the work you perform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/>
              <a:t>Better communicate those results to others</a:t>
            </a:r>
          </a:p>
          <a:p>
            <a:r>
              <a:rPr lang="en-CA"/>
              <a:t>In interviews, respondents often focus on the tasks they performed rather than the actions and results emerging from those tasks. </a:t>
            </a:r>
          </a:p>
          <a:p>
            <a:r>
              <a:rPr lang="en-CA"/>
              <a:t>Use the STAR method to better capture both your competencies and the impact those competencies have on the work you are doing.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111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FOCUSING ON COMPETENCIES AND RESULTS</a:t>
            </a:r>
            <a:endParaRPr lang="en-CA"/>
          </a:p>
        </p:txBody>
      </p:sp>
      <p:sp>
        <p:nvSpPr>
          <p:cNvPr id="16" name="Content Placeholder 15"/>
          <p:cNvSpPr>
            <a:spLocks noGrp="1"/>
          </p:cNvSpPr>
          <p:nvPr>
            <p:ph sz="half" idx="13"/>
          </p:nvPr>
        </p:nvSpPr>
        <p:spPr>
          <a:xfrm>
            <a:off x="838200" y="1270109"/>
            <a:ext cx="10515600" cy="1768427"/>
          </a:xfrm>
        </p:spPr>
        <p:txBody>
          <a:bodyPr>
            <a:normAutofit lnSpcReduction="10000"/>
          </a:bodyPr>
          <a:lstStyle/>
          <a:p>
            <a:pPr algn="ctr"/>
            <a:r>
              <a:rPr lang="en-CA"/>
              <a:t>Reflecting on the competencies you developed during your experiential learning opportunity can help you understand the impact of your work. </a:t>
            </a:r>
          </a:p>
          <a:p>
            <a:pPr algn="ctr"/>
            <a:r>
              <a:rPr lang="en-CA"/>
              <a:t>Your results, or impact, are what </a:t>
            </a:r>
            <a:r>
              <a:rPr lang="en-CA" b="1"/>
              <a:t>employers</a:t>
            </a:r>
            <a:r>
              <a:rPr lang="en-CA"/>
              <a:t> want to learn about when reviewing your </a:t>
            </a:r>
            <a:r>
              <a:rPr lang="en-CA" b="1"/>
              <a:t>resume</a:t>
            </a:r>
            <a:r>
              <a:rPr lang="en-CA"/>
              <a:t> and speaking with you at an </a:t>
            </a:r>
            <a:r>
              <a:rPr lang="en-CA" b="1"/>
              <a:t>interview.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D0168230-B4E9-3E44-90C1-4B98A05934B9}"/>
              </a:ext>
            </a:extLst>
          </p:cNvPr>
          <p:cNvSpPr txBox="1">
            <a:spLocks/>
          </p:cNvSpPr>
          <p:nvPr/>
        </p:nvSpPr>
        <p:spPr>
          <a:xfrm>
            <a:off x="6145352" y="5216469"/>
            <a:ext cx="5854561" cy="2052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/>
              <a:t>Use the </a:t>
            </a:r>
            <a:r>
              <a:rPr lang="en-CA" b="1"/>
              <a:t>STAR method </a:t>
            </a:r>
            <a:br>
              <a:rPr lang="en-CA"/>
            </a:br>
            <a:r>
              <a:rPr lang="en-CA"/>
              <a:t>when </a:t>
            </a:r>
            <a:r>
              <a:rPr lang="en-CA" b="1"/>
              <a:t>interviewing</a:t>
            </a:r>
            <a:r>
              <a:rPr lang="en-CA"/>
              <a:t>:</a:t>
            </a:r>
          </a:p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Situation. Task. Action. Results.</a:t>
            </a:r>
            <a:endParaRPr lang="en-CA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D05466DE-3994-EF4B-9DB3-239397F8F695}"/>
              </a:ext>
            </a:extLst>
          </p:cNvPr>
          <p:cNvSpPr txBox="1">
            <a:spLocks/>
          </p:cNvSpPr>
          <p:nvPr/>
        </p:nvSpPr>
        <p:spPr>
          <a:xfrm>
            <a:off x="310964" y="5216469"/>
            <a:ext cx="5854561" cy="1923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/>
              <a:t>Use </a:t>
            </a:r>
            <a:r>
              <a:rPr lang="en-CA" b="1"/>
              <a:t>accomplishment statements </a:t>
            </a:r>
            <a:br>
              <a:rPr lang="en-CA" b="1"/>
            </a:br>
            <a:r>
              <a:rPr lang="en-CA"/>
              <a:t>when building your </a:t>
            </a:r>
            <a:r>
              <a:rPr lang="en-CA" b="1"/>
              <a:t>resume</a:t>
            </a:r>
            <a:r>
              <a:rPr lang="en-CA"/>
              <a:t>: </a:t>
            </a:r>
          </a:p>
          <a:p>
            <a:pPr algn="ctr"/>
            <a:r>
              <a:rPr lang="en-US" b="1">
                <a:solidFill>
                  <a:schemeClr val="accent5">
                    <a:lumMod val="50000"/>
                  </a:schemeClr>
                </a:solidFill>
              </a:rPr>
              <a:t>Action verb 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</a:rPr>
              <a:t>Task/project 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</a:rPr>
              <a:t>Result</a:t>
            </a:r>
            <a:endParaRPr lang="en-CA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7B33C5-FC85-5C49-9F22-372CC04D0B57}"/>
              </a:ext>
            </a:extLst>
          </p:cNvPr>
          <p:cNvGrpSpPr/>
          <p:nvPr/>
        </p:nvGrpSpPr>
        <p:grpSpPr>
          <a:xfrm>
            <a:off x="7956032" y="3275364"/>
            <a:ext cx="2359245" cy="1768427"/>
            <a:chOff x="7979364" y="3222093"/>
            <a:chExt cx="1926169" cy="144380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FD2426-FA2F-0441-941F-DCE1249DED32}"/>
                </a:ext>
              </a:extLst>
            </p:cNvPr>
            <p:cNvGrpSpPr/>
            <p:nvPr/>
          </p:nvGrpSpPr>
          <p:grpSpPr>
            <a:xfrm>
              <a:off x="8602112" y="3525278"/>
              <a:ext cx="715841" cy="118512"/>
              <a:chOff x="8483639" y="4510186"/>
              <a:chExt cx="1310991" cy="21704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B61C2BC-EE54-A94F-A712-760F20044731}"/>
                  </a:ext>
                </a:extLst>
              </p:cNvPr>
              <p:cNvSpPr/>
              <p:nvPr/>
            </p:nvSpPr>
            <p:spPr>
              <a:xfrm flipH="1">
                <a:off x="8483639" y="4510186"/>
                <a:ext cx="217043" cy="217043"/>
              </a:xfrm>
              <a:prstGeom prst="ellipse">
                <a:avLst/>
              </a:prstGeom>
              <a:solidFill>
                <a:srgbClr val="1590CE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9C90789-7CF9-C547-BD93-BAC7219100B2}"/>
                  </a:ext>
                </a:extLst>
              </p:cNvPr>
              <p:cNvSpPr/>
              <p:nvPr/>
            </p:nvSpPr>
            <p:spPr>
              <a:xfrm flipH="1">
                <a:off x="8848288" y="4510186"/>
                <a:ext cx="217043" cy="217043"/>
              </a:xfrm>
              <a:prstGeom prst="ellipse">
                <a:avLst/>
              </a:prstGeom>
              <a:solidFill>
                <a:schemeClr val="accent4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3BF4336-1214-4C4E-9DD5-3FF9CB0A563F}"/>
                  </a:ext>
                </a:extLst>
              </p:cNvPr>
              <p:cNvSpPr/>
              <p:nvPr/>
            </p:nvSpPr>
            <p:spPr>
              <a:xfrm flipH="1">
                <a:off x="9212937" y="4510186"/>
                <a:ext cx="217043" cy="21704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FD87FFF-778F-3342-8280-538772FC12B5}"/>
                  </a:ext>
                </a:extLst>
              </p:cNvPr>
              <p:cNvSpPr/>
              <p:nvPr/>
            </p:nvSpPr>
            <p:spPr>
              <a:xfrm flipH="1">
                <a:off x="9577587" y="4510186"/>
                <a:ext cx="217043" cy="21704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97CAB9CE-AD7C-9C4F-A35A-33521B210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9364" y="3222093"/>
              <a:ext cx="1926169" cy="1443805"/>
            </a:xfrm>
            <a:custGeom>
              <a:avLst/>
              <a:gdLst>
                <a:gd name="T0" fmla="*/ 419 w 486"/>
                <a:gd name="T1" fmla="*/ 279 h 364"/>
                <a:gd name="T2" fmla="*/ 390 w 486"/>
                <a:gd name="T3" fmla="*/ 171 h 364"/>
                <a:gd name="T4" fmla="*/ 363 w 486"/>
                <a:gd name="T5" fmla="*/ 279 h 364"/>
                <a:gd name="T6" fmla="*/ 295 w 486"/>
                <a:gd name="T7" fmla="*/ 359 h 364"/>
                <a:gd name="T8" fmla="*/ 481 w 486"/>
                <a:gd name="T9" fmla="*/ 364 h 364"/>
                <a:gd name="T10" fmla="*/ 434 w 486"/>
                <a:gd name="T11" fmla="*/ 312 h 364"/>
                <a:gd name="T12" fmla="*/ 390 w 486"/>
                <a:gd name="T13" fmla="*/ 181 h 364"/>
                <a:gd name="T14" fmla="*/ 390 w 486"/>
                <a:gd name="T15" fmla="*/ 283 h 364"/>
                <a:gd name="T16" fmla="*/ 305 w 486"/>
                <a:gd name="T17" fmla="*/ 355 h 364"/>
                <a:gd name="T18" fmla="*/ 351 w 486"/>
                <a:gd name="T19" fmla="*/ 320 h 364"/>
                <a:gd name="T20" fmla="*/ 390 w 486"/>
                <a:gd name="T21" fmla="*/ 292 h 364"/>
                <a:gd name="T22" fmla="*/ 431 w 486"/>
                <a:gd name="T23" fmla="*/ 321 h 364"/>
                <a:gd name="T24" fmla="*/ 476 w 486"/>
                <a:gd name="T25" fmla="*/ 355 h 364"/>
                <a:gd name="T26" fmla="*/ 322 w 486"/>
                <a:gd name="T27" fmla="*/ 216 h 364"/>
                <a:gd name="T28" fmla="*/ 327 w 486"/>
                <a:gd name="T29" fmla="*/ 215 h 364"/>
                <a:gd name="T30" fmla="*/ 321 w 486"/>
                <a:gd name="T31" fmla="*/ 177 h 364"/>
                <a:gd name="T32" fmla="*/ 297 w 486"/>
                <a:gd name="T33" fmla="*/ 37 h 364"/>
                <a:gd name="T34" fmla="*/ 204 w 486"/>
                <a:gd name="T35" fmla="*/ 0 h 364"/>
                <a:gd name="T36" fmla="*/ 171 w 486"/>
                <a:gd name="T37" fmla="*/ 137 h 364"/>
                <a:gd name="T38" fmla="*/ 154 w 486"/>
                <a:gd name="T39" fmla="*/ 189 h 364"/>
                <a:gd name="T40" fmla="*/ 208 w 486"/>
                <a:gd name="T41" fmla="*/ 143 h 364"/>
                <a:gd name="T42" fmla="*/ 289 w 486"/>
                <a:gd name="T43" fmla="*/ 179 h 364"/>
                <a:gd name="T44" fmla="*/ 293 w 486"/>
                <a:gd name="T45" fmla="*/ 170 h 364"/>
                <a:gd name="T46" fmla="*/ 227 w 486"/>
                <a:gd name="T47" fmla="*/ 130 h 364"/>
                <a:gd name="T48" fmla="*/ 205 w 486"/>
                <a:gd name="T49" fmla="*/ 133 h 364"/>
                <a:gd name="T50" fmla="*/ 200 w 486"/>
                <a:gd name="T51" fmla="*/ 139 h 364"/>
                <a:gd name="T52" fmla="*/ 181 w 486"/>
                <a:gd name="T53" fmla="*/ 134 h 364"/>
                <a:gd name="T54" fmla="*/ 178 w 486"/>
                <a:gd name="T55" fmla="*/ 129 h 364"/>
                <a:gd name="T56" fmla="*/ 204 w 486"/>
                <a:gd name="T57" fmla="*/ 9 h 364"/>
                <a:gd name="T58" fmla="*/ 276 w 486"/>
                <a:gd name="T59" fmla="*/ 49 h 364"/>
                <a:gd name="T60" fmla="*/ 369 w 486"/>
                <a:gd name="T61" fmla="*/ 108 h 364"/>
                <a:gd name="T62" fmla="*/ 311 w 486"/>
                <a:gd name="T63" fmla="*/ 173 h 364"/>
                <a:gd name="T64" fmla="*/ 297 w 486"/>
                <a:gd name="T65" fmla="*/ 173 h 364"/>
                <a:gd name="T66" fmla="*/ 139 w 486"/>
                <a:gd name="T67" fmla="*/ 312 h 364"/>
                <a:gd name="T68" fmla="*/ 142 w 486"/>
                <a:gd name="T69" fmla="*/ 232 h 364"/>
                <a:gd name="T70" fmla="*/ 49 w 486"/>
                <a:gd name="T71" fmla="*/ 232 h 364"/>
                <a:gd name="T72" fmla="*/ 54 w 486"/>
                <a:gd name="T73" fmla="*/ 311 h 364"/>
                <a:gd name="T74" fmla="*/ 5 w 486"/>
                <a:gd name="T75" fmla="*/ 364 h 364"/>
                <a:gd name="T76" fmla="*/ 191 w 486"/>
                <a:gd name="T77" fmla="*/ 359 h 364"/>
                <a:gd name="T78" fmla="*/ 59 w 486"/>
                <a:gd name="T79" fmla="*/ 232 h 364"/>
                <a:gd name="T80" fmla="*/ 132 w 486"/>
                <a:gd name="T81" fmla="*/ 232 h 364"/>
                <a:gd name="T82" fmla="*/ 59 w 486"/>
                <a:gd name="T83" fmla="*/ 232 h 364"/>
                <a:gd name="T84" fmla="*/ 56 w 486"/>
                <a:gd name="T85" fmla="*/ 320 h 364"/>
                <a:gd name="T86" fmla="*/ 77 w 486"/>
                <a:gd name="T87" fmla="*/ 286 h 364"/>
                <a:gd name="T88" fmla="*/ 115 w 486"/>
                <a:gd name="T89" fmla="*/ 286 h 364"/>
                <a:gd name="T90" fmla="*/ 137 w 486"/>
                <a:gd name="T91" fmla="*/ 321 h 364"/>
                <a:gd name="T92" fmla="*/ 10 w 486"/>
                <a:gd name="T93" fmla="*/ 35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6" h="364">
                  <a:moveTo>
                    <a:pt x="434" y="312"/>
                  </a:moveTo>
                  <a:cubicBezTo>
                    <a:pt x="423" y="309"/>
                    <a:pt x="419" y="290"/>
                    <a:pt x="419" y="279"/>
                  </a:cubicBezTo>
                  <a:cubicBezTo>
                    <a:pt x="429" y="267"/>
                    <a:pt x="437" y="250"/>
                    <a:pt x="437" y="232"/>
                  </a:cubicBezTo>
                  <a:cubicBezTo>
                    <a:pt x="437" y="195"/>
                    <a:pt x="419" y="171"/>
                    <a:pt x="390" y="171"/>
                  </a:cubicBezTo>
                  <a:cubicBezTo>
                    <a:pt x="362" y="171"/>
                    <a:pt x="344" y="195"/>
                    <a:pt x="344" y="232"/>
                  </a:cubicBezTo>
                  <a:cubicBezTo>
                    <a:pt x="344" y="251"/>
                    <a:pt x="352" y="268"/>
                    <a:pt x="363" y="279"/>
                  </a:cubicBezTo>
                  <a:cubicBezTo>
                    <a:pt x="362" y="293"/>
                    <a:pt x="358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300" y="364"/>
                  </a:cubicBezTo>
                  <a:cubicBezTo>
                    <a:pt x="481" y="364"/>
                    <a:pt x="481" y="364"/>
                    <a:pt x="481" y="364"/>
                  </a:cubicBezTo>
                  <a:cubicBezTo>
                    <a:pt x="483" y="364"/>
                    <a:pt x="486" y="362"/>
                    <a:pt x="486" y="359"/>
                  </a:cubicBezTo>
                  <a:cubicBezTo>
                    <a:pt x="486" y="343"/>
                    <a:pt x="477" y="321"/>
                    <a:pt x="434" y="312"/>
                  </a:cubicBezTo>
                  <a:close/>
                  <a:moveTo>
                    <a:pt x="354" y="232"/>
                  </a:moveTo>
                  <a:cubicBezTo>
                    <a:pt x="354" y="185"/>
                    <a:pt x="382" y="181"/>
                    <a:pt x="390" y="181"/>
                  </a:cubicBezTo>
                  <a:cubicBezTo>
                    <a:pt x="399" y="181"/>
                    <a:pt x="427" y="185"/>
                    <a:pt x="427" y="232"/>
                  </a:cubicBezTo>
                  <a:cubicBezTo>
                    <a:pt x="427" y="261"/>
                    <a:pt x="408" y="283"/>
                    <a:pt x="390" y="283"/>
                  </a:cubicBezTo>
                  <a:cubicBezTo>
                    <a:pt x="373" y="283"/>
                    <a:pt x="354" y="261"/>
                    <a:pt x="354" y="232"/>
                  </a:cubicBezTo>
                  <a:close/>
                  <a:moveTo>
                    <a:pt x="305" y="355"/>
                  </a:moveTo>
                  <a:cubicBezTo>
                    <a:pt x="307" y="338"/>
                    <a:pt x="323" y="326"/>
                    <a:pt x="351" y="320"/>
                  </a:cubicBezTo>
                  <a:cubicBezTo>
                    <a:pt x="351" y="320"/>
                    <a:pt x="351" y="320"/>
                    <a:pt x="351" y="320"/>
                  </a:cubicBezTo>
                  <a:cubicBezTo>
                    <a:pt x="364" y="316"/>
                    <a:pt x="370" y="301"/>
                    <a:pt x="372" y="286"/>
                  </a:cubicBezTo>
                  <a:cubicBezTo>
                    <a:pt x="377" y="290"/>
                    <a:pt x="384" y="292"/>
                    <a:pt x="390" y="292"/>
                  </a:cubicBezTo>
                  <a:cubicBezTo>
                    <a:pt x="397" y="292"/>
                    <a:pt x="404" y="290"/>
                    <a:pt x="410" y="286"/>
                  </a:cubicBezTo>
                  <a:cubicBezTo>
                    <a:pt x="412" y="302"/>
                    <a:pt x="418" y="317"/>
                    <a:pt x="431" y="321"/>
                  </a:cubicBezTo>
                  <a:cubicBezTo>
                    <a:pt x="431" y="321"/>
                    <a:pt x="431" y="321"/>
                    <a:pt x="432" y="321"/>
                  </a:cubicBezTo>
                  <a:cubicBezTo>
                    <a:pt x="459" y="326"/>
                    <a:pt x="474" y="338"/>
                    <a:pt x="476" y="355"/>
                  </a:cubicBezTo>
                  <a:lnTo>
                    <a:pt x="305" y="355"/>
                  </a:lnTo>
                  <a:close/>
                  <a:moveTo>
                    <a:pt x="322" y="216"/>
                  </a:moveTo>
                  <a:cubicBezTo>
                    <a:pt x="323" y="216"/>
                    <a:pt x="323" y="216"/>
                    <a:pt x="324" y="216"/>
                  </a:cubicBezTo>
                  <a:cubicBezTo>
                    <a:pt x="325" y="216"/>
                    <a:pt x="327" y="216"/>
                    <a:pt x="327" y="215"/>
                  </a:cubicBezTo>
                  <a:cubicBezTo>
                    <a:pt x="329" y="214"/>
                    <a:pt x="330" y="212"/>
                    <a:pt x="329" y="210"/>
                  </a:cubicBezTo>
                  <a:cubicBezTo>
                    <a:pt x="329" y="210"/>
                    <a:pt x="322" y="195"/>
                    <a:pt x="321" y="177"/>
                  </a:cubicBezTo>
                  <a:cubicBezTo>
                    <a:pt x="355" y="168"/>
                    <a:pt x="378" y="140"/>
                    <a:pt x="378" y="108"/>
                  </a:cubicBezTo>
                  <a:cubicBezTo>
                    <a:pt x="378" y="69"/>
                    <a:pt x="342" y="37"/>
                    <a:pt x="297" y="37"/>
                  </a:cubicBezTo>
                  <a:cubicBezTo>
                    <a:pt x="290" y="37"/>
                    <a:pt x="283" y="37"/>
                    <a:pt x="277" y="39"/>
                  </a:cubicBezTo>
                  <a:cubicBezTo>
                    <a:pt x="263" y="15"/>
                    <a:pt x="235" y="0"/>
                    <a:pt x="204" y="0"/>
                  </a:cubicBezTo>
                  <a:cubicBezTo>
                    <a:pt x="159" y="0"/>
                    <a:pt x="123" y="32"/>
                    <a:pt x="123" y="71"/>
                  </a:cubicBezTo>
                  <a:cubicBezTo>
                    <a:pt x="123" y="100"/>
                    <a:pt x="142" y="125"/>
                    <a:pt x="171" y="137"/>
                  </a:cubicBezTo>
                  <a:cubicBezTo>
                    <a:pt x="170" y="163"/>
                    <a:pt x="154" y="183"/>
                    <a:pt x="154" y="183"/>
                  </a:cubicBezTo>
                  <a:cubicBezTo>
                    <a:pt x="153" y="185"/>
                    <a:pt x="153" y="188"/>
                    <a:pt x="154" y="189"/>
                  </a:cubicBezTo>
                  <a:cubicBezTo>
                    <a:pt x="156" y="191"/>
                    <a:pt x="158" y="191"/>
                    <a:pt x="160" y="191"/>
                  </a:cubicBezTo>
                  <a:cubicBezTo>
                    <a:pt x="185" y="179"/>
                    <a:pt x="201" y="164"/>
                    <a:pt x="208" y="143"/>
                  </a:cubicBezTo>
                  <a:cubicBezTo>
                    <a:pt x="214" y="142"/>
                    <a:pt x="219" y="142"/>
                    <a:pt x="224" y="141"/>
                  </a:cubicBezTo>
                  <a:cubicBezTo>
                    <a:pt x="237" y="163"/>
                    <a:pt x="261" y="177"/>
                    <a:pt x="289" y="179"/>
                  </a:cubicBezTo>
                  <a:cubicBezTo>
                    <a:pt x="296" y="193"/>
                    <a:pt x="306" y="205"/>
                    <a:pt x="322" y="216"/>
                  </a:cubicBezTo>
                  <a:close/>
                  <a:moveTo>
                    <a:pt x="293" y="170"/>
                  </a:moveTo>
                  <a:cubicBezTo>
                    <a:pt x="266" y="169"/>
                    <a:pt x="242" y="155"/>
                    <a:pt x="231" y="133"/>
                  </a:cubicBezTo>
                  <a:cubicBezTo>
                    <a:pt x="230" y="131"/>
                    <a:pt x="228" y="130"/>
                    <a:pt x="227" y="130"/>
                  </a:cubicBezTo>
                  <a:cubicBezTo>
                    <a:pt x="226" y="130"/>
                    <a:pt x="226" y="130"/>
                    <a:pt x="225" y="131"/>
                  </a:cubicBezTo>
                  <a:cubicBezTo>
                    <a:pt x="219" y="132"/>
                    <a:pt x="212" y="133"/>
                    <a:pt x="205" y="133"/>
                  </a:cubicBezTo>
                  <a:cubicBezTo>
                    <a:pt x="202" y="133"/>
                    <a:pt x="201" y="135"/>
                    <a:pt x="200" y="137"/>
                  </a:cubicBezTo>
                  <a:cubicBezTo>
                    <a:pt x="200" y="138"/>
                    <a:pt x="200" y="138"/>
                    <a:pt x="200" y="139"/>
                  </a:cubicBezTo>
                  <a:cubicBezTo>
                    <a:pt x="195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1" y="134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1" y="132"/>
                    <a:pt x="180" y="130"/>
                    <a:pt x="178" y="129"/>
                  </a:cubicBezTo>
                  <a:cubicBezTo>
                    <a:pt x="150" y="120"/>
                    <a:pt x="132" y="97"/>
                    <a:pt x="132" y="71"/>
                  </a:cubicBezTo>
                  <a:cubicBezTo>
                    <a:pt x="132" y="37"/>
                    <a:pt x="164" y="9"/>
                    <a:pt x="204" y="9"/>
                  </a:cubicBezTo>
                  <a:cubicBezTo>
                    <a:pt x="233" y="9"/>
                    <a:pt x="259" y="24"/>
                    <a:pt x="270" y="47"/>
                  </a:cubicBezTo>
                  <a:cubicBezTo>
                    <a:pt x="271" y="48"/>
                    <a:pt x="273" y="49"/>
                    <a:pt x="276" y="49"/>
                  </a:cubicBezTo>
                  <a:cubicBezTo>
                    <a:pt x="282" y="47"/>
                    <a:pt x="290" y="46"/>
                    <a:pt x="297" y="46"/>
                  </a:cubicBezTo>
                  <a:cubicBezTo>
                    <a:pt x="337" y="46"/>
                    <a:pt x="369" y="74"/>
                    <a:pt x="369" y="108"/>
                  </a:cubicBezTo>
                  <a:cubicBezTo>
                    <a:pt x="369" y="137"/>
                    <a:pt x="347" y="162"/>
                    <a:pt x="315" y="169"/>
                  </a:cubicBezTo>
                  <a:cubicBezTo>
                    <a:pt x="313" y="169"/>
                    <a:pt x="311" y="171"/>
                    <a:pt x="311" y="173"/>
                  </a:cubicBezTo>
                  <a:cubicBezTo>
                    <a:pt x="311" y="183"/>
                    <a:pt x="313" y="191"/>
                    <a:pt x="315" y="198"/>
                  </a:cubicBezTo>
                  <a:cubicBezTo>
                    <a:pt x="306" y="190"/>
                    <a:pt x="301" y="182"/>
                    <a:pt x="297" y="173"/>
                  </a:cubicBezTo>
                  <a:cubicBezTo>
                    <a:pt x="296" y="171"/>
                    <a:pt x="295" y="170"/>
                    <a:pt x="293" y="170"/>
                  </a:cubicBezTo>
                  <a:close/>
                  <a:moveTo>
                    <a:pt x="139" y="312"/>
                  </a:moveTo>
                  <a:cubicBezTo>
                    <a:pt x="128" y="309"/>
                    <a:pt x="124" y="290"/>
                    <a:pt x="124" y="279"/>
                  </a:cubicBezTo>
                  <a:cubicBezTo>
                    <a:pt x="135" y="267"/>
                    <a:pt x="142" y="250"/>
                    <a:pt x="142" y="232"/>
                  </a:cubicBezTo>
                  <a:cubicBezTo>
                    <a:pt x="142" y="195"/>
                    <a:pt x="124" y="171"/>
                    <a:pt x="96" y="171"/>
                  </a:cubicBezTo>
                  <a:cubicBezTo>
                    <a:pt x="67" y="171"/>
                    <a:pt x="49" y="195"/>
                    <a:pt x="49" y="232"/>
                  </a:cubicBezTo>
                  <a:cubicBezTo>
                    <a:pt x="49" y="251"/>
                    <a:pt x="57" y="268"/>
                    <a:pt x="68" y="279"/>
                  </a:cubicBezTo>
                  <a:cubicBezTo>
                    <a:pt x="67" y="293"/>
                    <a:pt x="63" y="308"/>
                    <a:pt x="54" y="311"/>
                  </a:cubicBezTo>
                  <a:cubicBezTo>
                    <a:pt x="10" y="320"/>
                    <a:pt x="0" y="342"/>
                    <a:pt x="0" y="359"/>
                  </a:cubicBezTo>
                  <a:cubicBezTo>
                    <a:pt x="0" y="362"/>
                    <a:pt x="3" y="364"/>
                    <a:pt x="5" y="364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89" y="364"/>
                    <a:pt x="191" y="362"/>
                    <a:pt x="191" y="359"/>
                  </a:cubicBezTo>
                  <a:cubicBezTo>
                    <a:pt x="191" y="343"/>
                    <a:pt x="182" y="321"/>
                    <a:pt x="139" y="312"/>
                  </a:cubicBezTo>
                  <a:close/>
                  <a:moveTo>
                    <a:pt x="59" y="232"/>
                  </a:moveTo>
                  <a:cubicBezTo>
                    <a:pt x="59" y="185"/>
                    <a:pt x="87" y="181"/>
                    <a:pt x="96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3" y="283"/>
                    <a:pt x="96" y="283"/>
                  </a:cubicBezTo>
                  <a:cubicBezTo>
                    <a:pt x="78" y="283"/>
                    <a:pt x="59" y="261"/>
                    <a:pt x="59" y="232"/>
                  </a:cubicBezTo>
                  <a:close/>
                  <a:moveTo>
                    <a:pt x="10" y="355"/>
                  </a:moveTo>
                  <a:cubicBezTo>
                    <a:pt x="12" y="338"/>
                    <a:pt x="28" y="326"/>
                    <a:pt x="56" y="320"/>
                  </a:cubicBezTo>
                  <a:cubicBezTo>
                    <a:pt x="56" y="320"/>
                    <a:pt x="56" y="320"/>
                    <a:pt x="56" y="320"/>
                  </a:cubicBezTo>
                  <a:cubicBezTo>
                    <a:pt x="69" y="316"/>
                    <a:pt x="75" y="301"/>
                    <a:pt x="77" y="286"/>
                  </a:cubicBezTo>
                  <a:cubicBezTo>
                    <a:pt x="83" y="290"/>
                    <a:pt x="89" y="292"/>
                    <a:pt x="96" y="292"/>
                  </a:cubicBezTo>
                  <a:cubicBezTo>
                    <a:pt x="102" y="292"/>
                    <a:pt x="109" y="290"/>
                    <a:pt x="115" y="286"/>
                  </a:cubicBezTo>
                  <a:cubicBezTo>
                    <a:pt x="117" y="302"/>
                    <a:pt x="123" y="317"/>
                    <a:pt x="136" y="321"/>
                  </a:cubicBezTo>
                  <a:cubicBezTo>
                    <a:pt x="137" y="321"/>
                    <a:pt x="137" y="321"/>
                    <a:pt x="137" y="321"/>
                  </a:cubicBezTo>
                  <a:cubicBezTo>
                    <a:pt x="164" y="326"/>
                    <a:pt x="179" y="338"/>
                    <a:pt x="181" y="355"/>
                  </a:cubicBezTo>
                  <a:lnTo>
                    <a:pt x="10" y="3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E18066-18D0-8D41-8C2D-A6E1E14CF636}"/>
              </a:ext>
            </a:extLst>
          </p:cNvPr>
          <p:cNvGrpSpPr/>
          <p:nvPr/>
        </p:nvGrpSpPr>
        <p:grpSpPr>
          <a:xfrm>
            <a:off x="2656369" y="3337207"/>
            <a:ext cx="1141379" cy="1664025"/>
            <a:chOff x="2791009" y="3275364"/>
            <a:chExt cx="1002323" cy="146129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6BD6984-B63D-664A-BA95-2C94F32C5FFF}"/>
                </a:ext>
              </a:extLst>
            </p:cNvPr>
            <p:cNvSpPr/>
            <p:nvPr/>
          </p:nvSpPr>
          <p:spPr>
            <a:xfrm>
              <a:off x="2791009" y="3275364"/>
              <a:ext cx="1002323" cy="146129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90F0E5E-D43B-2E44-90E0-34D67C02D754}"/>
                </a:ext>
              </a:extLst>
            </p:cNvPr>
            <p:cNvCxnSpPr/>
            <p:nvPr/>
          </p:nvCxnSpPr>
          <p:spPr>
            <a:xfrm>
              <a:off x="2966855" y="3664342"/>
              <a:ext cx="65063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505E7A6-AFC2-A44E-A5D4-777EB8CABBF4}"/>
                </a:ext>
              </a:extLst>
            </p:cNvPr>
            <p:cNvCxnSpPr/>
            <p:nvPr/>
          </p:nvCxnSpPr>
          <p:spPr>
            <a:xfrm>
              <a:off x="2966855" y="3917765"/>
              <a:ext cx="65063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3A56C2A-4B64-7A42-9803-3667EBF0F1A4}"/>
                </a:ext>
              </a:extLst>
            </p:cNvPr>
            <p:cNvCxnSpPr/>
            <p:nvPr/>
          </p:nvCxnSpPr>
          <p:spPr>
            <a:xfrm>
              <a:off x="2966855" y="4070165"/>
              <a:ext cx="65063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072F6E7-1C99-1840-9448-9FF47ADD9979}"/>
                </a:ext>
              </a:extLst>
            </p:cNvPr>
            <p:cNvCxnSpPr/>
            <p:nvPr/>
          </p:nvCxnSpPr>
          <p:spPr>
            <a:xfrm>
              <a:off x="2966855" y="4222565"/>
              <a:ext cx="65063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CFA81A-B957-6746-94C2-9A61E41FDD98}"/>
                </a:ext>
              </a:extLst>
            </p:cNvPr>
            <p:cNvCxnSpPr/>
            <p:nvPr/>
          </p:nvCxnSpPr>
          <p:spPr>
            <a:xfrm>
              <a:off x="2966855" y="4374965"/>
              <a:ext cx="65063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4C149A-5D3B-544F-83B8-38ACEF30AAE6}"/>
                </a:ext>
              </a:extLst>
            </p:cNvPr>
            <p:cNvCxnSpPr/>
            <p:nvPr/>
          </p:nvCxnSpPr>
          <p:spPr>
            <a:xfrm>
              <a:off x="2966855" y="4527365"/>
              <a:ext cx="65063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5CA46F-2C96-F445-822D-60E9387E9667}"/>
                </a:ext>
              </a:extLst>
            </p:cNvPr>
            <p:cNvSpPr/>
            <p:nvPr/>
          </p:nvSpPr>
          <p:spPr>
            <a:xfrm>
              <a:off x="3221832" y="3429000"/>
              <a:ext cx="140677" cy="14067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7592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RESUME AND INTERVIEW RESOURCES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5638800"/>
          </a:xfrm>
        </p:spPr>
        <p:txBody>
          <a:bodyPr>
            <a:normAutofit/>
          </a:bodyPr>
          <a:lstStyle/>
          <a:p>
            <a:r>
              <a:rPr lang="en-CA"/>
              <a:t>In this module you have </a:t>
            </a:r>
            <a:r>
              <a:rPr lang="en-CA" b="1"/>
              <a:t>identified </a:t>
            </a:r>
            <a:r>
              <a:rPr lang="en-CA"/>
              <a:t>and </a:t>
            </a:r>
            <a:r>
              <a:rPr lang="en-CA" b="1"/>
              <a:t>articulated</a:t>
            </a:r>
            <a:r>
              <a:rPr lang="en-CA"/>
              <a:t> your </a:t>
            </a:r>
            <a:r>
              <a:rPr lang="en-CA" b="1"/>
              <a:t>competencies</a:t>
            </a:r>
            <a:r>
              <a:rPr lang="en-CA"/>
              <a:t> and the </a:t>
            </a:r>
            <a:r>
              <a:rPr lang="en-CA" b="1"/>
              <a:t>results of the work that you undertook</a:t>
            </a:r>
            <a:r>
              <a:rPr lang="en-CA"/>
              <a:t> in your experiential learning opportunity. </a:t>
            </a:r>
          </a:p>
          <a:p>
            <a:r>
              <a:rPr lang="en-CA"/>
              <a:t>You have also learned how to </a:t>
            </a:r>
            <a:r>
              <a:rPr lang="en-CA" b="1"/>
              <a:t>communicate the competencies </a:t>
            </a:r>
            <a:br>
              <a:rPr lang="en-CA"/>
            </a:br>
            <a:r>
              <a:rPr lang="en-CA"/>
              <a:t>you are developing as concise accomplishment statements on </a:t>
            </a:r>
            <a:br>
              <a:rPr lang="en-CA"/>
            </a:br>
            <a:r>
              <a:rPr lang="en-CA"/>
              <a:t>your resume, and as brief STAR stories for your interviews.  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513549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For further support:</a:t>
            </a:r>
          </a:p>
          <a:p>
            <a:r>
              <a:rPr lang="en-US">
                <a:ea typeface="Verdana"/>
                <a:cs typeface="Arial"/>
              </a:rPr>
              <a:t>Attend a Resume or Interview workshop. Register on </a:t>
            </a:r>
            <a:r>
              <a:rPr lang="en-US">
                <a:ea typeface="Verdana"/>
                <a:cs typeface="Arial"/>
                <a:hlinkClick r:id="rId4"/>
              </a:rPr>
              <a:t>CLNx.utoronto.ca</a:t>
            </a:r>
            <a:r>
              <a:rPr lang="en-US">
                <a:ea typeface="Verdana"/>
                <a:cs typeface="Arial"/>
              </a:rPr>
              <a:t>. </a:t>
            </a:r>
          </a:p>
          <a:p>
            <a:r>
              <a:rPr lang="en-US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Visit your campus career services </a:t>
            </a:r>
            <a:br>
              <a:rPr lang="en-US" b="1"/>
            </a:br>
            <a:r>
              <a:rPr lang="en-US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for more: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ea typeface="Verdana"/>
                <a:cs typeface="Arial"/>
              </a:rPr>
              <a:t>UTSG: </a:t>
            </a:r>
            <a:br>
              <a:rPr lang="en-US" b="1"/>
            </a:br>
            <a:r>
              <a:rPr lang="en-US">
                <a:ea typeface="Verdana"/>
                <a:cs typeface="Arial"/>
                <a:hlinkClick r:id="rId5"/>
              </a:rPr>
              <a:t>studentlife.utoronto.ca/cc</a:t>
            </a:r>
            <a:endParaRPr lang="en-US">
              <a:ea typeface="Verdana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ea typeface="Verdana"/>
                <a:cs typeface="Arial"/>
              </a:rPr>
              <a:t>UTM</a:t>
            </a:r>
            <a:r>
              <a:rPr lang="en-US">
                <a:ea typeface="Verdana"/>
                <a:cs typeface="Arial"/>
              </a:rPr>
              <a:t>: </a:t>
            </a:r>
            <a:r>
              <a:rPr lang="en-US">
                <a:ea typeface="Verdana"/>
                <a:cs typeface="Arial"/>
                <a:hlinkClick r:id="rId6"/>
              </a:rPr>
              <a:t>https://www.utm.utoronto.ca/careers</a:t>
            </a:r>
            <a:endParaRPr lang="en-US">
              <a:ea typeface="Verdana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ea typeface="Verdana"/>
                <a:cs typeface="Arial"/>
              </a:rPr>
              <a:t>UTSC: </a:t>
            </a:r>
            <a:r>
              <a:rPr lang="en-US">
                <a:ea typeface="Verdana"/>
                <a:cs typeface="Arial"/>
                <a:hlinkClick r:id="rId7"/>
              </a:rPr>
              <a:t>https://utsc.utoronto.ca/aacc/career-employment</a:t>
            </a:r>
            <a:endParaRPr lang="en-US">
              <a:ea typeface="Verdana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260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3" t="9847" r="27799" b="62932"/>
          <a:stretch/>
        </p:blipFill>
        <p:spPr>
          <a:xfrm>
            <a:off x="-383458" y="-235974"/>
            <a:ext cx="12919587" cy="74331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83458" y="-235974"/>
            <a:ext cx="12919586" cy="743318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37000">
                <a:schemeClr val="accent4">
                  <a:alpha val="3000"/>
                </a:schemeClr>
              </a:gs>
              <a:gs pos="66000">
                <a:schemeClr val="accent2">
                  <a:lumMod val="75000"/>
                  <a:alpha val="58000"/>
                </a:schemeClr>
              </a:gs>
              <a:gs pos="100000">
                <a:schemeClr val="accent1">
                  <a:lumMod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9" y="2699671"/>
            <a:ext cx="4010738" cy="1458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95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IDENTIFYING YOUR COMPETENCIES FOR CAREER SUCCESS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/>
              <a:t>A survey of 815 employers found that while “students were equipped with needed workplace</a:t>
            </a:r>
            <a:br>
              <a:rPr lang="en-US"/>
            </a:br>
            <a:r>
              <a:rPr lang="en-US"/>
              <a:t>competencies,” they were unable </a:t>
            </a:r>
            <a:br>
              <a:rPr lang="en-US"/>
            </a:br>
            <a:r>
              <a:rPr lang="en-US"/>
              <a:t>to describe their experience </a:t>
            </a:r>
            <a:br>
              <a:rPr lang="en-US"/>
            </a:br>
            <a:r>
              <a:rPr lang="en-US"/>
              <a:t>and the skills they gained which negatively impacted their job searching and interviewing.</a:t>
            </a:r>
          </a:p>
          <a:p>
            <a:pPr lvl="0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15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200"/>
              </a:spcBef>
              <a:buClr>
                <a:schemeClr val="dk1"/>
              </a:buClr>
              <a:buSzPts val="2800"/>
            </a:pPr>
            <a:r>
              <a:rPr lang="en-US"/>
              <a:t>Simply having an experience isn’t enough for career success. </a:t>
            </a:r>
          </a:p>
          <a:p>
            <a:pPr>
              <a:spcBef>
                <a:spcPts val="2200"/>
              </a:spcBef>
              <a:buClr>
                <a:schemeClr val="dk1"/>
              </a:buClr>
              <a:buSzPts val="2800"/>
            </a:pPr>
            <a:r>
              <a:rPr lang="en-US" b="1"/>
              <a:t>You need to be able to:</a:t>
            </a:r>
          </a:p>
          <a:p>
            <a:pPr marL="342900" indent="-342900">
              <a:spcBef>
                <a:spcPts val="22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b="1"/>
              <a:t>Identify</a:t>
            </a:r>
            <a:r>
              <a:rPr lang="en-US"/>
              <a:t> the competencies developed through your experience.</a:t>
            </a:r>
          </a:p>
          <a:p>
            <a:pPr marL="342900" indent="-342900">
              <a:spcBef>
                <a:spcPts val="220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/>
              <a:t>Clearly </a:t>
            </a:r>
            <a:r>
              <a:rPr lang="en-US" b="1"/>
              <a:t>communicate </a:t>
            </a:r>
            <a:r>
              <a:rPr lang="en-US"/>
              <a:t>how you demonstrated those competencies with examples.</a:t>
            </a:r>
          </a:p>
          <a:p>
            <a:endParaRPr lang="en-CA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CA"/>
              <a:t>Gardner, P. </a:t>
            </a:r>
            <a:r>
              <a:rPr lang="en-CA" err="1"/>
              <a:t>n.d.</a:t>
            </a:r>
            <a:r>
              <a:rPr lang="en-CA"/>
              <a:t> Collegiate Employment Research Institute at Michigan State University as referenced in A Roadmap for Transforming  the College-To-Career Experience A Crowdsourced Paper (2013) Page 5. Edited by Andy Chan and Tommy Derry, Wake Forest University </a:t>
            </a:r>
          </a:p>
          <a:p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3456" y="6202840"/>
            <a:ext cx="10932442" cy="312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26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erson sitting at a desk looking at a computer&#10;&#10;Description generated with very high confidence">
            <a:extLst>
              <a:ext uri="{FF2B5EF4-FFF2-40B4-BE49-F238E27FC236}">
                <a16:creationId xmlns:a16="http://schemas.microsoft.com/office/drawing/2014/main" id="{05460B01-8D79-4787-B1A4-343C68CE37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33"/>
          <a:stretch/>
        </p:blipFill>
        <p:spPr>
          <a:xfrm>
            <a:off x="-45521" y="-105833"/>
            <a:ext cx="12233563" cy="77842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79169" y="-105832"/>
            <a:ext cx="12274550" cy="778422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</a:t>
            </a:r>
            <a:br>
              <a:rPr lang="en-US"/>
            </a:br>
            <a:r>
              <a:rPr lang="en-US"/>
              <a:t>Competency?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8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COMPETENCIES?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88037" y="1219200"/>
            <a:ext cx="9862751" cy="5871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ea typeface="Verdana"/>
                <a:cs typeface="Arial"/>
              </a:rPr>
              <a:t>A competency consists of 3 elements</a:t>
            </a:r>
            <a:r>
              <a:rPr lang="en-US">
                <a:ea typeface="Verdana"/>
                <a:cs typeface="Arial"/>
              </a:rPr>
              <a:t>: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838200" y="6362346"/>
            <a:ext cx="10515600" cy="355600"/>
          </a:xfrm>
        </p:spPr>
        <p:txBody>
          <a:bodyPr/>
          <a:lstStyle/>
          <a:p>
            <a:r>
              <a:rPr lang="en-US"/>
              <a:t>Adapted from:  https://www.uvic.ca/coopandcareer/assets/docs/student-docs/competencies /What_makes_up_a_competency_infosheet.pdf </a:t>
            </a:r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6D07C-694A-7045-98B1-21B1AF9BA831}"/>
              </a:ext>
            </a:extLst>
          </p:cNvPr>
          <p:cNvSpPr txBox="1"/>
          <p:nvPr/>
        </p:nvSpPr>
        <p:spPr>
          <a:xfrm>
            <a:off x="0" y="5984699"/>
            <a:ext cx="12158846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500" b="1">
                <a:latin typeface="Arial"/>
                <a:ea typeface="Verdana"/>
                <a:cs typeface="Arial"/>
              </a:rPr>
              <a:t>The University of Toronto Co-Curricular Record Competency Framework </a:t>
            </a:r>
            <a:r>
              <a:rPr lang="en-US" sz="1500">
                <a:latin typeface="Arial"/>
                <a:ea typeface="Verdana"/>
                <a:cs typeface="Arial"/>
              </a:rPr>
              <a:t> contains a list of common competencies. </a:t>
            </a:r>
            <a:r>
              <a:rPr lang="en-US" sz="1500" b="1">
                <a:latin typeface="Arial"/>
                <a:ea typeface="Verdana"/>
                <a:cs typeface="Arial"/>
                <a:hlinkClick r:id="rId5" tooltip="Learn more about the Co-Curricular Record Competency Framework"/>
              </a:rPr>
              <a:t>LEARN MORE. </a:t>
            </a:r>
            <a:endParaRPr lang="en-US" sz="1500" b="1">
              <a:solidFill>
                <a:srgbClr val="FF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 txBox="1">
            <a:spLocks/>
          </p:cNvSpPr>
          <p:nvPr/>
        </p:nvSpPr>
        <p:spPr>
          <a:xfrm>
            <a:off x="4363480" y="3701074"/>
            <a:ext cx="3406150" cy="2301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09A1BA"/>
                </a:solidFill>
              </a:rPr>
              <a:t>Skill</a:t>
            </a:r>
            <a:br>
              <a:rPr lang="en-US" b="1"/>
            </a:br>
            <a:r>
              <a:rPr lang="en-US"/>
              <a:t>The ability to do something well, usually developed through training and practice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 txBox="1">
            <a:spLocks/>
          </p:cNvSpPr>
          <p:nvPr/>
        </p:nvSpPr>
        <p:spPr>
          <a:xfrm>
            <a:off x="580383" y="3701074"/>
            <a:ext cx="3143701" cy="216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0070C0"/>
                </a:solidFill>
              </a:rPr>
              <a:t>Knowledge</a:t>
            </a:r>
            <a:br>
              <a:rPr lang="en-US" b="1">
                <a:solidFill>
                  <a:srgbClr val="0070C0"/>
                </a:solidFill>
              </a:rPr>
            </a:br>
            <a:r>
              <a:rPr lang="en-US"/>
              <a:t>Information that </a:t>
            </a:r>
            <a:br>
              <a:rPr lang="en-US"/>
            </a:br>
            <a:r>
              <a:rPr lang="en-US"/>
              <a:t>you are aware of, including theories, facts and procedures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 txBox="1">
            <a:spLocks/>
          </p:cNvSpPr>
          <p:nvPr/>
        </p:nvSpPr>
        <p:spPr>
          <a:xfrm>
            <a:off x="8237911" y="3701074"/>
            <a:ext cx="3406150" cy="2192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007FA3"/>
                </a:solidFill>
              </a:rPr>
              <a:t>Attribute</a:t>
            </a:r>
            <a:br>
              <a:rPr lang="en-US" b="1">
                <a:solidFill>
                  <a:srgbClr val="007FA3"/>
                </a:solidFill>
              </a:rPr>
            </a:br>
            <a:r>
              <a:rPr lang="en-US"/>
              <a:t>A personal quality that is expressed through what you think, </a:t>
            </a:r>
            <a:br>
              <a:rPr lang="en-US"/>
            </a:br>
            <a:r>
              <a:rPr lang="en-US"/>
              <a:t>do and feel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0382F-AB41-A440-A912-F68707E0D401}"/>
              </a:ext>
            </a:extLst>
          </p:cNvPr>
          <p:cNvSpPr txBox="1"/>
          <p:nvPr/>
        </p:nvSpPr>
        <p:spPr>
          <a:xfrm>
            <a:off x="-315686" y="21227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b="1">
              <a:solidFill>
                <a:srgbClr val="005F7A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AFA4DD-ECE5-AB49-8135-09D9D847E852}"/>
              </a:ext>
            </a:extLst>
          </p:cNvPr>
          <p:cNvGrpSpPr/>
          <p:nvPr/>
        </p:nvGrpSpPr>
        <p:grpSpPr>
          <a:xfrm>
            <a:off x="1439020" y="2203792"/>
            <a:ext cx="9228699" cy="1453468"/>
            <a:chOff x="1439020" y="1778662"/>
            <a:chExt cx="9228699" cy="1453468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26EF3BD-8084-9C40-A727-B1DAB0F45AA7}"/>
                </a:ext>
              </a:extLst>
            </p:cNvPr>
            <p:cNvSpPr/>
            <p:nvPr/>
          </p:nvSpPr>
          <p:spPr>
            <a:xfrm>
              <a:off x="9214252" y="1778663"/>
              <a:ext cx="1453467" cy="1453467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7FA3"/>
            </a:solidFill>
            <a:ln w="19050">
              <a:solidFill>
                <a:srgbClr val="007FA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5712EE3-3AB8-9947-8E1E-34BA52669013}"/>
                </a:ext>
              </a:extLst>
            </p:cNvPr>
            <p:cNvGrpSpPr/>
            <p:nvPr/>
          </p:nvGrpSpPr>
          <p:grpSpPr>
            <a:xfrm>
              <a:off x="9578131" y="2076528"/>
              <a:ext cx="725711" cy="850327"/>
              <a:chOff x="9467522" y="2319698"/>
              <a:chExt cx="725711" cy="850327"/>
            </a:xfrm>
          </p:grpSpPr>
          <p:sp>
            <p:nvSpPr>
              <p:cNvPr id="25" name="Freeform 41">
                <a:extLst>
                  <a:ext uri="{FF2B5EF4-FFF2-40B4-BE49-F238E27FC236}">
                    <a16:creationId xmlns:a16="http://schemas.microsoft.com/office/drawing/2014/main" id="{6D5D58BA-D095-BB40-8588-3D9A84C9B9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67522" y="2319698"/>
                <a:ext cx="725711" cy="850327"/>
              </a:xfrm>
              <a:custGeom>
                <a:avLst/>
                <a:gdLst>
                  <a:gd name="T0" fmla="*/ 407 w 419"/>
                  <a:gd name="T1" fmla="*/ 250 h 491"/>
                  <a:gd name="T2" fmla="*/ 372 w 419"/>
                  <a:gd name="T3" fmla="*/ 188 h 491"/>
                  <a:gd name="T4" fmla="*/ 374 w 419"/>
                  <a:gd name="T5" fmla="*/ 183 h 491"/>
                  <a:gd name="T6" fmla="*/ 379 w 419"/>
                  <a:gd name="T7" fmla="*/ 158 h 491"/>
                  <a:gd name="T8" fmla="*/ 374 w 419"/>
                  <a:gd name="T9" fmla="*/ 118 h 491"/>
                  <a:gd name="T10" fmla="*/ 338 w 419"/>
                  <a:gd name="T11" fmla="*/ 55 h 491"/>
                  <a:gd name="T12" fmla="*/ 193 w 419"/>
                  <a:gd name="T13" fmla="*/ 0 h 491"/>
                  <a:gd name="T14" fmla="*/ 0 w 419"/>
                  <a:gd name="T15" fmla="*/ 167 h 491"/>
                  <a:gd name="T16" fmla="*/ 61 w 419"/>
                  <a:gd name="T17" fmla="*/ 288 h 491"/>
                  <a:gd name="T18" fmla="*/ 80 w 419"/>
                  <a:gd name="T19" fmla="*/ 310 h 491"/>
                  <a:gd name="T20" fmla="*/ 72 w 419"/>
                  <a:gd name="T21" fmla="*/ 454 h 491"/>
                  <a:gd name="T22" fmla="*/ 74 w 419"/>
                  <a:gd name="T23" fmla="*/ 460 h 491"/>
                  <a:gd name="T24" fmla="*/ 197 w 419"/>
                  <a:gd name="T25" fmla="*/ 491 h 491"/>
                  <a:gd name="T26" fmla="*/ 256 w 419"/>
                  <a:gd name="T27" fmla="*/ 484 h 491"/>
                  <a:gd name="T28" fmla="*/ 259 w 419"/>
                  <a:gd name="T29" fmla="*/ 480 h 491"/>
                  <a:gd name="T30" fmla="*/ 262 w 419"/>
                  <a:gd name="T31" fmla="*/ 396 h 491"/>
                  <a:gd name="T32" fmla="*/ 345 w 419"/>
                  <a:gd name="T33" fmla="*/ 413 h 491"/>
                  <a:gd name="T34" fmla="*/ 347 w 419"/>
                  <a:gd name="T35" fmla="*/ 413 h 491"/>
                  <a:gd name="T36" fmla="*/ 378 w 419"/>
                  <a:gd name="T37" fmla="*/ 391 h 491"/>
                  <a:gd name="T38" fmla="*/ 379 w 419"/>
                  <a:gd name="T39" fmla="*/ 364 h 491"/>
                  <a:gd name="T40" fmla="*/ 378 w 419"/>
                  <a:gd name="T41" fmla="*/ 360 h 491"/>
                  <a:gd name="T42" fmla="*/ 384 w 419"/>
                  <a:gd name="T43" fmla="*/ 348 h 491"/>
                  <a:gd name="T44" fmla="*/ 388 w 419"/>
                  <a:gd name="T45" fmla="*/ 339 h 491"/>
                  <a:gd name="T46" fmla="*/ 386 w 419"/>
                  <a:gd name="T47" fmla="*/ 330 h 491"/>
                  <a:gd name="T48" fmla="*/ 394 w 419"/>
                  <a:gd name="T49" fmla="*/ 319 h 491"/>
                  <a:gd name="T50" fmla="*/ 390 w 419"/>
                  <a:gd name="T51" fmla="*/ 305 h 491"/>
                  <a:gd name="T52" fmla="*/ 390 w 419"/>
                  <a:gd name="T53" fmla="*/ 304 h 491"/>
                  <a:gd name="T54" fmla="*/ 390 w 419"/>
                  <a:gd name="T55" fmla="*/ 294 h 491"/>
                  <a:gd name="T56" fmla="*/ 409 w 419"/>
                  <a:gd name="T57" fmla="*/ 289 h 491"/>
                  <a:gd name="T58" fmla="*/ 419 w 419"/>
                  <a:gd name="T59" fmla="*/ 272 h 491"/>
                  <a:gd name="T60" fmla="*/ 407 w 419"/>
                  <a:gd name="T61" fmla="*/ 250 h 491"/>
                  <a:gd name="T62" fmla="*/ 405 w 419"/>
                  <a:gd name="T63" fmla="*/ 281 h 491"/>
                  <a:gd name="T64" fmla="*/ 385 w 419"/>
                  <a:gd name="T65" fmla="*/ 286 h 491"/>
                  <a:gd name="T66" fmla="*/ 381 w 419"/>
                  <a:gd name="T67" fmla="*/ 290 h 491"/>
                  <a:gd name="T68" fmla="*/ 380 w 419"/>
                  <a:gd name="T69" fmla="*/ 307 h 491"/>
                  <a:gd name="T70" fmla="*/ 382 w 419"/>
                  <a:gd name="T71" fmla="*/ 310 h 491"/>
                  <a:gd name="T72" fmla="*/ 384 w 419"/>
                  <a:gd name="T73" fmla="*/ 317 h 491"/>
                  <a:gd name="T74" fmla="*/ 377 w 419"/>
                  <a:gd name="T75" fmla="*/ 325 h 491"/>
                  <a:gd name="T76" fmla="*/ 376 w 419"/>
                  <a:gd name="T77" fmla="*/ 331 h 491"/>
                  <a:gd name="T78" fmla="*/ 378 w 419"/>
                  <a:gd name="T79" fmla="*/ 338 h 491"/>
                  <a:gd name="T80" fmla="*/ 375 w 419"/>
                  <a:gd name="T81" fmla="*/ 344 h 491"/>
                  <a:gd name="T82" fmla="*/ 369 w 419"/>
                  <a:gd name="T83" fmla="*/ 357 h 491"/>
                  <a:gd name="T84" fmla="*/ 369 w 419"/>
                  <a:gd name="T85" fmla="*/ 365 h 491"/>
                  <a:gd name="T86" fmla="*/ 369 w 419"/>
                  <a:gd name="T87" fmla="*/ 389 h 491"/>
                  <a:gd name="T88" fmla="*/ 347 w 419"/>
                  <a:gd name="T89" fmla="*/ 404 h 491"/>
                  <a:gd name="T90" fmla="*/ 345 w 419"/>
                  <a:gd name="T91" fmla="*/ 404 h 491"/>
                  <a:gd name="T92" fmla="*/ 261 w 419"/>
                  <a:gd name="T93" fmla="*/ 386 h 491"/>
                  <a:gd name="T94" fmla="*/ 256 w 419"/>
                  <a:gd name="T95" fmla="*/ 387 h 491"/>
                  <a:gd name="T96" fmla="*/ 250 w 419"/>
                  <a:gd name="T97" fmla="*/ 476 h 491"/>
                  <a:gd name="T98" fmla="*/ 83 w 419"/>
                  <a:gd name="T99" fmla="*/ 454 h 491"/>
                  <a:gd name="T100" fmla="*/ 89 w 419"/>
                  <a:gd name="T101" fmla="*/ 307 h 491"/>
                  <a:gd name="T102" fmla="*/ 68 w 419"/>
                  <a:gd name="T103" fmla="*/ 282 h 491"/>
                  <a:gd name="T104" fmla="*/ 9 w 419"/>
                  <a:gd name="T105" fmla="*/ 167 h 491"/>
                  <a:gd name="T106" fmla="*/ 47 w 419"/>
                  <a:gd name="T107" fmla="*/ 56 h 491"/>
                  <a:gd name="T108" fmla="*/ 193 w 419"/>
                  <a:gd name="T109" fmla="*/ 9 h 491"/>
                  <a:gd name="T110" fmla="*/ 331 w 419"/>
                  <a:gd name="T111" fmla="*/ 61 h 491"/>
                  <a:gd name="T112" fmla="*/ 365 w 419"/>
                  <a:gd name="T113" fmla="*/ 120 h 491"/>
                  <a:gd name="T114" fmla="*/ 370 w 419"/>
                  <a:gd name="T115" fmla="*/ 158 h 491"/>
                  <a:gd name="T116" fmla="*/ 365 w 419"/>
                  <a:gd name="T117" fmla="*/ 180 h 491"/>
                  <a:gd name="T118" fmla="*/ 363 w 419"/>
                  <a:gd name="T119" fmla="*/ 189 h 491"/>
                  <a:gd name="T120" fmla="*/ 399 w 419"/>
                  <a:gd name="T121" fmla="*/ 255 h 491"/>
                  <a:gd name="T122" fmla="*/ 409 w 419"/>
                  <a:gd name="T123" fmla="*/ 273 h 491"/>
                  <a:gd name="T124" fmla="*/ 405 w 419"/>
                  <a:gd name="T125" fmla="*/ 28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9" h="491">
                    <a:moveTo>
                      <a:pt x="407" y="250"/>
                    </a:moveTo>
                    <a:cubicBezTo>
                      <a:pt x="395" y="232"/>
                      <a:pt x="374" y="197"/>
                      <a:pt x="372" y="188"/>
                    </a:cubicBezTo>
                    <a:cubicBezTo>
                      <a:pt x="373" y="187"/>
                      <a:pt x="373" y="185"/>
                      <a:pt x="374" y="183"/>
                    </a:cubicBezTo>
                    <a:cubicBezTo>
                      <a:pt x="376" y="176"/>
                      <a:pt x="379" y="166"/>
                      <a:pt x="379" y="158"/>
                    </a:cubicBezTo>
                    <a:cubicBezTo>
                      <a:pt x="379" y="146"/>
                      <a:pt x="377" y="129"/>
                      <a:pt x="374" y="118"/>
                    </a:cubicBezTo>
                    <a:cubicBezTo>
                      <a:pt x="373" y="112"/>
                      <a:pt x="364" y="83"/>
                      <a:pt x="338" y="55"/>
                    </a:cubicBezTo>
                    <a:cubicBezTo>
                      <a:pt x="303" y="18"/>
                      <a:pt x="255" y="0"/>
                      <a:pt x="193" y="0"/>
                    </a:cubicBezTo>
                    <a:cubicBezTo>
                      <a:pt x="65" y="0"/>
                      <a:pt x="0" y="56"/>
                      <a:pt x="0" y="167"/>
                    </a:cubicBezTo>
                    <a:cubicBezTo>
                      <a:pt x="0" y="231"/>
                      <a:pt x="37" y="266"/>
                      <a:pt x="61" y="288"/>
                    </a:cubicBezTo>
                    <a:cubicBezTo>
                      <a:pt x="70" y="297"/>
                      <a:pt x="78" y="304"/>
                      <a:pt x="80" y="310"/>
                    </a:cubicBezTo>
                    <a:cubicBezTo>
                      <a:pt x="97" y="376"/>
                      <a:pt x="82" y="429"/>
                      <a:pt x="72" y="454"/>
                    </a:cubicBezTo>
                    <a:cubicBezTo>
                      <a:pt x="71" y="456"/>
                      <a:pt x="72" y="459"/>
                      <a:pt x="74" y="460"/>
                    </a:cubicBezTo>
                    <a:cubicBezTo>
                      <a:pt x="112" y="480"/>
                      <a:pt x="154" y="491"/>
                      <a:pt x="197" y="491"/>
                    </a:cubicBezTo>
                    <a:cubicBezTo>
                      <a:pt x="217" y="491"/>
                      <a:pt x="236" y="489"/>
                      <a:pt x="256" y="484"/>
                    </a:cubicBezTo>
                    <a:cubicBezTo>
                      <a:pt x="258" y="484"/>
                      <a:pt x="259" y="482"/>
                      <a:pt x="259" y="480"/>
                    </a:cubicBezTo>
                    <a:cubicBezTo>
                      <a:pt x="259" y="438"/>
                      <a:pt x="260" y="406"/>
                      <a:pt x="262" y="396"/>
                    </a:cubicBezTo>
                    <a:cubicBezTo>
                      <a:pt x="280" y="401"/>
                      <a:pt x="335" y="413"/>
                      <a:pt x="345" y="413"/>
                    </a:cubicBezTo>
                    <a:cubicBezTo>
                      <a:pt x="346" y="413"/>
                      <a:pt x="347" y="413"/>
                      <a:pt x="347" y="413"/>
                    </a:cubicBezTo>
                    <a:cubicBezTo>
                      <a:pt x="355" y="413"/>
                      <a:pt x="374" y="413"/>
                      <a:pt x="378" y="391"/>
                    </a:cubicBezTo>
                    <a:cubicBezTo>
                      <a:pt x="381" y="380"/>
                      <a:pt x="380" y="370"/>
                      <a:pt x="379" y="364"/>
                    </a:cubicBezTo>
                    <a:cubicBezTo>
                      <a:pt x="379" y="362"/>
                      <a:pt x="378" y="360"/>
                      <a:pt x="378" y="360"/>
                    </a:cubicBezTo>
                    <a:cubicBezTo>
                      <a:pt x="379" y="356"/>
                      <a:pt x="382" y="352"/>
                      <a:pt x="384" y="348"/>
                    </a:cubicBezTo>
                    <a:cubicBezTo>
                      <a:pt x="386" y="344"/>
                      <a:pt x="387" y="342"/>
                      <a:pt x="388" y="339"/>
                    </a:cubicBezTo>
                    <a:cubicBezTo>
                      <a:pt x="388" y="337"/>
                      <a:pt x="387" y="333"/>
                      <a:pt x="386" y="330"/>
                    </a:cubicBezTo>
                    <a:cubicBezTo>
                      <a:pt x="389" y="327"/>
                      <a:pt x="393" y="323"/>
                      <a:pt x="394" y="319"/>
                    </a:cubicBezTo>
                    <a:cubicBezTo>
                      <a:pt x="394" y="315"/>
                      <a:pt x="392" y="310"/>
                      <a:pt x="390" y="305"/>
                    </a:cubicBezTo>
                    <a:cubicBezTo>
                      <a:pt x="390" y="305"/>
                      <a:pt x="390" y="305"/>
                      <a:pt x="390" y="304"/>
                    </a:cubicBezTo>
                    <a:cubicBezTo>
                      <a:pt x="390" y="303"/>
                      <a:pt x="390" y="299"/>
                      <a:pt x="390" y="294"/>
                    </a:cubicBezTo>
                    <a:cubicBezTo>
                      <a:pt x="396" y="293"/>
                      <a:pt x="406" y="291"/>
                      <a:pt x="409" y="289"/>
                    </a:cubicBezTo>
                    <a:cubicBezTo>
                      <a:pt x="415" y="286"/>
                      <a:pt x="419" y="277"/>
                      <a:pt x="419" y="272"/>
                    </a:cubicBezTo>
                    <a:cubicBezTo>
                      <a:pt x="419" y="270"/>
                      <a:pt x="418" y="270"/>
                      <a:pt x="407" y="250"/>
                    </a:cubicBezTo>
                    <a:close/>
                    <a:moveTo>
                      <a:pt x="405" y="281"/>
                    </a:moveTo>
                    <a:cubicBezTo>
                      <a:pt x="403" y="282"/>
                      <a:pt x="393" y="284"/>
                      <a:pt x="385" y="286"/>
                    </a:cubicBezTo>
                    <a:cubicBezTo>
                      <a:pt x="383" y="286"/>
                      <a:pt x="381" y="288"/>
                      <a:pt x="381" y="290"/>
                    </a:cubicBezTo>
                    <a:cubicBezTo>
                      <a:pt x="380" y="305"/>
                      <a:pt x="380" y="306"/>
                      <a:pt x="380" y="307"/>
                    </a:cubicBezTo>
                    <a:cubicBezTo>
                      <a:pt x="381" y="308"/>
                      <a:pt x="381" y="308"/>
                      <a:pt x="382" y="310"/>
                    </a:cubicBezTo>
                    <a:cubicBezTo>
                      <a:pt x="384" y="314"/>
                      <a:pt x="385" y="316"/>
                      <a:pt x="384" y="317"/>
                    </a:cubicBezTo>
                    <a:cubicBezTo>
                      <a:pt x="384" y="319"/>
                      <a:pt x="381" y="322"/>
                      <a:pt x="377" y="325"/>
                    </a:cubicBezTo>
                    <a:cubicBezTo>
                      <a:pt x="375" y="326"/>
                      <a:pt x="375" y="329"/>
                      <a:pt x="376" y="331"/>
                    </a:cubicBezTo>
                    <a:cubicBezTo>
                      <a:pt x="377" y="334"/>
                      <a:pt x="378" y="337"/>
                      <a:pt x="378" y="338"/>
                    </a:cubicBezTo>
                    <a:cubicBezTo>
                      <a:pt x="378" y="339"/>
                      <a:pt x="377" y="342"/>
                      <a:pt x="375" y="344"/>
                    </a:cubicBezTo>
                    <a:cubicBezTo>
                      <a:pt x="373" y="348"/>
                      <a:pt x="371" y="353"/>
                      <a:pt x="369" y="357"/>
                    </a:cubicBezTo>
                    <a:cubicBezTo>
                      <a:pt x="369" y="359"/>
                      <a:pt x="369" y="362"/>
                      <a:pt x="369" y="365"/>
                    </a:cubicBezTo>
                    <a:cubicBezTo>
                      <a:pt x="370" y="371"/>
                      <a:pt x="371" y="379"/>
                      <a:pt x="369" y="389"/>
                    </a:cubicBezTo>
                    <a:cubicBezTo>
                      <a:pt x="366" y="401"/>
                      <a:pt x="359" y="404"/>
                      <a:pt x="347" y="404"/>
                    </a:cubicBezTo>
                    <a:cubicBezTo>
                      <a:pt x="347" y="404"/>
                      <a:pt x="346" y="404"/>
                      <a:pt x="345" y="404"/>
                    </a:cubicBezTo>
                    <a:cubicBezTo>
                      <a:pt x="335" y="403"/>
                      <a:pt x="271" y="389"/>
                      <a:pt x="261" y="386"/>
                    </a:cubicBezTo>
                    <a:cubicBezTo>
                      <a:pt x="259" y="386"/>
                      <a:pt x="257" y="386"/>
                      <a:pt x="256" y="387"/>
                    </a:cubicBezTo>
                    <a:cubicBezTo>
                      <a:pt x="250" y="394"/>
                      <a:pt x="249" y="449"/>
                      <a:pt x="250" y="476"/>
                    </a:cubicBezTo>
                    <a:cubicBezTo>
                      <a:pt x="193" y="488"/>
                      <a:pt x="133" y="480"/>
                      <a:pt x="83" y="454"/>
                    </a:cubicBezTo>
                    <a:cubicBezTo>
                      <a:pt x="93" y="426"/>
                      <a:pt x="105" y="373"/>
                      <a:pt x="89" y="307"/>
                    </a:cubicBezTo>
                    <a:cubicBezTo>
                      <a:pt x="87" y="299"/>
                      <a:pt x="79" y="292"/>
                      <a:pt x="68" y="282"/>
                    </a:cubicBezTo>
                    <a:cubicBezTo>
                      <a:pt x="44" y="260"/>
                      <a:pt x="9" y="227"/>
                      <a:pt x="9" y="167"/>
                    </a:cubicBezTo>
                    <a:cubicBezTo>
                      <a:pt x="9" y="119"/>
                      <a:pt x="22" y="82"/>
                      <a:pt x="47" y="56"/>
                    </a:cubicBezTo>
                    <a:cubicBezTo>
                      <a:pt x="77" y="25"/>
                      <a:pt x="127" y="9"/>
                      <a:pt x="193" y="9"/>
                    </a:cubicBezTo>
                    <a:cubicBezTo>
                      <a:pt x="252" y="9"/>
                      <a:pt x="298" y="27"/>
                      <a:pt x="331" y="61"/>
                    </a:cubicBezTo>
                    <a:cubicBezTo>
                      <a:pt x="357" y="88"/>
                      <a:pt x="364" y="117"/>
                      <a:pt x="365" y="120"/>
                    </a:cubicBezTo>
                    <a:cubicBezTo>
                      <a:pt x="367" y="130"/>
                      <a:pt x="370" y="147"/>
                      <a:pt x="370" y="158"/>
                    </a:cubicBezTo>
                    <a:cubicBezTo>
                      <a:pt x="370" y="165"/>
                      <a:pt x="367" y="174"/>
                      <a:pt x="365" y="180"/>
                    </a:cubicBezTo>
                    <a:cubicBezTo>
                      <a:pt x="363" y="185"/>
                      <a:pt x="363" y="187"/>
                      <a:pt x="363" y="189"/>
                    </a:cubicBezTo>
                    <a:cubicBezTo>
                      <a:pt x="364" y="198"/>
                      <a:pt x="380" y="224"/>
                      <a:pt x="399" y="255"/>
                    </a:cubicBezTo>
                    <a:cubicBezTo>
                      <a:pt x="403" y="263"/>
                      <a:pt x="408" y="271"/>
                      <a:pt x="409" y="273"/>
                    </a:cubicBezTo>
                    <a:cubicBezTo>
                      <a:pt x="409" y="275"/>
                      <a:pt x="406" y="280"/>
                      <a:pt x="405" y="281"/>
                    </a:cubicBezTo>
                    <a:close/>
                  </a:path>
                </a:pathLst>
              </a:custGeom>
              <a:solidFill>
                <a:srgbClr val="348A91"/>
              </a:solidFill>
              <a:ln w="9525">
                <a:solidFill>
                  <a:schemeClr val="bg1"/>
                </a:solidFill>
              </a:ln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88"/>
              </a:p>
            </p:txBody>
          </p:sp>
          <p:sp>
            <p:nvSpPr>
              <p:cNvPr id="26" name="Freeform 89">
                <a:extLst>
                  <a:ext uri="{FF2B5EF4-FFF2-40B4-BE49-F238E27FC236}">
                    <a16:creationId xmlns:a16="http://schemas.microsoft.com/office/drawing/2014/main" id="{425474C3-195B-2E4A-A967-6FADB6C9D7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39201" y="2495486"/>
                <a:ext cx="382352" cy="388654"/>
              </a:xfrm>
              <a:custGeom>
                <a:avLst/>
                <a:gdLst>
                  <a:gd name="T0" fmla="*/ 482 w 580"/>
                  <a:gd name="T1" fmla="*/ 395 h 589"/>
                  <a:gd name="T2" fmla="*/ 399 w 580"/>
                  <a:gd name="T3" fmla="*/ 442 h 589"/>
                  <a:gd name="T4" fmla="*/ 186 w 580"/>
                  <a:gd name="T5" fmla="*/ 333 h 589"/>
                  <a:gd name="T6" fmla="*/ 194 w 580"/>
                  <a:gd name="T7" fmla="*/ 295 h 589"/>
                  <a:gd name="T8" fmla="*/ 186 w 580"/>
                  <a:gd name="T9" fmla="*/ 257 h 589"/>
                  <a:gd name="T10" fmla="*/ 399 w 580"/>
                  <a:gd name="T11" fmla="*/ 147 h 589"/>
                  <a:gd name="T12" fmla="*/ 482 w 580"/>
                  <a:gd name="T13" fmla="*/ 194 h 589"/>
                  <a:gd name="T14" fmla="*/ 580 w 580"/>
                  <a:gd name="T15" fmla="*/ 97 h 589"/>
                  <a:gd name="T16" fmla="*/ 482 w 580"/>
                  <a:gd name="T17" fmla="*/ 0 h 589"/>
                  <a:gd name="T18" fmla="*/ 385 w 580"/>
                  <a:gd name="T19" fmla="*/ 97 h 589"/>
                  <a:gd name="T20" fmla="*/ 393 w 580"/>
                  <a:gd name="T21" fmla="*/ 135 h 589"/>
                  <a:gd name="T22" fmla="*/ 180 w 580"/>
                  <a:gd name="T23" fmla="*/ 244 h 589"/>
                  <a:gd name="T24" fmla="*/ 97 w 580"/>
                  <a:gd name="T25" fmla="*/ 197 h 589"/>
                  <a:gd name="T26" fmla="*/ 0 w 580"/>
                  <a:gd name="T27" fmla="*/ 295 h 589"/>
                  <a:gd name="T28" fmla="*/ 97 w 580"/>
                  <a:gd name="T29" fmla="*/ 392 h 589"/>
                  <a:gd name="T30" fmla="*/ 180 w 580"/>
                  <a:gd name="T31" fmla="*/ 345 h 589"/>
                  <a:gd name="T32" fmla="*/ 393 w 580"/>
                  <a:gd name="T33" fmla="*/ 454 h 589"/>
                  <a:gd name="T34" fmla="*/ 385 w 580"/>
                  <a:gd name="T35" fmla="*/ 492 h 589"/>
                  <a:gd name="T36" fmla="*/ 482 w 580"/>
                  <a:gd name="T37" fmla="*/ 589 h 589"/>
                  <a:gd name="T38" fmla="*/ 580 w 580"/>
                  <a:gd name="T39" fmla="*/ 492 h 589"/>
                  <a:gd name="T40" fmla="*/ 482 w 580"/>
                  <a:gd name="T41" fmla="*/ 395 h 589"/>
                  <a:gd name="T42" fmla="*/ 482 w 580"/>
                  <a:gd name="T43" fmla="*/ 14 h 589"/>
                  <a:gd name="T44" fmla="*/ 566 w 580"/>
                  <a:gd name="T45" fmla="*/ 97 h 589"/>
                  <a:gd name="T46" fmla="*/ 482 w 580"/>
                  <a:gd name="T47" fmla="*/ 180 h 589"/>
                  <a:gd name="T48" fmla="*/ 399 w 580"/>
                  <a:gd name="T49" fmla="*/ 97 h 589"/>
                  <a:gd name="T50" fmla="*/ 482 w 580"/>
                  <a:gd name="T51" fmla="*/ 14 h 589"/>
                  <a:gd name="T52" fmla="*/ 97 w 580"/>
                  <a:gd name="T53" fmla="*/ 378 h 589"/>
                  <a:gd name="T54" fmla="*/ 14 w 580"/>
                  <a:gd name="T55" fmla="*/ 295 h 589"/>
                  <a:gd name="T56" fmla="*/ 97 w 580"/>
                  <a:gd name="T57" fmla="*/ 211 h 589"/>
                  <a:gd name="T58" fmla="*/ 180 w 580"/>
                  <a:gd name="T59" fmla="*/ 295 h 589"/>
                  <a:gd name="T60" fmla="*/ 97 w 580"/>
                  <a:gd name="T61" fmla="*/ 378 h 589"/>
                  <a:gd name="T62" fmla="*/ 482 w 580"/>
                  <a:gd name="T63" fmla="*/ 575 h 589"/>
                  <a:gd name="T64" fmla="*/ 399 w 580"/>
                  <a:gd name="T65" fmla="*/ 492 h 589"/>
                  <a:gd name="T66" fmla="*/ 482 w 580"/>
                  <a:gd name="T67" fmla="*/ 409 h 589"/>
                  <a:gd name="T68" fmla="*/ 566 w 580"/>
                  <a:gd name="T69" fmla="*/ 492 h 589"/>
                  <a:gd name="T70" fmla="*/ 482 w 580"/>
                  <a:gd name="T71" fmla="*/ 57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80" h="589">
                    <a:moveTo>
                      <a:pt x="482" y="395"/>
                    </a:moveTo>
                    <a:cubicBezTo>
                      <a:pt x="447" y="395"/>
                      <a:pt x="416" y="414"/>
                      <a:pt x="399" y="442"/>
                    </a:cubicBezTo>
                    <a:cubicBezTo>
                      <a:pt x="186" y="333"/>
                      <a:pt x="186" y="333"/>
                      <a:pt x="186" y="333"/>
                    </a:cubicBezTo>
                    <a:cubicBezTo>
                      <a:pt x="191" y="321"/>
                      <a:pt x="194" y="308"/>
                      <a:pt x="194" y="295"/>
                    </a:cubicBezTo>
                    <a:cubicBezTo>
                      <a:pt x="194" y="281"/>
                      <a:pt x="191" y="268"/>
                      <a:pt x="186" y="257"/>
                    </a:cubicBezTo>
                    <a:cubicBezTo>
                      <a:pt x="399" y="147"/>
                      <a:pt x="399" y="147"/>
                      <a:pt x="399" y="147"/>
                    </a:cubicBezTo>
                    <a:cubicBezTo>
                      <a:pt x="416" y="175"/>
                      <a:pt x="447" y="194"/>
                      <a:pt x="482" y="194"/>
                    </a:cubicBezTo>
                    <a:cubicBezTo>
                      <a:pt x="536" y="194"/>
                      <a:pt x="580" y="150"/>
                      <a:pt x="580" y="97"/>
                    </a:cubicBezTo>
                    <a:cubicBezTo>
                      <a:pt x="580" y="43"/>
                      <a:pt x="536" y="0"/>
                      <a:pt x="482" y="0"/>
                    </a:cubicBezTo>
                    <a:cubicBezTo>
                      <a:pt x="429" y="0"/>
                      <a:pt x="385" y="43"/>
                      <a:pt x="385" y="97"/>
                    </a:cubicBezTo>
                    <a:cubicBezTo>
                      <a:pt x="385" y="110"/>
                      <a:pt x="388" y="123"/>
                      <a:pt x="393" y="135"/>
                    </a:cubicBezTo>
                    <a:cubicBezTo>
                      <a:pt x="180" y="244"/>
                      <a:pt x="180" y="244"/>
                      <a:pt x="180" y="244"/>
                    </a:cubicBezTo>
                    <a:cubicBezTo>
                      <a:pt x="163" y="216"/>
                      <a:pt x="132" y="197"/>
                      <a:pt x="97" y="197"/>
                    </a:cubicBezTo>
                    <a:cubicBezTo>
                      <a:pt x="43" y="197"/>
                      <a:pt x="0" y="241"/>
                      <a:pt x="0" y="295"/>
                    </a:cubicBezTo>
                    <a:cubicBezTo>
                      <a:pt x="0" y="348"/>
                      <a:pt x="43" y="392"/>
                      <a:pt x="97" y="392"/>
                    </a:cubicBezTo>
                    <a:cubicBezTo>
                      <a:pt x="132" y="392"/>
                      <a:pt x="163" y="373"/>
                      <a:pt x="180" y="345"/>
                    </a:cubicBezTo>
                    <a:cubicBezTo>
                      <a:pt x="393" y="454"/>
                      <a:pt x="393" y="454"/>
                      <a:pt x="393" y="454"/>
                    </a:cubicBezTo>
                    <a:cubicBezTo>
                      <a:pt x="388" y="466"/>
                      <a:pt x="385" y="479"/>
                      <a:pt x="385" y="492"/>
                    </a:cubicBezTo>
                    <a:cubicBezTo>
                      <a:pt x="385" y="546"/>
                      <a:pt x="429" y="589"/>
                      <a:pt x="482" y="589"/>
                    </a:cubicBezTo>
                    <a:cubicBezTo>
                      <a:pt x="536" y="589"/>
                      <a:pt x="580" y="546"/>
                      <a:pt x="580" y="492"/>
                    </a:cubicBezTo>
                    <a:cubicBezTo>
                      <a:pt x="580" y="439"/>
                      <a:pt x="536" y="395"/>
                      <a:pt x="482" y="395"/>
                    </a:cubicBezTo>
                    <a:close/>
                    <a:moveTo>
                      <a:pt x="482" y="14"/>
                    </a:moveTo>
                    <a:cubicBezTo>
                      <a:pt x="528" y="14"/>
                      <a:pt x="566" y="51"/>
                      <a:pt x="566" y="97"/>
                    </a:cubicBezTo>
                    <a:cubicBezTo>
                      <a:pt x="566" y="143"/>
                      <a:pt x="528" y="180"/>
                      <a:pt x="482" y="180"/>
                    </a:cubicBezTo>
                    <a:cubicBezTo>
                      <a:pt x="436" y="180"/>
                      <a:pt x="399" y="143"/>
                      <a:pt x="399" y="97"/>
                    </a:cubicBezTo>
                    <a:cubicBezTo>
                      <a:pt x="399" y="51"/>
                      <a:pt x="436" y="14"/>
                      <a:pt x="482" y="14"/>
                    </a:cubicBezTo>
                    <a:close/>
                    <a:moveTo>
                      <a:pt x="97" y="378"/>
                    </a:moveTo>
                    <a:cubicBezTo>
                      <a:pt x="51" y="378"/>
                      <a:pt x="14" y="341"/>
                      <a:pt x="14" y="295"/>
                    </a:cubicBezTo>
                    <a:cubicBezTo>
                      <a:pt x="14" y="249"/>
                      <a:pt x="51" y="211"/>
                      <a:pt x="97" y="211"/>
                    </a:cubicBezTo>
                    <a:cubicBezTo>
                      <a:pt x="143" y="211"/>
                      <a:pt x="180" y="249"/>
                      <a:pt x="180" y="295"/>
                    </a:cubicBezTo>
                    <a:cubicBezTo>
                      <a:pt x="180" y="341"/>
                      <a:pt x="143" y="378"/>
                      <a:pt x="97" y="378"/>
                    </a:cubicBezTo>
                    <a:close/>
                    <a:moveTo>
                      <a:pt x="482" y="575"/>
                    </a:moveTo>
                    <a:cubicBezTo>
                      <a:pt x="436" y="575"/>
                      <a:pt x="399" y="538"/>
                      <a:pt x="399" y="492"/>
                    </a:cubicBezTo>
                    <a:cubicBezTo>
                      <a:pt x="399" y="446"/>
                      <a:pt x="436" y="409"/>
                      <a:pt x="482" y="409"/>
                    </a:cubicBezTo>
                    <a:cubicBezTo>
                      <a:pt x="528" y="409"/>
                      <a:pt x="566" y="446"/>
                      <a:pt x="566" y="492"/>
                    </a:cubicBezTo>
                    <a:cubicBezTo>
                      <a:pt x="566" y="538"/>
                      <a:pt x="528" y="575"/>
                      <a:pt x="482" y="575"/>
                    </a:cubicBez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88"/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93004D1-4A10-4C47-8772-62851D43B5B4}"/>
                </a:ext>
              </a:extLst>
            </p:cNvPr>
            <p:cNvSpPr/>
            <p:nvPr/>
          </p:nvSpPr>
          <p:spPr>
            <a:xfrm>
              <a:off x="5353342" y="1778662"/>
              <a:ext cx="1453468" cy="145346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9A1BA"/>
            </a:solidFill>
            <a:ln w="19050">
              <a:solidFill>
                <a:srgbClr val="348A9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CC6BC78-8FBF-BD4E-A37C-98DE87850C3A}"/>
                </a:ext>
              </a:extLst>
            </p:cNvPr>
            <p:cNvSpPr/>
            <p:nvPr/>
          </p:nvSpPr>
          <p:spPr>
            <a:xfrm>
              <a:off x="1439020" y="1792183"/>
              <a:ext cx="1426426" cy="1426426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1590CE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sp>
          <p:nvSpPr>
            <p:cNvPr id="32" name="Freeform 40">
              <a:extLst>
                <a:ext uri="{FF2B5EF4-FFF2-40B4-BE49-F238E27FC236}">
                  <a16:creationId xmlns:a16="http://schemas.microsoft.com/office/drawing/2014/main" id="{C58DEA9A-436C-694B-8697-39B62E04EA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9960" y="2077822"/>
              <a:ext cx="724547" cy="850327"/>
            </a:xfrm>
            <a:custGeom>
              <a:avLst/>
              <a:gdLst>
                <a:gd name="T0" fmla="*/ 372 w 419"/>
                <a:gd name="T1" fmla="*/ 188 h 491"/>
                <a:gd name="T2" fmla="*/ 379 w 419"/>
                <a:gd name="T3" fmla="*/ 158 h 491"/>
                <a:gd name="T4" fmla="*/ 338 w 419"/>
                <a:gd name="T5" fmla="*/ 55 h 491"/>
                <a:gd name="T6" fmla="*/ 0 w 419"/>
                <a:gd name="T7" fmla="*/ 167 h 491"/>
                <a:gd name="T8" fmla="*/ 80 w 419"/>
                <a:gd name="T9" fmla="*/ 310 h 491"/>
                <a:gd name="T10" fmla="*/ 74 w 419"/>
                <a:gd name="T11" fmla="*/ 460 h 491"/>
                <a:gd name="T12" fmla="*/ 256 w 419"/>
                <a:gd name="T13" fmla="*/ 484 h 491"/>
                <a:gd name="T14" fmla="*/ 262 w 419"/>
                <a:gd name="T15" fmla="*/ 396 h 491"/>
                <a:gd name="T16" fmla="*/ 347 w 419"/>
                <a:gd name="T17" fmla="*/ 413 h 491"/>
                <a:gd name="T18" fmla="*/ 379 w 419"/>
                <a:gd name="T19" fmla="*/ 364 h 491"/>
                <a:gd name="T20" fmla="*/ 384 w 419"/>
                <a:gd name="T21" fmla="*/ 348 h 491"/>
                <a:gd name="T22" fmla="*/ 386 w 419"/>
                <a:gd name="T23" fmla="*/ 330 h 491"/>
                <a:gd name="T24" fmla="*/ 390 w 419"/>
                <a:gd name="T25" fmla="*/ 305 h 491"/>
                <a:gd name="T26" fmla="*/ 390 w 419"/>
                <a:gd name="T27" fmla="*/ 294 h 491"/>
                <a:gd name="T28" fmla="*/ 419 w 419"/>
                <a:gd name="T29" fmla="*/ 272 h 491"/>
                <a:gd name="T30" fmla="*/ 405 w 419"/>
                <a:gd name="T31" fmla="*/ 281 h 491"/>
                <a:gd name="T32" fmla="*/ 381 w 419"/>
                <a:gd name="T33" fmla="*/ 290 h 491"/>
                <a:gd name="T34" fmla="*/ 382 w 419"/>
                <a:gd name="T35" fmla="*/ 310 h 491"/>
                <a:gd name="T36" fmla="*/ 377 w 419"/>
                <a:gd name="T37" fmla="*/ 325 h 491"/>
                <a:gd name="T38" fmla="*/ 378 w 419"/>
                <a:gd name="T39" fmla="*/ 338 h 491"/>
                <a:gd name="T40" fmla="*/ 369 w 419"/>
                <a:gd name="T41" fmla="*/ 357 h 491"/>
                <a:gd name="T42" fmla="*/ 369 w 419"/>
                <a:gd name="T43" fmla="*/ 389 h 491"/>
                <a:gd name="T44" fmla="*/ 345 w 419"/>
                <a:gd name="T45" fmla="*/ 404 h 491"/>
                <a:gd name="T46" fmla="*/ 256 w 419"/>
                <a:gd name="T47" fmla="*/ 387 h 491"/>
                <a:gd name="T48" fmla="*/ 83 w 419"/>
                <a:gd name="T49" fmla="*/ 454 h 491"/>
                <a:gd name="T50" fmla="*/ 68 w 419"/>
                <a:gd name="T51" fmla="*/ 282 h 491"/>
                <a:gd name="T52" fmla="*/ 47 w 419"/>
                <a:gd name="T53" fmla="*/ 56 h 491"/>
                <a:gd name="T54" fmla="*/ 331 w 419"/>
                <a:gd name="T55" fmla="*/ 61 h 491"/>
                <a:gd name="T56" fmla="*/ 370 w 419"/>
                <a:gd name="T57" fmla="*/ 158 h 491"/>
                <a:gd name="T58" fmla="*/ 363 w 419"/>
                <a:gd name="T59" fmla="*/ 189 h 491"/>
                <a:gd name="T60" fmla="*/ 409 w 419"/>
                <a:gd name="T61" fmla="*/ 273 h 491"/>
                <a:gd name="T62" fmla="*/ 283 w 419"/>
                <a:gd name="T63" fmla="*/ 74 h 491"/>
                <a:gd name="T64" fmla="*/ 52 w 419"/>
                <a:gd name="T65" fmla="*/ 163 h 491"/>
                <a:gd name="T66" fmla="*/ 96 w 419"/>
                <a:gd name="T67" fmla="*/ 249 h 491"/>
                <a:gd name="T68" fmla="*/ 160 w 419"/>
                <a:gd name="T69" fmla="*/ 240 h 491"/>
                <a:gd name="T70" fmla="*/ 200 w 419"/>
                <a:gd name="T71" fmla="*/ 201 h 491"/>
                <a:gd name="T72" fmla="*/ 240 w 419"/>
                <a:gd name="T73" fmla="*/ 179 h 491"/>
                <a:gd name="T74" fmla="*/ 321 w 419"/>
                <a:gd name="T75" fmla="*/ 137 h 491"/>
                <a:gd name="T76" fmla="*/ 260 w 419"/>
                <a:gd name="T77" fmla="*/ 170 h 491"/>
                <a:gd name="T78" fmla="*/ 232 w 419"/>
                <a:gd name="T79" fmla="*/ 173 h 491"/>
                <a:gd name="T80" fmla="*/ 195 w 419"/>
                <a:gd name="T81" fmla="*/ 189 h 491"/>
                <a:gd name="T82" fmla="*/ 189 w 419"/>
                <a:gd name="T83" fmla="*/ 196 h 491"/>
                <a:gd name="T84" fmla="*/ 156 w 419"/>
                <a:gd name="T85" fmla="*/ 231 h 491"/>
                <a:gd name="T86" fmla="*/ 132 w 419"/>
                <a:gd name="T87" fmla="*/ 257 h 491"/>
                <a:gd name="T88" fmla="*/ 89 w 419"/>
                <a:gd name="T89" fmla="*/ 214 h 491"/>
                <a:gd name="T90" fmla="*/ 61 w 419"/>
                <a:gd name="T91" fmla="*/ 163 h 491"/>
                <a:gd name="T92" fmla="*/ 277 w 419"/>
                <a:gd name="T93" fmla="*/ 82 h 491"/>
                <a:gd name="T94" fmla="*/ 260 w 419"/>
                <a:gd name="T95" fmla="*/ 17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6" y="233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  <a:moveTo>
                    <a:pt x="283" y="74"/>
                  </a:moveTo>
                  <a:cubicBezTo>
                    <a:pt x="257" y="54"/>
                    <a:pt x="225" y="43"/>
                    <a:pt x="192" y="43"/>
                  </a:cubicBezTo>
                  <a:cubicBezTo>
                    <a:pt x="103" y="43"/>
                    <a:pt x="52" y="87"/>
                    <a:pt x="52" y="163"/>
                  </a:cubicBezTo>
                  <a:cubicBezTo>
                    <a:pt x="52" y="204"/>
                    <a:pt x="70" y="215"/>
                    <a:pt x="80" y="218"/>
                  </a:cubicBezTo>
                  <a:cubicBezTo>
                    <a:pt x="82" y="228"/>
                    <a:pt x="90" y="242"/>
                    <a:pt x="96" y="249"/>
                  </a:cubicBezTo>
                  <a:cubicBezTo>
                    <a:pt x="107" y="260"/>
                    <a:pt x="120" y="266"/>
                    <a:pt x="132" y="266"/>
                  </a:cubicBezTo>
                  <a:cubicBezTo>
                    <a:pt x="146" y="266"/>
                    <a:pt x="156" y="257"/>
                    <a:pt x="160" y="240"/>
                  </a:cubicBezTo>
                  <a:cubicBezTo>
                    <a:pt x="176" y="239"/>
                    <a:pt x="188" y="228"/>
                    <a:pt x="194" y="218"/>
                  </a:cubicBezTo>
                  <a:cubicBezTo>
                    <a:pt x="198" y="212"/>
                    <a:pt x="200" y="206"/>
                    <a:pt x="200" y="201"/>
                  </a:cubicBezTo>
                  <a:cubicBezTo>
                    <a:pt x="203" y="202"/>
                    <a:pt x="206" y="202"/>
                    <a:pt x="208" y="202"/>
                  </a:cubicBezTo>
                  <a:cubicBezTo>
                    <a:pt x="224" y="202"/>
                    <a:pt x="236" y="190"/>
                    <a:pt x="240" y="179"/>
                  </a:cubicBezTo>
                  <a:cubicBezTo>
                    <a:pt x="248" y="179"/>
                    <a:pt x="254" y="179"/>
                    <a:pt x="260" y="179"/>
                  </a:cubicBezTo>
                  <a:cubicBezTo>
                    <a:pt x="286" y="179"/>
                    <a:pt x="321" y="175"/>
                    <a:pt x="321" y="137"/>
                  </a:cubicBezTo>
                  <a:cubicBezTo>
                    <a:pt x="321" y="116"/>
                    <a:pt x="307" y="93"/>
                    <a:pt x="283" y="74"/>
                  </a:cubicBezTo>
                  <a:close/>
                  <a:moveTo>
                    <a:pt x="260" y="170"/>
                  </a:moveTo>
                  <a:cubicBezTo>
                    <a:pt x="254" y="170"/>
                    <a:pt x="246" y="170"/>
                    <a:pt x="237" y="169"/>
                  </a:cubicBezTo>
                  <a:cubicBezTo>
                    <a:pt x="234" y="169"/>
                    <a:pt x="232" y="171"/>
                    <a:pt x="232" y="173"/>
                  </a:cubicBezTo>
                  <a:cubicBezTo>
                    <a:pt x="231" y="181"/>
                    <a:pt x="222" y="192"/>
                    <a:pt x="208" y="192"/>
                  </a:cubicBezTo>
                  <a:cubicBezTo>
                    <a:pt x="204" y="192"/>
                    <a:pt x="200" y="191"/>
                    <a:pt x="195" y="189"/>
                  </a:cubicBezTo>
                  <a:cubicBezTo>
                    <a:pt x="194" y="189"/>
                    <a:pt x="191" y="189"/>
                    <a:pt x="190" y="190"/>
                  </a:cubicBezTo>
                  <a:cubicBezTo>
                    <a:pt x="189" y="192"/>
                    <a:pt x="188" y="194"/>
                    <a:pt x="189" y="196"/>
                  </a:cubicBezTo>
                  <a:cubicBezTo>
                    <a:pt x="191" y="200"/>
                    <a:pt x="190" y="206"/>
                    <a:pt x="186" y="213"/>
                  </a:cubicBezTo>
                  <a:cubicBezTo>
                    <a:pt x="180" y="222"/>
                    <a:pt x="169" y="231"/>
                    <a:pt x="156" y="231"/>
                  </a:cubicBezTo>
                  <a:cubicBezTo>
                    <a:pt x="154" y="231"/>
                    <a:pt x="152" y="233"/>
                    <a:pt x="152" y="235"/>
                  </a:cubicBezTo>
                  <a:cubicBezTo>
                    <a:pt x="150" y="245"/>
                    <a:pt x="145" y="257"/>
                    <a:pt x="132" y="257"/>
                  </a:cubicBezTo>
                  <a:cubicBezTo>
                    <a:pt x="123" y="257"/>
                    <a:pt x="112" y="251"/>
                    <a:pt x="103" y="242"/>
                  </a:cubicBezTo>
                  <a:cubicBezTo>
                    <a:pt x="97" y="236"/>
                    <a:pt x="89" y="221"/>
                    <a:pt x="89" y="214"/>
                  </a:cubicBezTo>
                  <a:cubicBezTo>
                    <a:pt x="89" y="211"/>
                    <a:pt x="87" y="209"/>
                    <a:pt x="85" y="209"/>
                  </a:cubicBezTo>
                  <a:cubicBezTo>
                    <a:pt x="80" y="208"/>
                    <a:pt x="61" y="203"/>
                    <a:pt x="61" y="163"/>
                  </a:cubicBezTo>
                  <a:cubicBezTo>
                    <a:pt x="61" y="122"/>
                    <a:pt x="78" y="53"/>
                    <a:pt x="192" y="53"/>
                  </a:cubicBezTo>
                  <a:cubicBezTo>
                    <a:pt x="223" y="53"/>
                    <a:pt x="253" y="63"/>
                    <a:pt x="277" y="82"/>
                  </a:cubicBezTo>
                  <a:cubicBezTo>
                    <a:pt x="299" y="98"/>
                    <a:pt x="312" y="119"/>
                    <a:pt x="312" y="137"/>
                  </a:cubicBezTo>
                  <a:cubicBezTo>
                    <a:pt x="312" y="160"/>
                    <a:pt x="297" y="170"/>
                    <a:pt x="260" y="170"/>
                  </a:cubicBez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1CDF98-EAF2-1548-9E14-EDB7B43ECBDF}"/>
                </a:ext>
              </a:extLst>
            </p:cNvPr>
            <p:cNvSpPr txBox="1"/>
            <p:nvPr/>
          </p:nvSpPr>
          <p:spPr>
            <a:xfrm>
              <a:off x="9975273" y="2396368"/>
              <a:ext cx="0" cy="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25000" lnSpcReduction="20000"/>
            </a:bodyPr>
            <a:lstStyle/>
            <a:p>
              <a:endParaRPr lang="en-US" b="1">
                <a:solidFill>
                  <a:srgbClr val="005F7A"/>
                </a:solidFill>
              </a:endParaRPr>
            </a:p>
          </p:txBody>
        </p:sp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5E6CE8C2-CD52-BC40-8605-75F0389BAC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3381" y="2033229"/>
              <a:ext cx="771507" cy="903987"/>
            </a:xfrm>
            <a:custGeom>
              <a:avLst/>
              <a:gdLst>
                <a:gd name="T0" fmla="*/ 407 w 419"/>
                <a:gd name="T1" fmla="*/ 250 h 491"/>
                <a:gd name="T2" fmla="*/ 372 w 419"/>
                <a:gd name="T3" fmla="*/ 188 h 491"/>
                <a:gd name="T4" fmla="*/ 374 w 419"/>
                <a:gd name="T5" fmla="*/ 183 h 491"/>
                <a:gd name="T6" fmla="*/ 379 w 419"/>
                <a:gd name="T7" fmla="*/ 158 h 491"/>
                <a:gd name="T8" fmla="*/ 374 w 419"/>
                <a:gd name="T9" fmla="*/ 118 h 491"/>
                <a:gd name="T10" fmla="*/ 338 w 419"/>
                <a:gd name="T11" fmla="*/ 55 h 491"/>
                <a:gd name="T12" fmla="*/ 193 w 419"/>
                <a:gd name="T13" fmla="*/ 0 h 491"/>
                <a:gd name="T14" fmla="*/ 0 w 419"/>
                <a:gd name="T15" fmla="*/ 167 h 491"/>
                <a:gd name="T16" fmla="*/ 61 w 419"/>
                <a:gd name="T17" fmla="*/ 288 h 491"/>
                <a:gd name="T18" fmla="*/ 80 w 419"/>
                <a:gd name="T19" fmla="*/ 310 h 491"/>
                <a:gd name="T20" fmla="*/ 72 w 419"/>
                <a:gd name="T21" fmla="*/ 454 h 491"/>
                <a:gd name="T22" fmla="*/ 74 w 419"/>
                <a:gd name="T23" fmla="*/ 460 h 491"/>
                <a:gd name="T24" fmla="*/ 197 w 419"/>
                <a:gd name="T25" fmla="*/ 491 h 491"/>
                <a:gd name="T26" fmla="*/ 256 w 419"/>
                <a:gd name="T27" fmla="*/ 484 h 491"/>
                <a:gd name="T28" fmla="*/ 259 w 419"/>
                <a:gd name="T29" fmla="*/ 480 h 491"/>
                <a:gd name="T30" fmla="*/ 262 w 419"/>
                <a:gd name="T31" fmla="*/ 396 h 491"/>
                <a:gd name="T32" fmla="*/ 345 w 419"/>
                <a:gd name="T33" fmla="*/ 413 h 491"/>
                <a:gd name="T34" fmla="*/ 347 w 419"/>
                <a:gd name="T35" fmla="*/ 413 h 491"/>
                <a:gd name="T36" fmla="*/ 378 w 419"/>
                <a:gd name="T37" fmla="*/ 391 h 491"/>
                <a:gd name="T38" fmla="*/ 379 w 419"/>
                <a:gd name="T39" fmla="*/ 364 h 491"/>
                <a:gd name="T40" fmla="*/ 378 w 419"/>
                <a:gd name="T41" fmla="*/ 360 h 491"/>
                <a:gd name="T42" fmla="*/ 384 w 419"/>
                <a:gd name="T43" fmla="*/ 348 h 491"/>
                <a:gd name="T44" fmla="*/ 388 w 419"/>
                <a:gd name="T45" fmla="*/ 339 h 491"/>
                <a:gd name="T46" fmla="*/ 386 w 419"/>
                <a:gd name="T47" fmla="*/ 330 h 491"/>
                <a:gd name="T48" fmla="*/ 394 w 419"/>
                <a:gd name="T49" fmla="*/ 319 h 491"/>
                <a:gd name="T50" fmla="*/ 390 w 419"/>
                <a:gd name="T51" fmla="*/ 305 h 491"/>
                <a:gd name="T52" fmla="*/ 390 w 419"/>
                <a:gd name="T53" fmla="*/ 304 h 491"/>
                <a:gd name="T54" fmla="*/ 390 w 419"/>
                <a:gd name="T55" fmla="*/ 294 h 491"/>
                <a:gd name="T56" fmla="*/ 409 w 419"/>
                <a:gd name="T57" fmla="*/ 289 h 491"/>
                <a:gd name="T58" fmla="*/ 419 w 419"/>
                <a:gd name="T59" fmla="*/ 272 h 491"/>
                <a:gd name="T60" fmla="*/ 407 w 419"/>
                <a:gd name="T61" fmla="*/ 250 h 491"/>
                <a:gd name="T62" fmla="*/ 405 w 419"/>
                <a:gd name="T63" fmla="*/ 281 h 491"/>
                <a:gd name="T64" fmla="*/ 385 w 419"/>
                <a:gd name="T65" fmla="*/ 286 h 491"/>
                <a:gd name="T66" fmla="*/ 381 w 419"/>
                <a:gd name="T67" fmla="*/ 290 h 491"/>
                <a:gd name="T68" fmla="*/ 380 w 419"/>
                <a:gd name="T69" fmla="*/ 307 h 491"/>
                <a:gd name="T70" fmla="*/ 382 w 419"/>
                <a:gd name="T71" fmla="*/ 310 h 491"/>
                <a:gd name="T72" fmla="*/ 384 w 419"/>
                <a:gd name="T73" fmla="*/ 317 h 491"/>
                <a:gd name="T74" fmla="*/ 377 w 419"/>
                <a:gd name="T75" fmla="*/ 325 h 491"/>
                <a:gd name="T76" fmla="*/ 376 w 419"/>
                <a:gd name="T77" fmla="*/ 331 h 491"/>
                <a:gd name="T78" fmla="*/ 378 w 419"/>
                <a:gd name="T79" fmla="*/ 338 h 491"/>
                <a:gd name="T80" fmla="*/ 375 w 419"/>
                <a:gd name="T81" fmla="*/ 344 h 491"/>
                <a:gd name="T82" fmla="*/ 369 w 419"/>
                <a:gd name="T83" fmla="*/ 357 h 491"/>
                <a:gd name="T84" fmla="*/ 369 w 419"/>
                <a:gd name="T85" fmla="*/ 365 h 491"/>
                <a:gd name="T86" fmla="*/ 369 w 419"/>
                <a:gd name="T87" fmla="*/ 389 h 491"/>
                <a:gd name="T88" fmla="*/ 347 w 419"/>
                <a:gd name="T89" fmla="*/ 404 h 491"/>
                <a:gd name="T90" fmla="*/ 345 w 419"/>
                <a:gd name="T91" fmla="*/ 404 h 491"/>
                <a:gd name="T92" fmla="*/ 261 w 419"/>
                <a:gd name="T93" fmla="*/ 386 h 491"/>
                <a:gd name="T94" fmla="*/ 256 w 419"/>
                <a:gd name="T95" fmla="*/ 387 h 491"/>
                <a:gd name="T96" fmla="*/ 250 w 419"/>
                <a:gd name="T97" fmla="*/ 476 h 491"/>
                <a:gd name="T98" fmla="*/ 83 w 419"/>
                <a:gd name="T99" fmla="*/ 454 h 491"/>
                <a:gd name="T100" fmla="*/ 89 w 419"/>
                <a:gd name="T101" fmla="*/ 307 h 491"/>
                <a:gd name="T102" fmla="*/ 68 w 419"/>
                <a:gd name="T103" fmla="*/ 282 h 491"/>
                <a:gd name="T104" fmla="*/ 9 w 419"/>
                <a:gd name="T105" fmla="*/ 167 h 491"/>
                <a:gd name="T106" fmla="*/ 47 w 419"/>
                <a:gd name="T107" fmla="*/ 56 h 491"/>
                <a:gd name="T108" fmla="*/ 193 w 419"/>
                <a:gd name="T109" fmla="*/ 9 h 491"/>
                <a:gd name="T110" fmla="*/ 331 w 419"/>
                <a:gd name="T111" fmla="*/ 61 h 491"/>
                <a:gd name="T112" fmla="*/ 365 w 419"/>
                <a:gd name="T113" fmla="*/ 120 h 491"/>
                <a:gd name="T114" fmla="*/ 370 w 419"/>
                <a:gd name="T115" fmla="*/ 158 h 491"/>
                <a:gd name="T116" fmla="*/ 365 w 419"/>
                <a:gd name="T117" fmla="*/ 180 h 491"/>
                <a:gd name="T118" fmla="*/ 363 w 419"/>
                <a:gd name="T119" fmla="*/ 189 h 491"/>
                <a:gd name="T120" fmla="*/ 399 w 419"/>
                <a:gd name="T121" fmla="*/ 255 h 491"/>
                <a:gd name="T122" fmla="*/ 409 w 419"/>
                <a:gd name="T123" fmla="*/ 273 h 491"/>
                <a:gd name="T124" fmla="*/ 405 w 419"/>
                <a:gd name="T125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4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5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6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7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  <p:sp>
          <p:nvSpPr>
            <p:cNvPr id="42" name="Freeform 123">
              <a:extLst>
                <a:ext uri="{FF2B5EF4-FFF2-40B4-BE49-F238E27FC236}">
                  <a16:creationId xmlns:a16="http://schemas.microsoft.com/office/drawing/2014/main" id="{C77623CD-9E9E-CD43-B27C-DCB4AE564C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7025" y="2105455"/>
              <a:ext cx="475988" cy="45994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3976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3B74-9DC4-C941-A6C1-7AD54695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EXAMPLE OF A COMPETENCY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0E98F-E978-9B4E-B3FC-128D753EC9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1"/>
            <a:ext cx="10515600" cy="847180"/>
          </a:xfrm>
        </p:spPr>
        <p:txBody>
          <a:bodyPr/>
          <a:lstStyle/>
          <a:p>
            <a:pPr algn="ctr"/>
            <a:r>
              <a:rPr lang="en-US"/>
              <a:t>For example, in an experiential learning opportunity you might focus on developing your </a:t>
            </a:r>
            <a:r>
              <a:rPr lang="en-US" b="1"/>
              <a:t>competency in communication </a:t>
            </a:r>
            <a:r>
              <a:rPr lang="en-US"/>
              <a:t>by: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12F58-3183-0643-B8EF-EE83D1643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6BC58E-534D-6C41-A02D-4ED4777C2FDC}"/>
              </a:ext>
            </a:extLst>
          </p:cNvPr>
          <p:cNvSpPr txBox="1">
            <a:spLocks/>
          </p:cNvSpPr>
          <p:nvPr/>
        </p:nvSpPr>
        <p:spPr>
          <a:xfrm>
            <a:off x="369651" y="3847274"/>
            <a:ext cx="3638144" cy="2622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Learning </a:t>
            </a:r>
            <a:br>
              <a:rPr lang="en-US" b="1"/>
            </a:br>
            <a:r>
              <a:rPr lang="en-US"/>
              <a:t>about expected communication styles in a particular field </a:t>
            </a:r>
            <a:r>
              <a:rPr lang="en-US">
                <a:solidFill>
                  <a:srgbClr val="0070C0"/>
                </a:solidFill>
              </a:rPr>
              <a:t>(</a:t>
            </a:r>
            <a:r>
              <a:rPr lang="en-US" b="1">
                <a:solidFill>
                  <a:srgbClr val="0070C0"/>
                </a:solidFill>
              </a:rPr>
              <a:t>Knowledge</a:t>
            </a:r>
            <a:r>
              <a:rPr lang="en-US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FC4A68-AAF4-5C49-B1F2-E3B83D3C6186}"/>
              </a:ext>
            </a:extLst>
          </p:cNvPr>
          <p:cNvSpPr txBox="1">
            <a:spLocks/>
          </p:cNvSpPr>
          <p:nvPr/>
        </p:nvSpPr>
        <p:spPr>
          <a:xfrm>
            <a:off x="4182071" y="3847274"/>
            <a:ext cx="3827859" cy="2272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Practicing, </a:t>
            </a:r>
            <a:r>
              <a:rPr lang="en-US"/>
              <a:t>and</a:t>
            </a:r>
            <a:r>
              <a:rPr lang="en-US" b="1"/>
              <a:t> getting feedback </a:t>
            </a:r>
            <a:r>
              <a:rPr lang="en-US"/>
              <a:t>on, your writing and your oral presentations </a:t>
            </a:r>
            <a:br>
              <a:rPr lang="en-US"/>
            </a:br>
            <a:r>
              <a:rPr lang="en-US">
                <a:solidFill>
                  <a:srgbClr val="00A1BA"/>
                </a:solidFill>
              </a:rPr>
              <a:t>(</a:t>
            </a:r>
            <a:r>
              <a:rPr lang="en-US" b="1">
                <a:solidFill>
                  <a:srgbClr val="00A1BA"/>
                </a:solidFill>
              </a:rPr>
              <a:t>Skills</a:t>
            </a:r>
            <a:r>
              <a:rPr lang="en-US">
                <a:solidFill>
                  <a:srgbClr val="00A1BA"/>
                </a:solidFill>
              </a:rPr>
              <a:t>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F0D14C-BF6C-5B48-A93C-AB030C6AB123}"/>
              </a:ext>
            </a:extLst>
          </p:cNvPr>
          <p:cNvSpPr txBox="1">
            <a:spLocks/>
          </p:cNvSpPr>
          <p:nvPr/>
        </p:nvSpPr>
        <p:spPr>
          <a:xfrm>
            <a:off x="8009930" y="3847274"/>
            <a:ext cx="3981450" cy="2622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Developing the ability to be </a:t>
            </a:r>
            <a:br>
              <a:rPr lang="en-US"/>
            </a:br>
            <a:r>
              <a:rPr lang="en-US" b="1"/>
              <a:t>calm under pressure </a:t>
            </a:r>
            <a:br>
              <a:rPr lang="en-US" b="1"/>
            </a:br>
            <a:r>
              <a:rPr lang="en-US"/>
              <a:t>so you can organize </a:t>
            </a:r>
            <a:br>
              <a:rPr lang="en-US"/>
            </a:br>
            <a:r>
              <a:rPr lang="en-US"/>
              <a:t>your thoughts </a:t>
            </a:r>
            <a:br>
              <a:rPr lang="en-US"/>
            </a:br>
            <a:r>
              <a:rPr lang="en-US">
                <a:solidFill>
                  <a:srgbClr val="007FA3"/>
                </a:solidFill>
              </a:rPr>
              <a:t>(</a:t>
            </a:r>
            <a:r>
              <a:rPr lang="en-US" b="1">
                <a:solidFill>
                  <a:srgbClr val="007FA3"/>
                </a:solidFill>
              </a:rPr>
              <a:t>Attributes</a:t>
            </a:r>
            <a:r>
              <a:rPr lang="en-US">
                <a:solidFill>
                  <a:srgbClr val="007FA3"/>
                </a:solidFill>
              </a:rPr>
              <a:t>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293CC8-52BE-E844-AF88-93ED9802DD9C}"/>
              </a:ext>
            </a:extLst>
          </p:cNvPr>
          <p:cNvGrpSpPr/>
          <p:nvPr/>
        </p:nvGrpSpPr>
        <p:grpSpPr>
          <a:xfrm>
            <a:off x="1439020" y="2203876"/>
            <a:ext cx="9228699" cy="1453468"/>
            <a:chOff x="1439020" y="1778662"/>
            <a:chExt cx="9228699" cy="1453468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160D27B-A089-FA41-8795-32C80F513317}"/>
                </a:ext>
              </a:extLst>
            </p:cNvPr>
            <p:cNvSpPr/>
            <p:nvPr/>
          </p:nvSpPr>
          <p:spPr>
            <a:xfrm>
              <a:off x="9214252" y="1778663"/>
              <a:ext cx="1453467" cy="1453467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7FA3"/>
            </a:solidFill>
            <a:ln w="19050">
              <a:solidFill>
                <a:srgbClr val="007FA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17F6790-EEF2-5841-881A-67F9EF8B3E1F}"/>
                </a:ext>
              </a:extLst>
            </p:cNvPr>
            <p:cNvGrpSpPr/>
            <p:nvPr/>
          </p:nvGrpSpPr>
          <p:grpSpPr>
            <a:xfrm>
              <a:off x="9578131" y="2076528"/>
              <a:ext cx="725711" cy="850327"/>
              <a:chOff x="9467522" y="2319698"/>
              <a:chExt cx="725711" cy="850327"/>
            </a:xfrm>
          </p:grpSpPr>
          <p:sp>
            <p:nvSpPr>
              <p:cNvPr id="56" name="Freeform 41">
                <a:extLst>
                  <a:ext uri="{FF2B5EF4-FFF2-40B4-BE49-F238E27FC236}">
                    <a16:creationId xmlns:a16="http://schemas.microsoft.com/office/drawing/2014/main" id="{18FAFA03-5987-5C4F-A1F6-CF761882A9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67522" y="2319698"/>
                <a:ext cx="725711" cy="850327"/>
              </a:xfrm>
              <a:custGeom>
                <a:avLst/>
                <a:gdLst>
                  <a:gd name="T0" fmla="*/ 407 w 419"/>
                  <a:gd name="T1" fmla="*/ 250 h 491"/>
                  <a:gd name="T2" fmla="*/ 372 w 419"/>
                  <a:gd name="T3" fmla="*/ 188 h 491"/>
                  <a:gd name="T4" fmla="*/ 374 w 419"/>
                  <a:gd name="T5" fmla="*/ 183 h 491"/>
                  <a:gd name="T6" fmla="*/ 379 w 419"/>
                  <a:gd name="T7" fmla="*/ 158 h 491"/>
                  <a:gd name="T8" fmla="*/ 374 w 419"/>
                  <a:gd name="T9" fmla="*/ 118 h 491"/>
                  <a:gd name="T10" fmla="*/ 338 w 419"/>
                  <a:gd name="T11" fmla="*/ 55 h 491"/>
                  <a:gd name="T12" fmla="*/ 193 w 419"/>
                  <a:gd name="T13" fmla="*/ 0 h 491"/>
                  <a:gd name="T14" fmla="*/ 0 w 419"/>
                  <a:gd name="T15" fmla="*/ 167 h 491"/>
                  <a:gd name="T16" fmla="*/ 61 w 419"/>
                  <a:gd name="T17" fmla="*/ 288 h 491"/>
                  <a:gd name="T18" fmla="*/ 80 w 419"/>
                  <a:gd name="T19" fmla="*/ 310 h 491"/>
                  <a:gd name="T20" fmla="*/ 72 w 419"/>
                  <a:gd name="T21" fmla="*/ 454 h 491"/>
                  <a:gd name="T22" fmla="*/ 74 w 419"/>
                  <a:gd name="T23" fmla="*/ 460 h 491"/>
                  <a:gd name="T24" fmla="*/ 197 w 419"/>
                  <a:gd name="T25" fmla="*/ 491 h 491"/>
                  <a:gd name="T26" fmla="*/ 256 w 419"/>
                  <a:gd name="T27" fmla="*/ 484 h 491"/>
                  <a:gd name="T28" fmla="*/ 259 w 419"/>
                  <a:gd name="T29" fmla="*/ 480 h 491"/>
                  <a:gd name="T30" fmla="*/ 262 w 419"/>
                  <a:gd name="T31" fmla="*/ 396 h 491"/>
                  <a:gd name="T32" fmla="*/ 345 w 419"/>
                  <a:gd name="T33" fmla="*/ 413 h 491"/>
                  <a:gd name="T34" fmla="*/ 347 w 419"/>
                  <a:gd name="T35" fmla="*/ 413 h 491"/>
                  <a:gd name="T36" fmla="*/ 378 w 419"/>
                  <a:gd name="T37" fmla="*/ 391 h 491"/>
                  <a:gd name="T38" fmla="*/ 379 w 419"/>
                  <a:gd name="T39" fmla="*/ 364 h 491"/>
                  <a:gd name="T40" fmla="*/ 378 w 419"/>
                  <a:gd name="T41" fmla="*/ 360 h 491"/>
                  <a:gd name="T42" fmla="*/ 384 w 419"/>
                  <a:gd name="T43" fmla="*/ 348 h 491"/>
                  <a:gd name="T44" fmla="*/ 388 w 419"/>
                  <a:gd name="T45" fmla="*/ 339 h 491"/>
                  <a:gd name="T46" fmla="*/ 386 w 419"/>
                  <a:gd name="T47" fmla="*/ 330 h 491"/>
                  <a:gd name="T48" fmla="*/ 394 w 419"/>
                  <a:gd name="T49" fmla="*/ 319 h 491"/>
                  <a:gd name="T50" fmla="*/ 390 w 419"/>
                  <a:gd name="T51" fmla="*/ 305 h 491"/>
                  <a:gd name="T52" fmla="*/ 390 w 419"/>
                  <a:gd name="T53" fmla="*/ 304 h 491"/>
                  <a:gd name="T54" fmla="*/ 390 w 419"/>
                  <a:gd name="T55" fmla="*/ 294 h 491"/>
                  <a:gd name="T56" fmla="*/ 409 w 419"/>
                  <a:gd name="T57" fmla="*/ 289 h 491"/>
                  <a:gd name="T58" fmla="*/ 419 w 419"/>
                  <a:gd name="T59" fmla="*/ 272 h 491"/>
                  <a:gd name="T60" fmla="*/ 407 w 419"/>
                  <a:gd name="T61" fmla="*/ 250 h 491"/>
                  <a:gd name="T62" fmla="*/ 405 w 419"/>
                  <a:gd name="T63" fmla="*/ 281 h 491"/>
                  <a:gd name="T64" fmla="*/ 385 w 419"/>
                  <a:gd name="T65" fmla="*/ 286 h 491"/>
                  <a:gd name="T66" fmla="*/ 381 w 419"/>
                  <a:gd name="T67" fmla="*/ 290 h 491"/>
                  <a:gd name="T68" fmla="*/ 380 w 419"/>
                  <a:gd name="T69" fmla="*/ 307 h 491"/>
                  <a:gd name="T70" fmla="*/ 382 w 419"/>
                  <a:gd name="T71" fmla="*/ 310 h 491"/>
                  <a:gd name="T72" fmla="*/ 384 w 419"/>
                  <a:gd name="T73" fmla="*/ 317 h 491"/>
                  <a:gd name="T74" fmla="*/ 377 w 419"/>
                  <a:gd name="T75" fmla="*/ 325 h 491"/>
                  <a:gd name="T76" fmla="*/ 376 w 419"/>
                  <a:gd name="T77" fmla="*/ 331 h 491"/>
                  <a:gd name="T78" fmla="*/ 378 w 419"/>
                  <a:gd name="T79" fmla="*/ 338 h 491"/>
                  <a:gd name="T80" fmla="*/ 375 w 419"/>
                  <a:gd name="T81" fmla="*/ 344 h 491"/>
                  <a:gd name="T82" fmla="*/ 369 w 419"/>
                  <a:gd name="T83" fmla="*/ 357 h 491"/>
                  <a:gd name="T84" fmla="*/ 369 w 419"/>
                  <a:gd name="T85" fmla="*/ 365 h 491"/>
                  <a:gd name="T86" fmla="*/ 369 w 419"/>
                  <a:gd name="T87" fmla="*/ 389 h 491"/>
                  <a:gd name="T88" fmla="*/ 347 w 419"/>
                  <a:gd name="T89" fmla="*/ 404 h 491"/>
                  <a:gd name="T90" fmla="*/ 345 w 419"/>
                  <a:gd name="T91" fmla="*/ 404 h 491"/>
                  <a:gd name="T92" fmla="*/ 261 w 419"/>
                  <a:gd name="T93" fmla="*/ 386 h 491"/>
                  <a:gd name="T94" fmla="*/ 256 w 419"/>
                  <a:gd name="T95" fmla="*/ 387 h 491"/>
                  <a:gd name="T96" fmla="*/ 250 w 419"/>
                  <a:gd name="T97" fmla="*/ 476 h 491"/>
                  <a:gd name="T98" fmla="*/ 83 w 419"/>
                  <a:gd name="T99" fmla="*/ 454 h 491"/>
                  <a:gd name="T100" fmla="*/ 89 w 419"/>
                  <a:gd name="T101" fmla="*/ 307 h 491"/>
                  <a:gd name="T102" fmla="*/ 68 w 419"/>
                  <a:gd name="T103" fmla="*/ 282 h 491"/>
                  <a:gd name="T104" fmla="*/ 9 w 419"/>
                  <a:gd name="T105" fmla="*/ 167 h 491"/>
                  <a:gd name="T106" fmla="*/ 47 w 419"/>
                  <a:gd name="T107" fmla="*/ 56 h 491"/>
                  <a:gd name="T108" fmla="*/ 193 w 419"/>
                  <a:gd name="T109" fmla="*/ 9 h 491"/>
                  <a:gd name="T110" fmla="*/ 331 w 419"/>
                  <a:gd name="T111" fmla="*/ 61 h 491"/>
                  <a:gd name="T112" fmla="*/ 365 w 419"/>
                  <a:gd name="T113" fmla="*/ 120 h 491"/>
                  <a:gd name="T114" fmla="*/ 370 w 419"/>
                  <a:gd name="T115" fmla="*/ 158 h 491"/>
                  <a:gd name="T116" fmla="*/ 365 w 419"/>
                  <a:gd name="T117" fmla="*/ 180 h 491"/>
                  <a:gd name="T118" fmla="*/ 363 w 419"/>
                  <a:gd name="T119" fmla="*/ 189 h 491"/>
                  <a:gd name="T120" fmla="*/ 399 w 419"/>
                  <a:gd name="T121" fmla="*/ 255 h 491"/>
                  <a:gd name="T122" fmla="*/ 409 w 419"/>
                  <a:gd name="T123" fmla="*/ 273 h 491"/>
                  <a:gd name="T124" fmla="*/ 405 w 419"/>
                  <a:gd name="T125" fmla="*/ 28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9" h="491">
                    <a:moveTo>
                      <a:pt x="407" y="250"/>
                    </a:moveTo>
                    <a:cubicBezTo>
                      <a:pt x="395" y="232"/>
                      <a:pt x="374" y="197"/>
                      <a:pt x="372" y="188"/>
                    </a:cubicBezTo>
                    <a:cubicBezTo>
                      <a:pt x="373" y="187"/>
                      <a:pt x="373" y="185"/>
                      <a:pt x="374" y="183"/>
                    </a:cubicBezTo>
                    <a:cubicBezTo>
                      <a:pt x="376" y="176"/>
                      <a:pt x="379" y="166"/>
                      <a:pt x="379" y="158"/>
                    </a:cubicBezTo>
                    <a:cubicBezTo>
                      <a:pt x="379" y="146"/>
                      <a:pt x="377" y="129"/>
                      <a:pt x="374" y="118"/>
                    </a:cubicBezTo>
                    <a:cubicBezTo>
                      <a:pt x="373" y="112"/>
                      <a:pt x="364" y="83"/>
                      <a:pt x="338" y="55"/>
                    </a:cubicBezTo>
                    <a:cubicBezTo>
                      <a:pt x="303" y="18"/>
                      <a:pt x="255" y="0"/>
                      <a:pt x="193" y="0"/>
                    </a:cubicBezTo>
                    <a:cubicBezTo>
                      <a:pt x="65" y="0"/>
                      <a:pt x="0" y="56"/>
                      <a:pt x="0" y="167"/>
                    </a:cubicBezTo>
                    <a:cubicBezTo>
                      <a:pt x="0" y="231"/>
                      <a:pt x="37" y="266"/>
                      <a:pt x="61" y="288"/>
                    </a:cubicBezTo>
                    <a:cubicBezTo>
                      <a:pt x="70" y="297"/>
                      <a:pt x="78" y="304"/>
                      <a:pt x="80" y="310"/>
                    </a:cubicBezTo>
                    <a:cubicBezTo>
                      <a:pt x="97" y="376"/>
                      <a:pt x="82" y="429"/>
                      <a:pt x="72" y="454"/>
                    </a:cubicBezTo>
                    <a:cubicBezTo>
                      <a:pt x="71" y="456"/>
                      <a:pt x="72" y="459"/>
                      <a:pt x="74" y="460"/>
                    </a:cubicBezTo>
                    <a:cubicBezTo>
                      <a:pt x="112" y="480"/>
                      <a:pt x="154" y="491"/>
                      <a:pt x="197" y="491"/>
                    </a:cubicBezTo>
                    <a:cubicBezTo>
                      <a:pt x="217" y="491"/>
                      <a:pt x="236" y="489"/>
                      <a:pt x="256" y="484"/>
                    </a:cubicBezTo>
                    <a:cubicBezTo>
                      <a:pt x="258" y="484"/>
                      <a:pt x="259" y="482"/>
                      <a:pt x="259" y="480"/>
                    </a:cubicBezTo>
                    <a:cubicBezTo>
                      <a:pt x="259" y="438"/>
                      <a:pt x="260" y="406"/>
                      <a:pt x="262" y="396"/>
                    </a:cubicBezTo>
                    <a:cubicBezTo>
                      <a:pt x="280" y="401"/>
                      <a:pt x="335" y="413"/>
                      <a:pt x="345" y="413"/>
                    </a:cubicBezTo>
                    <a:cubicBezTo>
                      <a:pt x="346" y="413"/>
                      <a:pt x="347" y="413"/>
                      <a:pt x="347" y="413"/>
                    </a:cubicBezTo>
                    <a:cubicBezTo>
                      <a:pt x="355" y="413"/>
                      <a:pt x="374" y="413"/>
                      <a:pt x="378" y="391"/>
                    </a:cubicBezTo>
                    <a:cubicBezTo>
                      <a:pt x="381" y="380"/>
                      <a:pt x="380" y="370"/>
                      <a:pt x="379" y="364"/>
                    </a:cubicBezTo>
                    <a:cubicBezTo>
                      <a:pt x="379" y="362"/>
                      <a:pt x="378" y="360"/>
                      <a:pt x="378" y="360"/>
                    </a:cubicBezTo>
                    <a:cubicBezTo>
                      <a:pt x="379" y="356"/>
                      <a:pt x="382" y="352"/>
                      <a:pt x="384" y="348"/>
                    </a:cubicBezTo>
                    <a:cubicBezTo>
                      <a:pt x="386" y="344"/>
                      <a:pt x="387" y="342"/>
                      <a:pt x="388" y="339"/>
                    </a:cubicBezTo>
                    <a:cubicBezTo>
                      <a:pt x="388" y="337"/>
                      <a:pt x="387" y="333"/>
                      <a:pt x="386" y="330"/>
                    </a:cubicBezTo>
                    <a:cubicBezTo>
                      <a:pt x="389" y="327"/>
                      <a:pt x="393" y="323"/>
                      <a:pt x="394" y="319"/>
                    </a:cubicBezTo>
                    <a:cubicBezTo>
                      <a:pt x="394" y="315"/>
                      <a:pt x="392" y="310"/>
                      <a:pt x="390" y="305"/>
                    </a:cubicBezTo>
                    <a:cubicBezTo>
                      <a:pt x="390" y="305"/>
                      <a:pt x="390" y="305"/>
                      <a:pt x="390" y="304"/>
                    </a:cubicBezTo>
                    <a:cubicBezTo>
                      <a:pt x="390" y="303"/>
                      <a:pt x="390" y="299"/>
                      <a:pt x="390" y="294"/>
                    </a:cubicBezTo>
                    <a:cubicBezTo>
                      <a:pt x="396" y="293"/>
                      <a:pt x="406" y="291"/>
                      <a:pt x="409" y="289"/>
                    </a:cubicBezTo>
                    <a:cubicBezTo>
                      <a:pt x="415" y="286"/>
                      <a:pt x="419" y="277"/>
                      <a:pt x="419" y="272"/>
                    </a:cubicBezTo>
                    <a:cubicBezTo>
                      <a:pt x="419" y="270"/>
                      <a:pt x="418" y="270"/>
                      <a:pt x="407" y="250"/>
                    </a:cubicBezTo>
                    <a:close/>
                    <a:moveTo>
                      <a:pt x="405" y="281"/>
                    </a:moveTo>
                    <a:cubicBezTo>
                      <a:pt x="403" y="282"/>
                      <a:pt x="393" y="284"/>
                      <a:pt x="385" y="286"/>
                    </a:cubicBezTo>
                    <a:cubicBezTo>
                      <a:pt x="383" y="286"/>
                      <a:pt x="381" y="288"/>
                      <a:pt x="381" y="290"/>
                    </a:cubicBezTo>
                    <a:cubicBezTo>
                      <a:pt x="380" y="305"/>
                      <a:pt x="380" y="306"/>
                      <a:pt x="380" y="307"/>
                    </a:cubicBezTo>
                    <a:cubicBezTo>
                      <a:pt x="381" y="308"/>
                      <a:pt x="381" y="308"/>
                      <a:pt x="382" y="310"/>
                    </a:cubicBezTo>
                    <a:cubicBezTo>
                      <a:pt x="384" y="314"/>
                      <a:pt x="385" y="316"/>
                      <a:pt x="384" y="317"/>
                    </a:cubicBezTo>
                    <a:cubicBezTo>
                      <a:pt x="384" y="319"/>
                      <a:pt x="381" y="322"/>
                      <a:pt x="377" y="325"/>
                    </a:cubicBezTo>
                    <a:cubicBezTo>
                      <a:pt x="375" y="326"/>
                      <a:pt x="375" y="329"/>
                      <a:pt x="376" y="331"/>
                    </a:cubicBezTo>
                    <a:cubicBezTo>
                      <a:pt x="377" y="334"/>
                      <a:pt x="378" y="337"/>
                      <a:pt x="378" y="338"/>
                    </a:cubicBezTo>
                    <a:cubicBezTo>
                      <a:pt x="378" y="339"/>
                      <a:pt x="377" y="342"/>
                      <a:pt x="375" y="344"/>
                    </a:cubicBezTo>
                    <a:cubicBezTo>
                      <a:pt x="373" y="348"/>
                      <a:pt x="371" y="353"/>
                      <a:pt x="369" y="357"/>
                    </a:cubicBezTo>
                    <a:cubicBezTo>
                      <a:pt x="369" y="359"/>
                      <a:pt x="369" y="362"/>
                      <a:pt x="369" y="365"/>
                    </a:cubicBezTo>
                    <a:cubicBezTo>
                      <a:pt x="370" y="371"/>
                      <a:pt x="371" y="379"/>
                      <a:pt x="369" y="389"/>
                    </a:cubicBezTo>
                    <a:cubicBezTo>
                      <a:pt x="366" y="401"/>
                      <a:pt x="359" y="404"/>
                      <a:pt x="347" y="404"/>
                    </a:cubicBezTo>
                    <a:cubicBezTo>
                      <a:pt x="347" y="404"/>
                      <a:pt x="346" y="404"/>
                      <a:pt x="345" y="404"/>
                    </a:cubicBezTo>
                    <a:cubicBezTo>
                      <a:pt x="335" y="403"/>
                      <a:pt x="271" y="389"/>
                      <a:pt x="261" y="386"/>
                    </a:cubicBezTo>
                    <a:cubicBezTo>
                      <a:pt x="259" y="386"/>
                      <a:pt x="257" y="386"/>
                      <a:pt x="256" y="387"/>
                    </a:cubicBezTo>
                    <a:cubicBezTo>
                      <a:pt x="250" y="394"/>
                      <a:pt x="249" y="449"/>
                      <a:pt x="250" y="476"/>
                    </a:cubicBezTo>
                    <a:cubicBezTo>
                      <a:pt x="193" y="488"/>
                      <a:pt x="133" y="480"/>
                      <a:pt x="83" y="454"/>
                    </a:cubicBezTo>
                    <a:cubicBezTo>
                      <a:pt x="93" y="426"/>
                      <a:pt x="105" y="373"/>
                      <a:pt x="89" y="307"/>
                    </a:cubicBezTo>
                    <a:cubicBezTo>
                      <a:pt x="87" y="299"/>
                      <a:pt x="79" y="292"/>
                      <a:pt x="68" y="282"/>
                    </a:cubicBezTo>
                    <a:cubicBezTo>
                      <a:pt x="44" y="260"/>
                      <a:pt x="9" y="227"/>
                      <a:pt x="9" y="167"/>
                    </a:cubicBezTo>
                    <a:cubicBezTo>
                      <a:pt x="9" y="119"/>
                      <a:pt x="22" y="82"/>
                      <a:pt x="47" y="56"/>
                    </a:cubicBezTo>
                    <a:cubicBezTo>
                      <a:pt x="77" y="25"/>
                      <a:pt x="127" y="9"/>
                      <a:pt x="193" y="9"/>
                    </a:cubicBezTo>
                    <a:cubicBezTo>
                      <a:pt x="252" y="9"/>
                      <a:pt x="298" y="27"/>
                      <a:pt x="331" y="61"/>
                    </a:cubicBezTo>
                    <a:cubicBezTo>
                      <a:pt x="357" y="88"/>
                      <a:pt x="364" y="117"/>
                      <a:pt x="365" y="120"/>
                    </a:cubicBezTo>
                    <a:cubicBezTo>
                      <a:pt x="367" y="130"/>
                      <a:pt x="370" y="147"/>
                      <a:pt x="370" y="158"/>
                    </a:cubicBezTo>
                    <a:cubicBezTo>
                      <a:pt x="370" y="165"/>
                      <a:pt x="367" y="174"/>
                      <a:pt x="365" y="180"/>
                    </a:cubicBezTo>
                    <a:cubicBezTo>
                      <a:pt x="363" y="185"/>
                      <a:pt x="363" y="187"/>
                      <a:pt x="363" y="189"/>
                    </a:cubicBezTo>
                    <a:cubicBezTo>
                      <a:pt x="364" y="198"/>
                      <a:pt x="380" y="224"/>
                      <a:pt x="399" y="255"/>
                    </a:cubicBezTo>
                    <a:cubicBezTo>
                      <a:pt x="403" y="263"/>
                      <a:pt x="408" y="271"/>
                      <a:pt x="409" y="273"/>
                    </a:cubicBezTo>
                    <a:cubicBezTo>
                      <a:pt x="409" y="275"/>
                      <a:pt x="406" y="280"/>
                      <a:pt x="405" y="281"/>
                    </a:cubicBezTo>
                    <a:close/>
                  </a:path>
                </a:pathLst>
              </a:custGeom>
              <a:solidFill>
                <a:srgbClr val="348A91"/>
              </a:solidFill>
              <a:ln w="9525">
                <a:solidFill>
                  <a:schemeClr val="bg1"/>
                </a:solidFill>
              </a:ln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88"/>
              </a:p>
            </p:txBody>
          </p:sp>
          <p:sp>
            <p:nvSpPr>
              <p:cNvPr id="57" name="Freeform 89">
                <a:extLst>
                  <a:ext uri="{FF2B5EF4-FFF2-40B4-BE49-F238E27FC236}">
                    <a16:creationId xmlns:a16="http://schemas.microsoft.com/office/drawing/2014/main" id="{D2A6FB5D-245C-264E-BD73-55F3E14AAD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39201" y="2495486"/>
                <a:ext cx="382352" cy="388654"/>
              </a:xfrm>
              <a:custGeom>
                <a:avLst/>
                <a:gdLst>
                  <a:gd name="T0" fmla="*/ 482 w 580"/>
                  <a:gd name="T1" fmla="*/ 395 h 589"/>
                  <a:gd name="T2" fmla="*/ 399 w 580"/>
                  <a:gd name="T3" fmla="*/ 442 h 589"/>
                  <a:gd name="T4" fmla="*/ 186 w 580"/>
                  <a:gd name="T5" fmla="*/ 333 h 589"/>
                  <a:gd name="T6" fmla="*/ 194 w 580"/>
                  <a:gd name="T7" fmla="*/ 295 h 589"/>
                  <a:gd name="T8" fmla="*/ 186 w 580"/>
                  <a:gd name="T9" fmla="*/ 257 h 589"/>
                  <a:gd name="T10" fmla="*/ 399 w 580"/>
                  <a:gd name="T11" fmla="*/ 147 h 589"/>
                  <a:gd name="T12" fmla="*/ 482 w 580"/>
                  <a:gd name="T13" fmla="*/ 194 h 589"/>
                  <a:gd name="T14" fmla="*/ 580 w 580"/>
                  <a:gd name="T15" fmla="*/ 97 h 589"/>
                  <a:gd name="T16" fmla="*/ 482 w 580"/>
                  <a:gd name="T17" fmla="*/ 0 h 589"/>
                  <a:gd name="T18" fmla="*/ 385 w 580"/>
                  <a:gd name="T19" fmla="*/ 97 h 589"/>
                  <a:gd name="T20" fmla="*/ 393 w 580"/>
                  <a:gd name="T21" fmla="*/ 135 h 589"/>
                  <a:gd name="T22" fmla="*/ 180 w 580"/>
                  <a:gd name="T23" fmla="*/ 244 h 589"/>
                  <a:gd name="T24" fmla="*/ 97 w 580"/>
                  <a:gd name="T25" fmla="*/ 197 h 589"/>
                  <a:gd name="T26" fmla="*/ 0 w 580"/>
                  <a:gd name="T27" fmla="*/ 295 h 589"/>
                  <a:gd name="T28" fmla="*/ 97 w 580"/>
                  <a:gd name="T29" fmla="*/ 392 h 589"/>
                  <a:gd name="T30" fmla="*/ 180 w 580"/>
                  <a:gd name="T31" fmla="*/ 345 h 589"/>
                  <a:gd name="T32" fmla="*/ 393 w 580"/>
                  <a:gd name="T33" fmla="*/ 454 h 589"/>
                  <a:gd name="T34" fmla="*/ 385 w 580"/>
                  <a:gd name="T35" fmla="*/ 492 h 589"/>
                  <a:gd name="T36" fmla="*/ 482 w 580"/>
                  <a:gd name="T37" fmla="*/ 589 h 589"/>
                  <a:gd name="T38" fmla="*/ 580 w 580"/>
                  <a:gd name="T39" fmla="*/ 492 h 589"/>
                  <a:gd name="T40" fmla="*/ 482 w 580"/>
                  <a:gd name="T41" fmla="*/ 395 h 589"/>
                  <a:gd name="T42" fmla="*/ 482 w 580"/>
                  <a:gd name="T43" fmla="*/ 14 h 589"/>
                  <a:gd name="T44" fmla="*/ 566 w 580"/>
                  <a:gd name="T45" fmla="*/ 97 h 589"/>
                  <a:gd name="T46" fmla="*/ 482 w 580"/>
                  <a:gd name="T47" fmla="*/ 180 h 589"/>
                  <a:gd name="T48" fmla="*/ 399 w 580"/>
                  <a:gd name="T49" fmla="*/ 97 h 589"/>
                  <a:gd name="T50" fmla="*/ 482 w 580"/>
                  <a:gd name="T51" fmla="*/ 14 h 589"/>
                  <a:gd name="T52" fmla="*/ 97 w 580"/>
                  <a:gd name="T53" fmla="*/ 378 h 589"/>
                  <a:gd name="T54" fmla="*/ 14 w 580"/>
                  <a:gd name="T55" fmla="*/ 295 h 589"/>
                  <a:gd name="T56" fmla="*/ 97 w 580"/>
                  <a:gd name="T57" fmla="*/ 211 h 589"/>
                  <a:gd name="T58" fmla="*/ 180 w 580"/>
                  <a:gd name="T59" fmla="*/ 295 h 589"/>
                  <a:gd name="T60" fmla="*/ 97 w 580"/>
                  <a:gd name="T61" fmla="*/ 378 h 589"/>
                  <a:gd name="T62" fmla="*/ 482 w 580"/>
                  <a:gd name="T63" fmla="*/ 575 h 589"/>
                  <a:gd name="T64" fmla="*/ 399 w 580"/>
                  <a:gd name="T65" fmla="*/ 492 h 589"/>
                  <a:gd name="T66" fmla="*/ 482 w 580"/>
                  <a:gd name="T67" fmla="*/ 409 h 589"/>
                  <a:gd name="T68" fmla="*/ 566 w 580"/>
                  <a:gd name="T69" fmla="*/ 492 h 589"/>
                  <a:gd name="T70" fmla="*/ 482 w 580"/>
                  <a:gd name="T71" fmla="*/ 57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80" h="589">
                    <a:moveTo>
                      <a:pt x="482" y="395"/>
                    </a:moveTo>
                    <a:cubicBezTo>
                      <a:pt x="447" y="395"/>
                      <a:pt x="416" y="414"/>
                      <a:pt x="399" y="442"/>
                    </a:cubicBezTo>
                    <a:cubicBezTo>
                      <a:pt x="186" y="333"/>
                      <a:pt x="186" y="333"/>
                      <a:pt x="186" y="333"/>
                    </a:cubicBezTo>
                    <a:cubicBezTo>
                      <a:pt x="191" y="321"/>
                      <a:pt x="194" y="308"/>
                      <a:pt x="194" y="295"/>
                    </a:cubicBezTo>
                    <a:cubicBezTo>
                      <a:pt x="194" y="281"/>
                      <a:pt x="191" y="268"/>
                      <a:pt x="186" y="257"/>
                    </a:cubicBezTo>
                    <a:cubicBezTo>
                      <a:pt x="399" y="147"/>
                      <a:pt x="399" y="147"/>
                      <a:pt x="399" y="147"/>
                    </a:cubicBezTo>
                    <a:cubicBezTo>
                      <a:pt x="416" y="175"/>
                      <a:pt x="447" y="194"/>
                      <a:pt x="482" y="194"/>
                    </a:cubicBezTo>
                    <a:cubicBezTo>
                      <a:pt x="536" y="194"/>
                      <a:pt x="580" y="150"/>
                      <a:pt x="580" y="97"/>
                    </a:cubicBezTo>
                    <a:cubicBezTo>
                      <a:pt x="580" y="43"/>
                      <a:pt x="536" y="0"/>
                      <a:pt x="482" y="0"/>
                    </a:cubicBezTo>
                    <a:cubicBezTo>
                      <a:pt x="429" y="0"/>
                      <a:pt x="385" y="43"/>
                      <a:pt x="385" y="97"/>
                    </a:cubicBezTo>
                    <a:cubicBezTo>
                      <a:pt x="385" y="110"/>
                      <a:pt x="388" y="123"/>
                      <a:pt x="393" y="135"/>
                    </a:cubicBezTo>
                    <a:cubicBezTo>
                      <a:pt x="180" y="244"/>
                      <a:pt x="180" y="244"/>
                      <a:pt x="180" y="244"/>
                    </a:cubicBezTo>
                    <a:cubicBezTo>
                      <a:pt x="163" y="216"/>
                      <a:pt x="132" y="197"/>
                      <a:pt x="97" y="197"/>
                    </a:cubicBezTo>
                    <a:cubicBezTo>
                      <a:pt x="43" y="197"/>
                      <a:pt x="0" y="241"/>
                      <a:pt x="0" y="295"/>
                    </a:cubicBezTo>
                    <a:cubicBezTo>
                      <a:pt x="0" y="348"/>
                      <a:pt x="43" y="392"/>
                      <a:pt x="97" y="392"/>
                    </a:cubicBezTo>
                    <a:cubicBezTo>
                      <a:pt x="132" y="392"/>
                      <a:pt x="163" y="373"/>
                      <a:pt x="180" y="345"/>
                    </a:cubicBezTo>
                    <a:cubicBezTo>
                      <a:pt x="393" y="454"/>
                      <a:pt x="393" y="454"/>
                      <a:pt x="393" y="454"/>
                    </a:cubicBezTo>
                    <a:cubicBezTo>
                      <a:pt x="388" y="466"/>
                      <a:pt x="385" y="479"/>
                      <a:pt x="385" y="492"/>
                    </a:cubicBezTo>
                    <a:cubicBezTo>
                      <a:pt x="385" y="546"/>
                      <a:pt x="429" y="589"/>
                      <a:pt x="482" y="589"/>
                    </a:cubicBezTo>
                    <a:cubicBezTo>
                      <a:pt x="536" y="589"/>
                      <a:pt x="580" y="546"/>
                      <a:pt x="580" y="492"/>
                    </a:cubicBezTo>
                    <a:cubicBezTo>
                      <a:pt x="580" y="439"/>
                      <a:pt x="536" y="395"/>
                      <a:pt x="482" y="395"/>
                    </a:cubicBezTo>
                    <a:close/>
                    <a:moveTo>
                      <a:pt x="482" y="14"/>
                    </a:moveTo>
                    <a:cubicBezTo>
                      <a:pt x="528" y="14"/>
                      <a:pt x="566" y="51"/>
                      <a:pt x="566" y="97"/>
                    </a:cubicBezTo>
                    <a:cubicBezTo>
                      <a:pt x="566" y="143"/>
                      <a:pt x="528" y="180"/>
                      <a:pt x="482" y="180"/>
                    </a:cubicBezTo>
                    <a:cubicBezTo>
                      <a:pt x="436" y="180"/>
                      <a:pt x="399" y="143"/>
                      <a:pt x="399" y="97"/>
                    </a:cubicBezTo>
                    <a:cubicBezTo>
                      <a:pt x="399" y="51"/>
                      <a:pt x="436" y="14"/>
                      <a:pt x="482" y="14"/>
                    </a:cubicBezTo>
                    <a:close/>
                    <a:moveTo>
                      <a:pt x="97" y="378"/>
                    </a:moveTo>
                    <a:cubicBezTo>
                      <a:pt x="51" y="378"/>
                      <a:pt x="14" y="341"/>
                      <a:pt x="14" y="295"/>
                    </a:cubicBezTo>
                    <a:cubicBezTo>
                      <a:pt x="14" y="249"/>
                      <a:pt x="51" y="211"/>
                      <a:pt x="97" y="211"/>
                    </a:cubicBezTo>
                    <a:cubicBezTo>
                      <a:pt x="143" y="211"/>
                      <a:pt x="180" y="249"/>
                      <a:pt x="180" y="295"/>
                    </a:cubicBezTo>
                    <a:cubicBezTo>
                      <a:pt x="180" y="341"/>
                      <a:pt x="143" y="378"/>
                      <a:pt x="97" y="378"/>
                    </a:cubicBezTo>
                    <a:close/>
                    <a:moveTo>
                      <a:pt x="482" y="575"/>
                    </a:moveTo>
                    <a:cubicBezTo>
                      <a:pt x="436" y="575"/>
                      <a:pt x="399" y="538"/>
                      <a:pt x="399" y="492"/>
                    </a:cubicBezTo>
                    <a:cubicBezTo>
                      <a:pt x="399" y="446"/>
                      <a:pt x="436" y="409"/>
                      <a:pt x="482" y="409"/>
                    </a:cubicBezTo>
                    <a:cubicBezTo>
                      <a:pt x="528" y="409"/>
                      <a:pt x="566" y="446"/>
                      <a:pt x="566" y="492"/>
                    </a:cubicBezTo>
                    <a:cubicBezTo>
                      <a:pt x="566" y="538"/>
                      <a:pt x="528" y="575"/>
                      <a:pt x="482" y="575"/>
                    </a:cubicBez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88"/>
              </a:p>
            </p:txBody>
          </p:sp>
        </p:grp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C8FC48C-BCBB-8048-83E1-EA6D9F91B352}"/>
                </a:ext>
              </a:extLst>
            </p:cNvPr>
            <p:cNvSpPr/>
            <p:nvPr/>
          </p:nvSpPr>
          <p:spPr>
            <a:xfrm>
              <a:off x="5353342" y="1778662"/>
              <a:ext cx="1453468" cy="145346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9A1BA"/>
            </a:solidFill>
            <a:ln w="19050">
              <a:solidFill>
                <a:srgbClr val="348A9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03DA6A0-5F6A-2C4A-B32A-920CAEB17CE1}"/>
                </a:ext>
              </a:extLst>
            </p:cNvPr>
            <p:cNvSpPr/>
            <p:nvPr/>
          </p:nvSpPr>
          <p:spPr>
            <a:xfrm>
              <a:off x="1439020" y="1792183"/>
              <a:ext cx="1426426" cy="1426426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1590CE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C0A3B157-BF3E-1D46-AA35-AF5AC60046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9960" y="2077822"/>
              <a:ext cx="724547" cy="850327"/>
            </a:xfrm>
            <a:custGeom>
              <a:avLst/>
              <a:gdLst>
                <a:gd name="T0" fmla="*/ 372 w 419"/>
                <a:gd name="T1" fmla="*/ 188 h 491"/>
                <a:gd name="T2" fmla="*/ 379 w 419"/>
                <a:gd name="T3" fmla="*/ 158 h 491"/>
                <a:gd name="T4" fmla="*/ 338 w 419"/>
                <a:gd name="T5" fmla="*/ 55 h 491"/>
                <a:gd name="T6" fmla="*/ 0 w 419"/>
                <a:gd name="T7" fmla="*/ 167 h 491"/>
                <a:gd name="T8" fmla="*/ 80 w 419"/>
                <a:gd name="T9" fmla="*/ 310 h 491"/>
                <a:gd name="T10" fmla="*/ 74 w 419"/>
                <a:gd name="T11" fmla="*/ 460 h 491"/>
                <a:gd name="T12" fmla="*/ 256 w 419"/>
                <a:gd name="T13" fmla="*/ 484 h 491"/>
                <a:gd name="T14" fmla="*/ 262 w 419"/>
                <a:gd name="T15" fmla="*/ 396 h 491"/>
                <a:gd name="T16" fmla="*/ 347 w 419"/>
                <a:gd name="T17" fmla="*/ 413 h 491"/>
                <a:gd name="T18" fmla="*/ 379 w 419"/>
                <a:gd name="T19" fmla="*/ 364 h 491"/>
                <a:gd name="T20" fmla="*/ 384 w 419"/>
                <a:gd name="T21" fmla="*/ 348 h 491"/>
                <a:gd name="T22" fmla="*/ 386 w 419"/>
                <a:gd name="T23" fmla="*/ 330 h 491"/>
                <a:gd name="T24" fmla="*/ 390 w 419"/>
                <a:gd name="T25" fmla="*/ 305 h 491"/>
                <a:gd name="T26" fmla="*/ 390 w 419"/>
                <a:gd name="T27" fmla="*/ 294 h 491"/>
                <a:gd name="T28" fmla="*/ 419 w 419"/>
                <a:gd name="T29" fmla="*/ 272 h 491"/>
                <a:gd name="T30" fmla="*/ 405 w 419"/>
                <a:gd name="T31" fmla="*/ 281 h 491"/>
                <a:gd name="T32" fmla="*/ 381 w 419"/>
                <a:gd name="T33" fmla="*/ 290 h 491"/>
                <a:gd name="T34" fmla="*/ 382 w 419"/>
                <a:gd name="T35" fmla="*/ 310 h 491"/>
                <a:gd name="T36" fmla="*/ 377 w 419"/>
                <a:gd name="T37" fmla="*/ 325 h 491"/>
                <a:gd name="T38" fmla="*/ 378 w 419"/>
                <a:gd name="T39" fmla="*/ 338 h 491"/>
                <a:gd name="T40" fmla="*/ 369 w 419"/>
                <a:gd name="T41" fmla="*/ 357 h 491"/>
                <a:gd name="T42" fmla="*/ 369 w 419"/>
                <a:gd name="T43" fmla="*/ 389 h 491"/>
                <a:gd name="T44" fmla="*/ 345 w 419"/>
                <a:gd name="T45" fmla="*/ 404 h 491"/>
                <a:gd name="T46" fmla="*/ 256 w 419"/>
                <a:gd name="T47" fmla="*/ 387 h 491"/>
                <a:gd name="T48" fmla="*/ 83 w 419"/>
                <a:gd name="T49" fmla="*/ 454 h 491"/>
                <a:gd name="T50" fmla="*/ 68 w 419"/>
                <a:gd name="T51" fmla="*/ 282 h 491"/>
                <a:gd name="T52" fmla="*/ 47 w 419"/>
                <a:gd name="T53" fmla="*/ 56 h 491"/>
                <a:gd name="T54" fmla="*/ 331 w 419"/>
                <a:gd name="T55" fmla="*/ 61 h 491"/>
                <a:gd name="T56" fmla="*/ 370 w 419"/>
                <a:gd name="T57" fmla="*/ 158 h 491"/>
                <a:gd name="T58" fmla="*/ 363 w 419"/>
                <a:gd name="T59" fmla="*/ 189 h 491"/>
                <a:gd name="T60" fmla="*/ 409 w 419"/>
                <a:gd name="T61" fmla="*/ 273 h 491"/>
                <a:gd name="T62" fmla="*/ 283 w 419"/>
                <a:gd name="T63" fmla="*/ 74 h 491"/>
                <a:gd name="T64" fmla="*/ 52 w 419"/>
                <a:gd name="T65" fmla="*/ 163 h 491"/>
                <a:gd name="T66" fmla="*/ 96 w 419"/>
                <a:gd name="T67" fmla="*/ 249 h 491"/>
                <a:gd name="T68" fmla="*/ 160 w 419"/>
                <a:gd name="T69" fmla="*/ 240 h 491"/>
                <a:gd name="T70" fmla="*/ 200 w 419"/>
                <a:gd name="T71" fmla="*/ 201 h 491"/>
                <a:gd name="T72" fmla="*/ 240 w 419"/>
                <a:gd name="T73" fmla="*/ 179 h 491"/>
                <a:gd name="T74" fmla="*/ 321 w 419"/>
                <a:gd name="T75" fmla="*/ 137 h 491"/>
                <a:gd name="T76" fmla="*/ 260 w 419"/>
                <a:gd name="T77" fmla="*/ 170 h 491"/>
                <a:gd name="T78" fmla="*/ 232 w 419"/>
                <a:gd name="T79" fmla="*/ 173 h 491"/>
                <a:gd name="T80" fmla="*/ 195 w 419"/>
                <a:gd name="T81" fmla="*/ 189 h 491"/>
                <a:gd name="T82" fmla="*/ 189 w 419"/>
                <a:gd name="T83" fmla="*/ 196 h 491"/>
                <a:gd name="T84" fmla="*/ 156 w 419"/>
                <a:gd name="T85" fmla="*/ 231 h 491"/>
                <a:gd name="T86" fmla="*/ 132 w 419"/>
                <a:gd name="T87" fmla="*/ 257 h 491"/>
                <a:gd name="T88" fmla="*/ 89 w 419"/>
                <a:gd name="T89" fmla="*/ 214 h 491"/>
                <a:gd name="T90" fmla="*/ 61 w 419"/>
                <a:gd name="T91" fmla="*/ 163 h 491"/>
                <a:gd name="T92" fmla="*/ 277 w 419"/>
                <a:gd name="T93" fmla="*/ 82 h 491"/>
                <a:gd name="T94" fmla="*/ 260 w 419"/>
                <a:gd name="T95" fmla="*/ 17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6" y="233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  <a:moveTo>
                    <a:pt x="283" y="74"/>
                  </a:moveTo>
                  <a:cubicBezTo>
                    <a:pt x="257" y="54"/>
                    <a:pt x="225" y="43"/>
                    <a:pt x="192" y="43"/>
                  </a:cubicBezTo>
                  <a:cubicBezTo>
                    <a:pt x="103" y="43"/>
                    <a:pt x="52" y="87"/>
                    <a:pt x="52" y="163"/>
                  </a:cubicBezTo>
                  <a:cubicBezTo>
                    <a:pt x="52" y="204"/>
                    <a:pt x="70" y="215"/>
                    <a:pt x="80" y="218"/>
                  </a:cubicBezTo>
                  <a:cubicBezTo>
                    <a:pt x="82" y="228"/>
                    <a:pt x="90" y="242"/>
                    <a:pt x="96" y="249"/>
                  </a:cubicBezTo>
                  <a:cubicBezTo>
                    <a:pt x="107" y="260"/>
                    <a:pt x="120" y="266"/>
                    <a:pt x="132" y="266"/>
                  </a:cubicBezTo>
                  <a:cubicBezTo>
                    <a:pt x="146" y="266"/>
                    <a:pt x="156" y="257"/>
                    <a:pt x="160" y="240"/>
                  </a:cubicBezTo>
                  <a:cubicBezTo>
                    <a:pt x="176" y="239"/>
                    <a:pt x="188" y="228"/>
                    <a:pt x="194" y="218"/>
                  </a:cubicBezTo>
                  <a:cubicBezTo>
                    <a:pt x="198" y="212"/>
                    <a:pt x="200" y="206"/>
                    <a:pt x="200" y="201"/>
                  </a:cubicBezTo>
                  <a:cubicBezTo>
                    <a:pt x="203" y="202"/>
                    <a:pt x="206" y="202"/>
                    <a:pt x="208" y="202"/>
                  </a:cubicBezTo>
                  <a:cubicBezTo>
                    <a:pt x="224" y="202"/>
                    <a:pt x="236" y="190"/>
                    <a:pt x="240" y="179"/>
                  </a:cubicBezTo>
                  <a:cubicBezTo>
                    <a:pt x="248" y="179"/>
                    <a:pt x="254" y="179"/>
                    <a:pt x="260" y="179"/>
                  </a:cubicBezTo>
                  <a:cubicBezTo>
                    <a:pt x="286" y="179"/>
                    <a:pt x="321" y="175"/>
                    <a:pt x="321" y="137"/>
                  </a:cubicBezTo>
                  <a:cubicBezTo>
                    <a:pt x="321" y="116"/>
                    <a:pt x="307" y="93"/>
                    <a:pt x="283" y="74"/>
                  </a:cubicBezTo>
                  <a:close/>
                  <a:moveTo>
                    <a:pt x="260" y="170"/>
                  </a:moveTo>
                  <a:cubicBezTo>
                    <a:pt x="254" y="170"/>
                    <a:pt x="246" y="170"/>
                    <a:pt x="237" y="169"/>
                  </a:cubicBezTo>
                  <a:cubicBezTo>
                    <a:pt x="234" y="169"/>
                    <a:pt x="232" y="171"/>
                    <a:pt x="232" y="173"/>
                  </a:cubicBezTo>
                  <a:cubicBezTo>
                    <a:pt x="231" y="181"/>
                    <a:pt x="222" y="192"/>
                    <a:pt x="208" y="192"/>
                  </a:cubicBezTo>
                  <a:cubicBezTo>
                    <a:pt x="204" y="192"/>
                    <a:pt x="200" y="191"/>
                    <a:pt x="195" y="189"/>
                  </a:cubicBezTo>
                  <a:cubicBezTo>
                    <a:pt x="194" y="189"/>
                    <a:pt x="191" y="189"/>
                    <a:pt x="190" y="190"/>
                  </a:cubicBezTo>
                  <a:cubicBezTo>
                    <a:pt x="189" y="192"/>
                    <a:pt x="188" y="194"/>
                    <a:pt x="189" y="196"/>
                  </a:cubicBezTo>
                  <a:cubicBezTo>
                    <a:pt x="191" y="200"/>
                    <a:pt x="190" y="206"/>
                    <a:pt x="186" y="213"/>
                  </a:cubicBezTo>
                  <a:cubicBezTo>
                    <a:pt x="180" y="222"/>
                    <a:pt x="169" y="231"/>
                    <a:pt x="156" y="231"/>
                  </a:cubicBezTo>
                  <a:cubicBezTo>
                    <a:pt x="154" y="231"/>
                    <a:pt x="152" y="233"/>
                    <a:pt x="152" y="235"/>
                  </a:cubicBezTo>
                  <a:cubicBezTo>
                    <a:pt x="150" y="245"/>
                    <a:pt x="145" y="257"/>
                    <a:pt x="132" y="257"/>
                  </a:cubicBezTo>
                  <a:cubicBezTo>
                    <a:pt x="123" y="257"/>
                    <a:pt x="112" y="251"/>
                    <a:pt x="103" y="242"/>
                  </a:cubicBezTo>
                  <a:cubicBezTo>
                    <a:pt x="97" y="236"/>
                    <a:pt x="89" y="221"/>
                    <a:pt x="89" y="214"/>
                  </a:cubicBezTo>
                  <a:cubicBezTo>
                    <a:pt x="89" y="211"/>
                    <a:pt x="87" y="209"/>
                    <a:pt x="85" y="209"/>
                  </a:cubicBezTo>
                  <a:cubicBezTo>
                    <a:pt x="80" y="208"/>
                    <a:pt x="61" y="203"/>
                    <a:pt x="61" y="163"/>
                  </a:cubicBezTo>
                  <a:cubicBezTo>
                    <a:pt x="61" y="122"/>
                    <a:pt x="78" y="53"/>
                    <a:pt x="192" y="53"/>
                  </a:cubicBezTo>
                  <a:cubicBezTo>
                    <a:pt x="223" y="53"/>
                    <a:pt x="253" y="63"/>
                    <a:pt x="277" y="82"/>
                  </a:cubicBezTo>
                  <a:cubicBezTo>
                    <a:pt x="299" y="98"/>
                    <a:pt x="312" y="119"/>
                    <a:pt x="312" y="137"/>
                  </a:cubicBezTo>
                  <a:cubicBezTo>
                    <a:pt x="312" y="160"/>
                    <a:pt x="297" y="170"/>
                    <a:pt x="260" y="170"/>
                  </a:cubicBez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B2645BC-5267-7140-89F8-7CEA127205F8}"/>
                </a:ext>
              </a:extLst>
            </p:cNvPr>
            <p:cNvSpPr txBox="1"/>
            <p:nvPr/>
          </p:nvSpPr>
          <p:spPr>
            <a:xfrm>
              <a:off x="9975273" y="2396368"/>
              <a:ext cx="0" cy="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25000" lnSpcReduction="20000"/>
            </a:bodyPr>
            <a:lstStyle/>
            <a:p>
              <a:endParaRPr lang="en-US" b="1">
                <a:solidFill>
                  <a:srgbClr val="005F7A"/>
                </a:solidFill>
              </a:endParaRPr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D7A4A39E-78E4-A94A-9E3A-5CF9C7B868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3381" y="2033229"/>
              <a:ext cx="771507" cy="903987"/>
            </a:xfrm>
            <a:custGeom>
              <a:avLst/>
              <a:gdLst>
                <a:gd name="T0" fmla="*/ 407 w 419"/>
                <a:gd name="T1" fmla="*/ 250 h 491"/>
                <a:gd name="T2" fmla="*/ 372 w 419"/>
                <a:gd name="T3" fmla="*/ 188 h 491"/>
                <a:gd name="T4" fmla="*/ 374 w 419"/>
                <a:gd name="T5" fmla="*/ 183 h 491"/>
                <a:gd name="T6" fmla="*/ 379 w 419"/>
                <a:gd name="T7" fmla="*/ 158 h 491"/>
                <a:gd name="T8" fmla="*/ 374 w 419"/>
                <a:gd name="T9" fmla="*/ 118 h 491"/>
                <a:gd name="T10" fmla="*/ 338 w 419"/>
                <a:gd name="T11" fmla="*/ 55 h 491"/>
                <a:gd name="T12" fmla="*/ 193 w 419"/>
                <a:gd name="T13" fmla="*/ 0 h 491"/>
                <a:gd name="T14" fmla="*/ 0 w 419"/>
                <a:gd name="T15" fmla="*/ 167 h 491"/>
                <a:gd name="T16" fmla="*/ 61 w 419"/>
                <a:gd name="T17" fmla="*/ 288 h 491"/>
                <a:gd name="T18" fmla="*/ 80 w 419"/>
                <a:gd name="T19" fmla="*/ 310 h 491"/>
                <a:gd name="T20" fmla="*/ 72 w 419"/>
                <a:gd name="T21" fmla="*/ 454 h 491"/>
                <a:gd name="T22" fmla="*/ 74 w 419"/>
                <a:gd name="T23" fmla="*/ 460 h 491"/>
                <a:gd name="T24" fmla="*/ 197 w 419"/>
                <a:gd name="T25" fmla="*/ 491 h 491"/>
                <a:gd name="T26" fmla="*/ 256 w 419"/>
                <a:gd name="T27" fmla="*/ 484 h 491"/>
                <a:gd name="T28" fmla="*/ 259 w 419"/>
                <a:gd name="T29" fmla="*/ 480 h 491"/>
                <a:gd name="T30" fmla="*/ 262 w 419"/>
                <a:gd name="T31" fmla="*/ 396 h 491"/>
                <a:gd name="T32" fmla="*/ 345 w 419"/>
                <a:gd name="T33" fmla="*/ 413 h 491"/>
                <a:gd name="T34" fmla="*/ 347 w 419"/>
                <a:gd name="T35" fmla="*/ 413 h 491"/>
                <a:gd name="T36" fmla="*/ 378 w 419"/>
                <a:gd name="T37" fmla="*/ 391 h 491"/>
                <a:gd name="T38" fmla="*/ 379 w 419"/>
                <a:gd name="T39" fmla="*/ 364 h 491"/>
                <a:gd name="T40" fmla="*/ 378 w 419"/>
                <a:gd name="T41" fmla="*/ 360 h 491"/>
                <a:gd name="T42" fmla="*/ 384 w 419"/>
                <a:gd name="T43" fmla="*/ 348 h 491"/>
                <a:gd name="T44" fmla="*/ 388 w 419"/>
                <a:gd name="T45" fmla="*/ 339 h 491"/>
                <a:gd name="T46" fmla="*/ 386 w 419"/>
                <a:gd name="T47" fmla="*/ 330 h 491"/>
                <a:gd name="T48" fmla="*/ 394 w 419"/>
                <a:gd name="T49" fmla="*/ 319 h 491"/>
                <a:gd name="T50" fmla="*/ 390 w 419"/>
                <a:gd name="T51" fmla="*/ 305 h 491"/>
                <a:gd name="T52" fmla="*/ 390 w 419"/>
                <a:gd name="T53" fmla="*/ 304 h 491"/>
                <a:gd name="T54" fmla="*/ 390 w 419"/>
                <a:gd name="T55" fmla="*/ 294 h 491"/>
                <a:gd name="T56" fmla="*/ 409 w 419"/>
                <a:gd name="T57" fmla="*/ 289 h 491"/>
                <a:gd name="T58" fmla="*/ 419 w 419"/>
                <a:gd name="T59" fmla="*/ 272 h 491"/>
                <a:gd name="T60" fmla="*/ 407 w 419"/>
                <a:gd name="T61" fmla="*/ 250 h 491"/>
                <a:gd name="T62" fmla="*/ 405 w 419"/>
                <a:gd name="T63" fmla="*/ 281 h 491"/>
                <a:gd name="T64" fmla="*/ 385 w 419"/>
                <a:gd name="T65" fmla="*/ 286 h 491"/>
                <a:gd name="T66" fmla="*/ 381 w 419"/>
                <a:gd name="T67" fmla="*/ 290 h 491"/>
                <a:gd name="T68" fmla="*/ 380 w 419"/>
                <a:gd name="T69" fmla="*/ 307 h 491"/>
                <a:gd name="T70" fmla="*/ 382 w 419"/>
                <a:gd name="T71" fmla="*/ 310 h 491"/>
                <a:gd name="T72" fmla="*/ 384 w 419"/>
                <a:gd name="T73" fmla="*/ 317 h 491"/>
                <a:gd name="T74" fmla="*/ 377 w 419"/>
                <a:gd name="T75" fmla="*/ 325 h 491"/>
                <a:gd name="T76" fmla="*/ 376 w 419"/>
                <a:gd name="T77" fmla="*/ 331 h 491"/>
                <a:gd name="T78" fmla="*/ 378 w 419"/>
                <a:gd name="T79" fmla="*/ 338 h 491"/>
                <a:gd name="T80" fmla="*/ 375 w 419"/>
                <a:gd name="T81" fmla="*/ 344 h 491"/>
                <a:gd name="T82" fmla="*/ 369 w 419"/>
                <a:gd name="T83" fmla="*/ 357 h 491"/>
                <a:gd name="T84" fmla="*/ 369 w 419"/>
                <a:gd name="T85" fmla="*/ 365 h 491"/>
                <a:gd name="T86" fmla="*/ 369 w 419"/>
                <a:gd name="T87" fmla="*/ 389 h 491"/>
                <a:gd name="T88" fmla="*/ 347 w 419"/>
                <a:gd name="T89" fmla="*/ 404 h 491"/>
                <a:gd name="T90" fmla="*/ 345 w 419"/>
                <a:gd name="T91" fmla="*/ 404 h 491"/>
                <a:gd name="T92" fmla="*/ 261 w 419"/>
                <a:gd name="T93" fmla="*/ 386 h 491"/>
                <a:gd name="T94" fmla="*/ 256 w 419"/>
                <a:gd name="T95" fmla="*/ 387 h 491"/>
                <a:gd name="T96" fmla="*/ 250 w 419"/>
                <a:gd name="T97" fmla="*/ 476 h 491"/>
                <a:gd name="T98" fmla="*/ 83 w 419"/>
                <a:gd name="T99" fmla="*/ 454 h 491"/>
                <a:gd name="T100" fmla="*/ 89 w 419"/>
                <a:gd name="T101" fmla="*/ 307 h 491"/>
                <a:gd name="T102" fmla="*/ 68 w 419"/>
                <a:gd name="T103" fmla="*/ 282 h 491"/>
                <a:gd name="T104" fmla="*/ 9 w 419"/>
                <a:gd name="T105" fmla="*/ 167 h 491"/>
                <a:gd name="T106" fmla="*/ 47 w 419"/>
                <a:gd name="T107" fmla="*/ 56 h 491"/>
                <a:gd name="T108" fmla="*/ 193 w 419"/>
                <a:gd name="T109" fmla="*/ 9 h 491"/>
                <a:gd name="T110" fmla="*/ 331 w 419"/>
                <a:gd name="T111" fmla="*/ 61 h 491"/>
                <a:gd name="T112" fmla="*/ 365 w 419"/>
                <a:gd name="T113" fmla="*/ 120 h 491"/>
                <a:gd name="T114" fmla="*/ 370 w 419"/>
                <a:gd name="T115" fmla="*/ 158 h 491"/>
                <a:gd name="T116" fmla="*/ 365 w 419"/>
                <a:gd name="T117" fmla="*/ 180 h 491"/>
                <a:gd name="T118" fmla="*/ 363 w 419"/>
                <a:gd name="T119" fmla="*/ 189 h 491"/>
                <a:gd name="T120" fmla="*/ 399 w 419"/>
                <a:gd name="T121" fmla="*/ 255 h 491"/>
                <a:gd name="T122" fmla="*/ 409 w 419"/>
                <a:gd name="T123" fmla="*/ 273 h 491"/>
                <a:gd name="T124" fmla="*/ 405 w 419"/>
                <a:gd name="T125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4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5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6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7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  <p:sp>
          <p:nvSpPr>
            <p:cNvPr id="55" name="Freeform 123">
              <a:extLst>
                <a:ext uri="{FF2B5EF4-FFF2-40B4-BE49-F238E27FC236}">
                  <a16:creationId xmlns:a16="http://schemas.microsoft.com/office/drawing/2014/main" id="{9D26C7E2-E397-184C-9923-AE72DBD98D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7025" y="2105455"/>
              <a:ext cx="475988" cy="45994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0409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BFBA9DB2-A6A1-47D1-85DE-FBB0EF2C0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51" b="3785"/>
          <a:stretch/>
        </p:blipFill>
        <p:spPr>
          <a:xfrm>
            <a:off x="3958" y="-89064"/>
            <a:ext cx="12451275" cy="82900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05" y="-89064"/>
            <a:ext cx="12454741" cy="8290058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Identifying the Competencies </a:t>
            </a:r>
            <a:br>
              <a:rPr lang="en-US"/>
            </a:br>
            <a:r>
              <a:rPr lang="en-US"/>
              <a:t>You Developed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484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E31C-3422-6A4F-AB05-D5D4E6C5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IDENTIFYING YOUR COMPETENCIES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ED156-8038-4A4C-9BAC-8834CEEAD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692" y="1219200"/>
            <a:ext cx="11648221" cy="848139"/>
          </a:xfrm>
        </p:spPr>
        <p:txBody>
          <a:bodyPr>
            <a:noAutofit/>
          </a:bodyPr>
          <a:lstStyle/>
          <a:p>
            <a:r>
              <a:rPr lang="en-US"/>
              <a:t>In this section, you will </a:t>
            </a:r>
            <a:r>
              <a:rPr lang="en-US" b="1"/>
              <a:t>identify which competencies</a:t>
            </a:r>
            <a:r>
              <a:rPr lang="en-US"/>
              <a:t> you developed </a:t>
            </a:r>
            <a:br>
              <a:rPr lang="en-US"/>
            </a:br>
            <a:r>
              <a:rPr lang="en-US"/>
              <a:t>during your experiential learning role.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7A50B7-0BA2-324B-B67B-8323F0F74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149D1-45AB-244C-83D4-99677776A2CB}"/>
              </a:ext>
            </a:extLst>
          </p:cNvPr>
          <p:cNvSpPr txBox="1"/>
          <p:nvPr/>
        </p:nvSpPr>
        <p:spPr>
          <a:xfrm>
            <a:off x="715617" y="2206487"/>
            <a:ext cx="5160398" cy="410946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2000"/>
              <a:t>If you </a:t>
            </a:r>
            <a:r>
              <a:rPr lang="en-US" sz="2000" b="1"/>
              <a:t>completed</a:t>
            </a:r>
            <a:r>
              <a:rPr lang="en-US" sz="2000"/>
              <a:t> the “Developing a Personal Learning Plan for Competency Development” module prior to your placement, </a:t>
            </a:r>
            <a:r>
              <a:rPr lang="en-US" sz="2000" b="1"/>
              <a:t>refer to your responses </a:t>
            </a:r>
            <a:r>
              <a:rPr lang="en-US" sz="2000"/>
              <a:t>in the following exercise.</a:t>
            </a:r>
          </a:p>
          <a:p>
            <a:endParaRPr lang="en-US" b="1">
              <a:solidFill>
                <a:srgbClr val="005F7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DA3EC-3954-C247-B45C-2F84CDAFF0F1}"/>
              </a:ext>
            </a:extLst>
          </p:cNvPr>
          <p:cNvSpPr txBox="1"/>
          <p:nvPr/>
        </p:nvSpPr>
        <p:spPr>
          <a:xfrm>
            <a:off x="6619461" y="2345635"/>
            <a:ext cx="4234069" cy="15505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endParaRPr lang="en-US" b="1">
              <a:solidFill>
                <a:srgbClr val="005F7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7BE99-F2D7-9E47-86CE-0DD7CDE0C18D}"/>
              </a:ext>
            </a:extLst>
          </p:cNvPr>
          <p:cNvSpPr txBox="1"/>
          <p:nvPr/>
        </p:nvSpPr>
        <p:spPr>
          <a:xfrm>
            <a:off x="7156174" y="2345635"/>
            <a:ext cx="3697356" cy="117281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b="1">
              <a:solidFill>
                <a:srgbClr val="005F7A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DE69E6-7946-6648-A8A0-BB7A070B90B7}"/>
              </a:ext>
            </a:extLst>
          </p:cNvPr>
          <p:cNvSpPr/>
          <p:nvPr/>
        </p:nvSpPr>
        <p:spPr>
          <a:xfrm>
            <a:off x="6412727" y="2206487"/>
            <a:ext cx="518424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If you did not complete the “Developing a Personal Learning Plan for Competency Development’” module prior to your placement, take some time now to </a:t>
            </a:r>
            <a:r>
              <a:rPr lang="en-US" sz="2000" b="1"/>
              <a:t>identify three competencies you believe you developed </a:t>
            </a:r>
            <a:r>
              <a:rPr lang="en-US" sz="2000"/>
              <a:t>over the course of this experiential learning opportunity. </a:t>
            </a:r>
          </a:p>
          <a:p>
            <a:endParaRPr lang="en-US"/>
          </a:p>
          <a:p>
            <a:r>
              <a:rPr lang="en-US"/>
              <a:t>Refer the </a:t>
            </a:r>
            <a:r>
              <a:rPr lang="en-US" b="1">
                <a:hlinkClick r:id="rId5"/>
              </a:rPr>
              <a:t>Co-Curricular Competencies Framework </a:t>
            </a:r>
            <a:r>
              <a:rPr lang="en-US"/>
              <a:t>for ideas.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18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STUDENT EXAMPLE: COMPETENCY DEVELOPMENT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5329881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Experiential learning role: </a:t>
            </a:r>
            <a:r>
              <a:rPr lang="en-US" sz="2000" b="1">
                <a:ea typeface="Verdana"/>
                <a:cs typeface="Arial"/>
              </a:rPr>
              <a:t>Internship at a nonprofit settlement organization</a:t>
            </a:r>
            <a:endParaRPr lang="en-US" b="1">
              <a:solidFill>
                <a:schemeClr val="accent5">
                  <a:lumMod val="75000"/>
                </a:schemeClr>
              </a:solidFill>
              <a:ea typeface="Verdana"/>
              <a:cs typeface="Arial"/>
            </a:endParaRPr>
          </a:p>
          <a:p>
            <a:pPr lvl="0"/>
            <a:r>
              <a:rPr lang="en-US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Competency: </a:t>
            </a:r>
            <a:br>
              <a:rPr lang="en-US" b="1"/>
            </a:br>
            <a:r>
              <a:rPr lang="en-US" sz="1800" b="1">
                <a:ea typeface="Verdana"/>
                <a:cs typeface="Arial"/>
              </a:rPr>
              <a:t>Communication</a:t>
            </a:r>
          </a:p>
          <a:p>
            <a:pPr lvl="0"/>
            <a:r>
              <a:rPr lang="en-US" b="1">
                <a:solidFill>
                  <a:schemeClr val="accent5">
                    <a:lumMod val="75000"/>
                  </a:schemeClr>
                </a:solidFill>
                <a:ea typeface="Verdana"/>
                <a:cs typeface="Arial"/>
              </a:rPr>
              <a:t>Results:</a:t>
            </a:r>
            <a:br>
              <a:rPr lang="en-US" b="1"/>
            </a:br>
            <a:r>
              <a:rPr lang="en-US" sz="1800" b="1">
                <a:ea typeface="Verdana"/>
                <a:cs typeface="Arial"/>
              </a:rPr>
              <a:t>When did you demonstrate this competency in your role?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>
                <a:ea typeface="Verdana"/>
                <a:cs typeface="Arial"/>
              </a:rPr>
              <a:t>Listened to the needs of community members and aligned those needs with the organization’s services.</a:t>
            </a:r>
            <a:endParaRPr lang="en-US" sz="18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/>
              <a:t>Wrote a pamphlet with a list of local services and suggestions for how to access them.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5"/>
          </p:nvPr>
        </p:nvSpPr>
        <p:spPr>
          <a:xfrm>
            <a:off x="6131496" y="1219200"/>
            <a:ext cx="6060503" cy="58117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b="1">
                <a:ea typeface="Verdana"/>
                <a:cs typeface="Arial"/>
              </a:rPr>
              <a:t>What resulted from your use of this competency? </a:t>
            </a:r>
            <a:endParaRPr lang="en-US" sz="1800" b="1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ea typeface="Verdana"/>
                <a:cs typeface="Arial"/>
              </a:rPr>
              <a:t>Met with over 100 community members over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8 months and was able to refer them to relevant resources in almost all of my appointments.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ea typeface="Verdana"/>
                <a:cs typeface="Arial"/>
              </a:rPr>
              <a:t>Community members consistently commented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on how helpful I was at the end of our appointments.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ea typeface="Verdana"/>
                <a:cs typeface="Arial"/>
              </a:rPr>
              <a:t>Hundreds of community members have been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provided with the pamphlet about local services.</a:t>
            </a:r>
          </a:p>
          <a:p>
            <a:pPr>
              <a:spcAft>
                <a:spcPts val="600"/>
              </a:spcAft>
            </a:pPr>
            <a:r>
              <a:rPr lang="en-US" sz="1800" b="1">
                <a:ea typeface="Verdana"/>
                <a:cs typeface="Arial"/>
              </a:rPr>
              <a:t>How is this competency related to your </a:t>
            </a:r>
            <a:br>
              <a:rPr lang="en-US" sz="1800" b="1">
                <a:ea typeface="Verdana"/>
                <a:cs typeface="Arial"/>
              </a:rPr>
            </a:br>
            <a:r>
              <a:rPr lang="en-US" sz="1800" b="1">
                <a:ea typeface="Verdana"/>
                <a:cs typeface="Arial"/>
              </a:rPr>
              <a:t>field of study? </a:t>
            </a:r>
            <a:endParaRPr lang="en-US" sz="1800" b="1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ea typeface="Verdana"/>
                <a:cs typeface="Arial"/>
              </a:rPr>
              <a:t>Communication is a major part of the Engineering profession including during consultation, project management and evaluation phases. </a:t>
            </a:r>
            <a:endParaRPr lang="en-US" sz="180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ea typeface="Verdana"/>
                <a:cs typeface="Arial"/>
              </a:rPr>
              <a:t>Engineers need to be able to make outcomes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clear to all stakeholders, not just engineers. </a:t>
            </a:r>
            <a:endParaRPr lang="en-CA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5236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l-students-blue-teal">
  <a:themeElements>
    <a:clrScheme name="theme-el-uoft-may-26-19">
      <a:dk1>
        <a:srgbClr val="000000"/>
      </a:dk1>
      <a:lt1>
        <a:srgbClr val="FFFFFF"/>
      </a:lt1>
      <a:dk2>
        <a:srgbClr val="007FA3"/>
      </a:dk2>
      <a:lt2>
        <a:srgbClr val="002554"/>
      </a:lt2>
      <a:accent1>
        <a:srgbClr val="177CB3"/>
      </a:accent1>
      <a:accent2>
        <a:srgbClr val="0988BA"/>
      </a:accent2>
      <a:accent3>
        <a:srgbClr val="007FA3"/>
      </a:accent3>
      <a:accent4>
        <a:srgbClr val="09A0BA"/>
      </a:accent4>
      <a:accent5>
        <a:srgbClr val="0BA5B3"/>
      </a:accent5>
      <a:accent6>
        <a:srgbClr val="1490CE"/>
      </a:accent6>
      <a:hlink>
        <a:srgbClr val="114986"/>
      </a:hlink>
      <a:folHlink>
        <a:srgbClr val="1762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b="1" dirty="0">
            <a:solidFill>
              <a:srgbClr val="005F7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B6DCAA5ADE9B4ABF040436C01CFA65" ma:contentTypeVersion="7" ma:contentTypeDescription="Create a new document." ma:contentTypeScope="" ma:versionID="7c7385cd836741ac21ec257130feda32">
  <xsd:schema xmlns:xsd="http://www.w3.org/2001/XMLSchema" xmlns:xs="http://www.w3.org/2001/XMLSchema" xmlns:p="http://schemas.microsoft.com/office/2006/metadata/properties" xmlns:ns2="c574565b-df9f-441e-9b72-ba842ddeaaae" xmlns:ns3="1585722f-55ba-4c5d-b3cf-ae646fe44a8d" targetNamespace="http://schemas.microsoft.com/office/2006/metadata/properties" ma:root="true" ma:fieldsID="c7bb76f15eaddca96cba8eb7348c4908" ns2:_="" ns3:_="">
    <xsd:import namespace="c574565b-df9f-441e-9b72-ba842ddeaaae"/>
    <xsd:import namespace="1585722f-55ba-4c5d-b3cf-ae646fe44a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4565b-df9f-441e-9b72-ba842ddeaa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85722f-55ba-4c5d-b3cf-ae646fe44a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60F71D-090C-4404-B245-4864E014312C}">
  <ds:schemaRefs>
    <ds:schemaRef ds:uri="1585722f-55ba-4c5d-b3cf-ae646fe44a8d"/>
    <ds:schemaRef ds:uri="c574565b-df9f-441e-9b72-ba842ddeaa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9F9748-D96C-4E75-8306-BEFAE66119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84BD1F-A921-4A7B-AC89-7EA4EEB5B659}">
  <ds:schemaRefs>
    <ds:schemaRef ds:uri="1585722f-55ba-4c5d-b3cf-ae646fe44a8d"/>
    <ds:schemaRef ds:uri="c574565b-df9f-441e-9b72-ba842ddeaa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2073</Words>
  <Application>Microsoft Office PowerPoint</Application>
  <PresentationFormat>Widescreen</PresentationFormat>
  <Paragraphs>194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el-students-blue-teal</vt:lpstr>
      <vt:lpstr>Reflecting on Your Competency Development</vt:lpstr>
      <vt:lpstr>MODULE OBJECTIVES</vt:lpstr>
      <vt:lpstr>IDENTIFYING YOUR COMPETENCIES FOR CAREER SUCCESS</vt:lpstr>
      <vt:lpstr>What is a  Competency?</vt:lpstr>
      <vt:lpstr>WHAT ARE COMPETENCIES?</vt:lpstr>
      <vt:lpstr>AN EXAMPLE OF A COMPETENCY</vt:lpstr>
      <vt:lpstr>Identifying the Competencies  You Developed</vt:lpstr>
      <vt:lpstr>IDENTIFYING YOUR COMPETENCIES</vt:lpstr>
      <vt:lpstr>STUDENT EXAMPLE: COMPETENCY DEVELOPMENT RESULTS</vt:lpstr>
      <vt:lpstr>STUDENT EXAMPLE: WHICH COMPETENCIES DID YOU DEVELOP?</vt:lpstr>
      <vt:lpstr>YOUR TURN: WHICH COMPETENCIES DID YOU DEVELOP?</vt:lpstr>
      <vt:lpstr>Articulating Your Competencies  in Resumes and Interviews</vt:lpstr>
      <vt:lpstr>ARTICULATING YOUR COMPETENCIES IN RESUMES</vt:lpstr>
      <vt:lpstr>ACCOMPLISHMENT STATEMENTS AND RESUMES</vt:lpstr>
      <vt:lpstr>COMMUNICATING YOUR ACCOMPLISHMENTS</vt:lpstr>
      <vt:lpstr>YOUR TURN : COMPETENCIES AS ACCOMPLISHMENT STATEMENTS</vt:lpstr>
      <vt:lpstr>ARTICULATING YOUR COMPETENCIES IN INTERVIEWS</vt:lpstr>
      <vt:lpstr>STUDENT EXAMPLE: STAR METHOD INTERVIEWING</vt:lpstr>
      <vt:lpstr>YOUR TURN: THE STAR METHOD FOR INTERVIEWS</vt:lpstr>
      <vt:lpstr>THE STAR METHOD IN INTERVIEWS</vt:lpstr>
      <vt:lpstr>FOCUSING ON COMPETENCIES AND RESULTS</vt:lpstr>
      <vt:lpstr>RESUME AND INTERVIEW RESOURCES</vt:lpstr>
      <vt:lpstr>PowerPoint Presentation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</dc:title>
  <dc:creator>Selena Panchoo;Sheila Eaton</dc:creator>
  <cp:lastModifiedBy>Will Heikoop</cp:lastModifiedBy>
  <cp:revision>2</cp:revision>
  <dcterms:created xsi:type="dcterms:W3CDTF">2019-01-15T16:30:46Z</dcterms:created>
  <dcterms:modified xsi:type="dcterms:W3CDTF">2022-01-19T15:16:28Z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0x0101004EB6DCAA5ADE9B4ABF040436C01CFA65</vt:lpwstr>
  </property>
  <property fmtid="{D5CDD505-2E9C-101B-9397-08002B2CF9AE}" pid="3" name="ArticulateGUID">
    <vt:lpwstr>73FF2A00-4797-4E02-9C4D-BED006ECF0D6</vt:lpwstr>
  </property>
  <property fmtid="{D5CDD505-2E9C-101B-9397-08002B2CF9AE}" pid="4" name="ArticulatePath">
    <vt:lpwstr>mod-6-strengths-values-Jul-4-19-SE</vt:lpwstr>
  </property>
</Properties>
</file>