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318" r:id="rId5"/>
    <p:sldId id="320" r:id="rId6"/>
    <p:sldId id="319" r:id="rId7"/>
    <p:sldId id="322" r:id="rId8"/>
    <p:sldId id="367" r:id="rId9"/>
    <p:sldId id="450" r:id="rId10"/>
    <p:sldId id="441" r:id="rId11"/>
    <p:sldId id="342" r:id="rId12"/>
    <p:sldId id="443" r:id="rId13"/>
    <p:sldId id="442" r:id="rId14"/>
    <p:sldId id="324" r:id="rId15"/>
    <p:sldId id="347" r:id="rId16"/>
    <p:sldId id="444" r:id="rId17"/>
    <p:sldId id="445" r:id="rId18"/>
    <p:sldId id="446" r:id="rId19"/>
    <p:sldId id="351" r:id="rId20"/>
    <p:sldId id="447" r:id="rId21"/>
    <p:sldId id="433" r:id="rId22"/>
    <p:sldId id="434" r:id="rId23"/>
    <p:sldId id="435" r:id="rId24"/>
    <p:sldId id="436" r:id="rId25"/>
    <p:sldId id="448" r:id="rId26"/>
    <p:sldId id="359" r:id="rId27"/>
    <p:sldId id="449" r:id="rId28"/>
    <p:sldId id="340" r:id="rId29"/>
    <p:sldId id="284" r:id="rId30"/>
  </p:sldIdLst>
  <p:sldSz cx="12192000" cy="6858000"/>
  <p:notesSz cx="6858000" cy="1457325"/>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8" userDrawn="1">
          <p15:clr>
            <a:srgbClr val="A4A3A4"/>
          </p15:clr>
        </p15:guide>
        <p15:guide id="3" orient="horz" pos="958" userDrawn="1">
          <p15:clr>
            <a:srgbClr val="A4A3A4"/>
          </p15:clr>
        </p15:guide>
        <p15:guide id="4" pos="7537" userDrawn="1">
          <p15:clr>
            <a:srgbClr val="A4A3A4"/>
          </p15:clr>
        </p15:guide>
        <p15:guide id="5" pos="1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Esmail" initials="JE"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A1BA"/>
    <a:srgbClr val="007FA3"/>
    <a:srgbClr val="005F7A"/>
    <a:srgbClr val="177CB3"/>
    <a:srgbClr val="1590CE"/>
    <a:srgbClr val="109CC1"/>
    <a:srgbClr val="FFFFFF"/>
    <a:srgbClr val="0BA5B3"/>
    <a:srgbClr val="0888BA"/>
    <a:srgbClr val="3EB0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9"/>
    <p:restoredTop sz="94694"/>
  </p:normalViewPr>
  <p:slideViewPr>
    <p:cSldViewPr snapToGrid="0">
      <p:cViewPr varScale="1">
        <p:scale>
          <a:sx n="117" d="100"/>
          <a:sy n="117" d="100"/>
        </p:scale>
        <p:origin x="752" y="168"/>
      </p:cViewPr>
      <p:guideLst>
        <p:guide orient="horz" pos="2228"/>
        <p:guide pos="3848"/>
        <p:guide orient="horz" pos="958"/>
        <p:guide pos="7537"/>
        <p:guide pos="1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3BE71-D7DA-4361-B9F5-23694C4BBEAF}" type="doc">
      <dgm:prSet loTypeId="urn:microsoft.com/office/officeart/2005/8/layout/venn1" loCatId="relationship" qsTypeId="urn:microsoft.com/office/officeart/2005/8/quickstyle/simple1" qsCatId="simple" csTypeId="urn:microsoft.com/office/officeart/2005/8/colors/accent6_5" csCatId="accent6" phldr="1"/>
      <dgm:spPr/>
    </dgm:pt>
    <dgm:pt modelId="{AA64E16E-9D01-453C-ADBB-D5A57E8EE6A7}">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4596C2">
            <a:alpha val="95000"/>
          </a:srgbClr>
        </a:solidFill>
        <a:ln>
          <a:solidFill>
            <a:schemeClr val="bg1"/>
          </a:solidFill>
        </a:ln>
      </dgm:spPr>
      <dgm:t>
        <a:bodyPr/>
        <a:lstStyle/>
        <a:p>
          <a:r>
            <a:rPr lang="en-CA">
              <a:solidFill>
                <a:schemeClr val="bg1"/>
              </a:solidFill>
            </a:rPr>
            <a:t>Previous knowledge and experience</a:t>
          </a:r>
        </a:p>
      </dgm:t>
    </dgm:pt>
    <dgm:pt modelId="{DBFCC5E8-9AE8-4FFB-9DC2-ADB175C483E9}" type="parTrans" cxnId="{780A3B1C-4A95-4554-8499-C3D62D5FDA66}">
      <dgm:prSet/>
      <dgm:spPr/>
      <dgm:t>
        <a:bodyPr/>
        <a:lstStyle/>
        <a:p>
          <a:endParaRPr lang="en-CA"/>
        </a:p>
      </dgm:t>
    </dgm:pt>
    <dgm:pt modelId="{DB42960F-92CB-46E9-8730-9A12BAE34501}" type="sibTrans" cxnId="{780A3B1C-4A95-4554-8499-C3D62D5FDA66}">
      <dgm:prSet/>
      <dgm:spPr/>
      <dgm:t>
        <a:bodyPr/>
        <a:lstStyle/>
        <a:p>
          <a:endParaRPr lang="en-CA"/>
        </a:p>
      </dgm:t>
    </dgm:pt>
    <dgm:pt modelId="{33A14E48-0174-4F87-BDE2-661B34D9C821}">
      <dgm:prSet phldrT="[Text]"/>
      <dgm:spPr>
        <a:solidFill>
          <a:srgbClr val="2FB2BE">
            <a:alpha val="86000"/>
          </a:srgbClr>
        </a:solidFill>
        <a:ln>
          <a:noFill/>
        </a:ln>
      </dgm:spPr>
      <dgm:t>
        <a:bodyPr/>
        <a:lstStyle/>
        <a:p>
          <a:r>
            <a:rPr lang="en-US">
              <a:solidFill>
                <a:schemeClr val="bg1"/>
              </a:solidFill>
            </a:rPr>
            <a:t>Experiential</a:t>
          </a:r>
          <a:br>
            <a:rPr lang="en-US">
              <a:solidFill>
                <a:schemeClr val="bg1"/>
              </a:solidFill>
            </a:rPr>
          </a:br>
          <a:r>
            <a:rPr lang="en-US">
              <a:solidFill>
                <a:schemeClr val="bg1"/>
              </a:solidFill>
            </a:rPr>
            <a:t>learning experience </a:t>
          </a:r>
          <a:endParaRPr lang="en-CA">
            <a:solidFill>
              <a:schemeClr val="bg1"/>
            </a:solidFill>
          </a:endParaRPr>
        </a:p>
      </dgm:t>
    </dgm:pt>
    <dgm:pt modelId="{BE83B5B5-9382-4CF6-917D-29634F323906}" type="parTrans" cxnId="{EF769D36-F566-4B9E-B798-CD2953412E97}">
      <dgm:prSet/>
      <dgm:spPr/>
      <dgm:t>
        <a:bodyPr/>
        <a:lstStyle/>
        <a:p>
          <a:endParaRPr lang="en-CA"/>
        </a:p>
      </dgm:t>
    </dgm:pt>
    <dgm:pt modelId="{930E372F-5E7F-44D1-B48A-EAEA64998D2E}" type="sibTrans" cxnId="{EF769D36-F566-4B9E-B798-CD2953412E97}">
      <dgm:prSet/>
      <dgm:spPr/>
      <dgm:t>
        <a:bodyPr/>
        <a:lstStyle/>
        <a:p>
          <a:endParaRPr lang="en-CA"/>
        </a:p>
      </dgm:t>
    </dgm:pt>
    <dgm:pt modelId="{4823A3E4-3954-4D1D-8F33-C3AF434C034A}" type="pres">
      <dgm:prSet presAssocID="{9933BE71-D7DA-4361-B9F5-23694C4BBEAF}" presName="compositeShape" presStyleCnt="0">
        <dgm:presLayoutVars>
          <dgm:chMax val="7"/>
          <dgm:dir/>
          <dgm:resizeHandles val="exact"/>
        </dgm:presLayoutVars>
      </dgm:prSet>
      <dgm:spPr/>
    </dgm:pt>
    <dgm:pt modelId="{FF685787-BFD3-4173-A95A-DF1C284835AE}" type="pres">
      <dgm:prSet presAssocID="{AA64E16E-9D01-453C-ADBB-D5A57E8EE6A7}" presName="circ1" presStyleLbl="vennNode1" presStyleIdx="0" presStyleCnt="2" custLinFactNeighborY="-20687"/>
      <dgm:spPr/>
    </dgm:pt>
    <dgm:pt modelId="{E37D7992-6DC4-4420-938E-61108F978DBB}" type="pres">
      <dgm:prSet presAssocID="{AA64E16E-9D01-453C-ADBB-D5A57E8EE6A7}" presName="circ1Tx" presStyleLbl="revTx" presStyleIdx="0" presStyleCnt="0">
        <dgm:presLayoutVars>
          <dgm:chMax val="0"/>
          <dgm:chPref val="0"/>
          <dgm:bulletEnabled val="1"/>
        </dgm:presLayoutVars>
      </dgm:prSet>
      <dgm:spPr/>
    </dgm:pt>
    <dgm:pt modelId="{1ED693A2-4009-4D06-9C23-0EBC8838A2EB}" type="pres">
      <dgm:prSet presAssocID="{33A14E48-0174-4F87-BDE2-661B34D9C821}" presName="circ2" presStyleLbl="vennNode1" presStyleIdx="1" presStyleCnt="2" custLinFactNeighborY="-20361"/>
      <dgm:spPr/>
    </dgm:pt>
    <dgm:pt modelId="{D60F34B6-D108-45EA-9377-8A905153DA50}" type="pres">
      <dgm:prSet presAssocID="{33A14E48-0174-4F87-BDE2-661B34D9C821}" presName="circ2Tx" presStyleLbl="revTx" presStyleIdx="0" presStyleCnt="0">
        <dgm:presLayoutVars>
          <dgm:chMax val="0"/>
          <dgm:chPref val="0"/>
          <dgm:bulletEnabled val="1"/>
        </dgm:presLayoutVars>
      </dgm:prSet>
      <dgm:spPr/>
    </dgm:pt>
  </dgm:ptLst>
  <dgm:cxnLst>
    <dgm:cxn modelId="{780A3B1C-4A95-4554-8499-C3D62D5FDA66}" srcId="{9933BE71-D7DA-4361-B9F5-23694C4BBEAF}" destId="{AA64E16E-9D01-453C-ADBB-D5A57E8EE6A7}" srcOrd="0" destOrd="0" parTransId="{DBFCC5E8-9AE8-4FFB-9DC2-ADB175C483E9}" sibTransId="{DB42960F-92CB-46E9-8730-9A12BAE34501}"/>
    <dgm:cxn modelId="{71592033-7770-43F9-B03B-CB8CD9BD17CA}" type="presOf" srcId="{33A14E48-0174-4F87-BDE2-661B34D9C821}" destId="{D60F34B6-D108-45EA-9377-8A905153DA50}" srcOrd="1" destOrd="0" presId="urn:microsoft.com/office/officeart/2005/8/layout/venn1"/>
    <dgm:cxn modelId="{EF769D36-F566-4B9E-B798-CD2953412E97}" srcId="{9933BE71-D7DA-4361-B9F5-23694C4BBEAF}" destId="{33A14E48-0174-4F87-BDE2-661B34D9C821}" srcOrd="1" destOrd="0" parTransId="{BE83B5B5-9382-4CF6-917D-29634F323906}" sibTransId="{930E372F-5E7F-44D1-B48A-EAEA64998D2E}"/>
    <dgm:cxn modelId="{4CFC0E63-26AD-4F28-AEB0-E60CAA1789C7}" type="presOf" srcId="{33A14E48-0174-4F87-BDE2-661B34D9C821}" destId="{1ED693A2-4009-4D06-9C23-0EBC8838A2EB}" srcOrd="0" destOrd="0" presId="urn:microsoft.com/office/officeart/2005/8/layout/venn1"/>
    <dgm:cxn modelId="{320A4EA4-CAF9-46B3-ADA4-8ABD7CC4127B}" type="presOf" srcId="{9933BE71-D7DA-4361-B9F5-23694C4BBEAF}" destId="{4823A3E4-3954-4D1D-8F33-C3AF434C034A}" srcOrd="0" destOrd="0" presId="urn:microsoft.com/office/officeart/2005/8/layout/venn1"/>
    <dgm:cxn modelId="{7685AAAF-9762-4E27-AA94-9FFC613DF342}" type="presOf" srcId="{AA64E16E-9D01-453C-ADBB-D5A57E8EE6A7}" destId="{E37D7992-6DC4-4420-938E-61108F978DBB}" srcOrd="1" destOrd="0" presId="urn:microsoft.com/office/officeart/2005/8/layout/venn1"/>
    <dgm:cxn modelId="{9AE070FD-406E-477E-B55C-BE80998FC7A3}" type="presOf" srcId="{AA64E16E-9D01-453C-ADBB-D5A57E8EE6A7}" destId="{FF685787-BFD3-4173-A95A-DF1C284835AE}" srcOrd="0" destOrd="0" presId="urn:microsoft.com/office/officeart/2005/8/layout/venn1"/>
    <dgm:cxn modelId="{B02F2C73-8EF8-4336-ABF6-1DD6ACA59E82}" type="presParOf" srcId="{4823A3E4-3954-4D1D-8F33-C3AF434C034A}" destId="{FF685787-BFD3-4173-A95A-DF1C284835AE}" srcOrd="0" destOrd="0" presId="urn:microsoft.com/office/officeart/2005/8/layout/venn1"/>
    <dgm:cxn modelId="{C318C20A-7AA2-4F09-9AA6-73EF4BA46923}" type="presParOf" srcId="{4823A3E4-3954-4D1D-8F33-C3AF434C034A}" destId="{E37D7992-6DC4-4420-938E-61108F978DBB}" srcOrd="1" destOrd="0" presId="urn:microsoft.com/office/officeart/2005/8/layout/venn1"/>
    <dgm:cxn modelId="{5A9AC9BC-F0DA-4E37-A6AD-40A4FBD4E835}" type="presParOf" srcId="{4823A3E4-3954-4D1D-8F33-C3AF434C034A}" destId="{1ED693A2-4009-4D06-9C23-0EBC8838A2EB}" srcOrd="2" destOrd="0" presId="urn:microsoft.com/office/officeart/2005/8/layout/venn1"/>
    <dgm:cxn modelId="{E5490CC5-C3A4-49E2-A46A-ABAE4E9A81A9}" type="presParOf" srcId="{4823A3E4-3954-4D1D-8F33-C3AF434C034A}" destId="{D60F34B6-D108-45EA-9377-8A905153DA50}"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DD9B45-8414-2C4E-8698-928EA0A24190}" type="doc">
      <dgm:prSet loTypeId="urn:microsoft.com/office/officeart/2005/8/layout/hList1" loCatId="process" qsTypeId="urn:microsoft.com/office/officeart/2005/8/quickstyle/simple1" qsCatId="simple" csTypeId="urn:microsoft.com/office/officeart/2005/8/colors/accent2_1" csCatId="accent2" phldr="1"/>
      <dgm:spPr/>
      <dgm:t>
        <a:bodyPr/>
        <a:lstStyle/>
        <a:p>
          <a:endParaRPr lang="en-US"/>
        </a:p>
      </dgm:t>
    </dgm:pt>
    <dgm:pt modelId="{BF33A49E-E74B-E442-BBAC-5C0E87D2AE59}">
      <dgm:prSet phldrT="[Text]" custT="1"/>
      <dgm:spPr>
        <a:ln>
          <a:noFill/>
        </a:ln>
      </dgm:spPr>
      <dgm:t>
        <a:bodyPr/>
        <a:lstStyle/>
        <a:p>
          <a:r>
            <a:rPr lang="en-US" sz="2800">
              <a:latin typeface="Arial" panose="020B0604020202020204" pitchFamily="34" charset="0"/>
              <a:cs typeface="Arial" panose="020B0604020202020204" pitchFamily="34" charset="0"/>
            </a:rPr>
            <a:t>Writing</a:t>
          </a:r>
        </a:p>
      </dgm:t>
    </dgm:pt>
    <dgm:pt modelId="{886AACE0-DAFF-2B49-9E28-0AC4BDA06B7F}" type="parTrans" cxnId="{1C883646-957A-F940-81A2-BB0C2B765F08}">
      <dgm:prSet/>
      <dgm:spPr/>
      <dgm:t>
        <a:bodyPr/>
        <a:lstStyle/>
        <a:p>
          <a:endParaRPr lang="en-US"/>
        </a:p>
      </dgm:t>
    </dgm:pt>
    <dgm:pt modelId="{36B6FF90-6754-9543-B60F-7048E4282DB6}" type="sibTrans" cxnId="{1C883646-957A-F940-81A2-BB0C2B765F08}">
      <dgm:prSet/>
      <dgm:spPr/>
      <dgm:t>
        <a:bodyPr/>
        <a:lstStyle/>
        <a:p>
          <a:endParaRPr lang="en-US"/>
        </a:p>
      </dgm:t>
    </dgm:pt>
    <dgm:pt modelId="{21EAE36F-EA41-8C40-A393-35223A275380}">
      <dgm:prSet phldrT="[Text]" custT="1"/>
      <dgm:spPr>
        <a:ln>
          <a:noFill/>
        </a:ln>
      </dgm:spPr>
      <dgm:t>
        <a:bodyPr/>
        <a:lstStyle/>
        <a:p>
          <a:r>
            <a:rPr lang="en-US" sz="2200">
              <a:latin typeface="Arial" panose="020B0604020202020204" pitchFamily="34" charset="0"/>
              <a:cs typeface="Arial" panose="020B0604020202020204" pitchFamily="34" charset="0"/>
            </a:rPr>
            <a:t>Essays</a:t>
          </a:r>
        </a:p>
      </dgm:t>
    </dgm:pt>
    <dgm:pt modelId="{0C58E3A4-4716-A242-AD46-E484A418BF39}" type="parTrans" cxnId="{27D027DF-7DB4-A446-AED9-A1CE83ACFEFA}">
      <dgm:prSet/>
      <dgm:spPr/>
      <dgm:t>
        <a:bodyPr/>
        <a:lstStyle/>
        <a:p>
          <a:endParaRPr lang="en-US"/>
        </a:p>
      </dgm:t>
    </dgm:pt>
    <dgm:pt modelId="{F13E9DD8-8282-B747-82F3-AAAF0F53B90C}" type="sibTrans" cxnId="{27D027DF-7DB4-A446-AED9-A1CE83ACFEFA}">
      <dgm:prSet/>
      <dgm:spPr/>
      <dgm:t>
        <a:bodyPr/>
        <a:lstStyle/>
        <a:p>
          <a:endParaRPr lang="en-US"/>
        </a:p>
      </dgm:t>
    </dgm:pt>
    <dgm:pt modelId="{331480CA-F794-7445-85D2-29CBF3C226FD}">
      <dgm:prSet phldrT="[Text]" custT="1"/>
      <dgm:spPr>
        <a:ln>
          <a:noFill/>
        </a:ln>
      </dgm:spPr>
      <dgm:t>
        <a:bodyPr/>
        <a:lstStyle/>
        <a:p>
          <a:r>
            <a:rPr lang="en-US" sz="2200">
              <a:latin typeface="Arial" panose="020B0604020202020204" pitchFamily="34" charset="0"/>
              <a:cs typeface="Arial" panose="020B0604020202020204" pitchFamily="34" charset="0"/>
            </a:rPr>
            <a:t>Research papers</a:t>
          </a:r>
        </a:p>
      </dgm:t>
    </dgm:pt>
    <dgm:pt modelId="{34F2F25D-989D-5546-BE96-AEBD7DA11488}" type="parTrans" cxnId="{EAB2CC53-679F-A244-B453-FE5DD7198AA9}">
      <dgm:prSet/>
      <dgm:spPr/>
      <dgm:t>
        <a:bodyPr/>
        <a:lstStyle/>
        <a:p>
          <a:endParaRPr lang="en-US"/>
        </a:p>
      </dgm:t>
    </dgm:pt>
    <dgm:pt modelId="{6C9EF139-24AA-5346-86BB-8EDE137374B0}" type="sibTrans" cxnId="{EAB2CC53-679F-A244-B453-FE5DD7198AA9}">
      <dgm:prSet/>
      <dgm:spPr/>
      <dgm:t>
        <a:bodyPr/>
        <a:lstStyle/>
        <a:p>
          <a:endParaRPr lang="en-US"/>
        </a:p>
      </dgm:t>
    </dgm:pt>
    <dgm:pt modelId="{300B1CA7-1E0C-2E4F-A5F7-28C72414DAC0}">
      <dgm:prSet phldrT="[Text]" custT="1"/>
      <dgm:spPr>
        <a:ln>
          <a:noFill/>
        </a:ln>
      </dgm:spPr>
      <dgm:t>
        <a:bodyPr/>
        <a:lstStyle/>
        <a:p>
          <a:r>
            <a:rPr lang="en-US" sz="2800"/>
            <a:t>Speaking</a:t>
          </a:r>
        </a:p>
      </dgm:t>
    </dgm:pt>
    <dgm:pt modelId="{8B7DB7E4-4CA6-374A-A8C9-7BBBE536C0DC}" type="parTrans" cxnId="{87875D04-EF64-254D-8ECD-6DFEC1C66F42}">
      <dgm:prSet/>
      <dgm:spPr/>
      <dgm:t>
        <a:bodyPr/>
        <a:lstStyle/>
        <a:p>
          <a:endParaRPr lang="en-US"/>
        </a:p>
      </dgm:t>
    </dgm:pt>
    <dgm:pt modelId="{4E4C9868-E867-004E-8D8A-87F079300F25}" type="sibTrans" cxnId="{87875D04-EF64-254D-8ECD-6DFEC1C66F42}">
      <dgm:prSet/>
      <dgm:spPr/>
      <dgm:t>
        <a:bodyPr/>
        <a:lstStyle/>
        <a:p>
          <a:endParaRPr lang="en-US"/>
        </a:p>
      </dgm:t>
    </dgm:pt>
    <dgm:pt modelId="{A77A9F9E-0160-E749-95DF-3D5A5A90DE56}">
      <dgm:prSet phldrT="[Text]" custT="1"/>
      <dgm:spPr>
        <a:ln>
          <a:noFill/>
        </a:ln>
      </dgm:spPr>
      <dgm:t>
        <a:bodyPr/>
        <a:lstStyle/>
        <a:p>
          <a:r>
            <a:rPr lang="en-US" sz="2200">
              <a:latin typeface="Arial" panose="020B0604020202020204" pitchFamily="34" charset="0"/>
              <a:cs typeface="Arial" panose="020B0604020202020204" pitchFamily="34" charset="0"/>
            </a:rPr>
            <a:t>Discussions</a:t>
          </a:r>
        </a:p>
      </dgm:t>
    </dgm:pt>
    <dgm:pt modelId="{951A61D9-2252-0843-A9A4-BB693104C831}" type="parTrans" cxnId="{8744E3E5-1CD4-1242-AEF5-08FE63059450}">
      <dgm:prSet/>
      <dgm:spPr/>
      <dgm:t>
        <a:bodyPr/>
        <a:lstStyle/>
        <a:p>
          <a:endParaRPr lang="en-US"/>
        </a:p>
      </dgm:t>
    </dgm:pt>
    <dgm:pt modelId="{3C642D3D-B3B6-994E-B731-4BE6CD0EA3CD}" type="sibTrans" cxnId="{8744E3E5-1CD4-1242-AEF5-08FE63059450}">
      <dgm:prSet/>
      <dgm:spPr/>
      <dgm:t>
        <a:bodyPr/>
        <a:lstStyle/>
        <a:p>
          <a:endParaRPr lang="en-US"/>
        </a:p>
      </dgm:t>
    </dgm:pt>
    <dgm:pt modelId="{F3D98AFF-F45E-4441-85D1-779E6BFA45FD}">
      <dgm:prSet phldrT="[Text]" custT="1"/>
      <dgm:spPr>
        <a:ln>
          <a:noFill/>
        </a:ln>
      </dgm:spPr>
      <dgm:t>
        <a:bodyPr/>
        <a:lstStyle/>
        <a:p>
          <a:r>
            <a:rPr lang="en-US" sz="2800">
              <a:latin typeface="Arial" panose="020B0604020202020204" pitchFamily="34" charset="0"/>
              <a:cs typeface="Arial" panose="020B0604020202020204" pitchFamily="34" charset="0"/>
            </a:rPr>
            <a:t>Arts and Media</a:t>
          </a:r>
        </a:p>
      </dgm:t>
    </dgm:pt>
    <dgm:pt modelId="{204F8332-B832-2F42-889F-A81E54272014}" type="parTrans" cxnId="{6BC5F5F6-EA80-E047-B527-130B703CAF77}">
      <dgm:prSet/>
      <dgm:spPr/>
      <dgm:t>
        <a:bodyPr/>
        <a:lstStyle/>
        <a:p>
          <a:endParaRPr lang="en-US"/>
        </a:p>
      </dgm:t>
    </dgm:pt>
    <dgm:pt modelId="{D0B70246-DED8-644B-A57D-7154769FB0A3}" type="sibTrans" cxnId="{6BC5F5F6-EA80-E047-B527-130B703CAF77}">
      <dgm:prSet/>
      <dgm:spPr/>
      <dgm:t>
        <a:bodyPr/>
        <a:lstStyle/>
        <a:p>
          <a:endParaRPr lang="en-US"/>
        </a:p>
      </dgm:t>
    </dgm:pt>
    <dgm:pt modelId="{85ED477A-60AA-AA4B-B568-8B133CC4388A}">
      <dgm:prSet phldrT="[Text]" custT="1"/>
      <dgm:spPr>
        <a:ln>
          <a:noFill/>
        </a:ln>
      </dgm:spPr>
      <dgm:t>
        <a:bodyPr/>
        <a:lstStyle/>
        <a:p>
          <a:r>
            <a:rPr lang="en-US" sz="2200">
              <a:latin typeface="Arial" panose="020B0604020202020204" pitchFamily="34" charset="0"/>
              <a:cs typeface="Arial" panose="020B0604020202020204" pitchFamily="34" charset="0"/>
            </a:rPr>
            <a:t>Photo or video essays</a:t>
          </a:r>
        </a:p>
      </dgm:t>
    </dgm:pt>
    <dgm:pt modelId="{260EAF0D-5B89-A84A-89F0-D014A95D00C9}" type="parTrans" cxnId="{EEFFDACE-237C-4C4D-B3AE-D79ECE57BC3E}">
      <dgm:prSet/>
      <dgm:spPr/>
      <dgm:t>
        <a:bodyPr/>
        <a:lstStyle/>
        <a:p>
          <a:endParaRPr lang="en-US"/>
        </a:p>
      </dgm:t>
    </dgm:pt>
    <dgm:pt modelId="{90F2113D-DF5A-F545-834C-82A4BDE71CE0}" type="sibTrans" cxnId="{EEFFDACE-237C-4C4D-B3AE-D79ECE57BC3E}">
      <dgm:prSet/>
      <dgm:spPr/>
      <dgm:t>
        <a:bodyPr/>
        <a:lstStyle/>
        <a:p>
          <a:endParaRPr lang="en-US"/>
        </a:p>
      </dgm:t>
    </dgm:pt>
    <dgm:pt modelId="{968366CA-96F0-4A47-A3F6-E12219F722C4}">
      <dgm:prSet phldrT="[Text]" custT="1"/>
      <dgm:spPr>
        <a:ln>
          <a:noFill/>
        </a:ln>
      </dgm:spPr>
      <dgm:t>
        <a:bodyPr/>
        <a:lstStyle/>
        <a:p>
          <a:r>
            <a:rPr lang="en-US" sz="2200">
              <a:latin typeface="Arial" panose="020B0604020202020204" pitchFamily="34" charset="0"/>
              <a:cs typeface="Arial" panose="020B0604020202020204" pitchFamily="34" charset="0"/>
            </a:rPr>
            <a:t>Journals</a:t>
          </a:r>
        </a:p>
      </dgm:t>
    </dgm:pt>
    <dgm:pt modelId="{4FB25D53-68C3-4744-8A46-34D15DE4C253}" type="parTrans" cxnId="{030612E0-A34E-5F42-8F2B-E72A9D5282DD}">
      <dgm:prSet/>
      <dgm:spPr/>
      <dgm:t>
        <a:bodyPr/>
        <a:lstStyle/>
        <a:p>
          <a:endParaRPr lang="en-US"/>
        </a:p>
      </dgm:t>
    </dgm:pt>
    <dgm:pt modelId="{C5D79A0E-5A18-B248-AD97-439731A7B6D6}" type="sibTrans" cxnId="{030612E0-A34E-5F42-8F2B-E72A9D5282DD}">
      <dgm:prSet/>
      <dgm:spPr/>
      <dgm:t>
        <a:bodyPr/>
        <a:lstStyle/>
        <a:p>
          <a:endParaRPr lang="en-US"/>
        </a:p>
      </dgm:t>
    </dgm:pt>
    <dgm:pt modelId="{B2CCD258-CB3C-B948-A299-DD0572691E94}">
      <dgm:prSet phldrT="[Text]" custT="1"/>
      <dgm:spPr>
        <a:ln>
          <a:noFill/>
        </a:ln>
      </dgm:spPr>
      <dgm:t>
        <a:bodyPr/>
        <a:lstStyle/>
        <a:p>
          <a:r>
            <a:rPr lang="en-US" sz="2200">
              <a:latin typeface="Arial" panose="020B0604020202020204" pitchFamily="34" charset="0"/>
              <a:cs typeface="Arial" panose="020B0604020202020204" pitchFamily="34" charset="0"/>
            </a:rPr>
            <a:t>Portfolios</a:t>
          </a:r>
        </a:p>
      </dgm:t>
    </dgm:pt>
    <dgm:pt modelId="{79A7DEB9-72BB-B541-91CB-35013C21F3E0}" type="parTrans" cxnId="{45342B9F-1A85-A446-94A7-8FF9FF2BA0F5}">
      <dgm:prSet/>
      <dgm:spPr/>
      <dgm:t>
        <a:bodyPr/>
        <a:lstStyle/>
        <a:p>
          <a:endParaRPr lang="en-US"/>
        </a:p>
      </dgm:t>
    </dgm:pt>
    <dgm:pt modelId="{D78D07A1-7428-6F4D-9277-E4C34AC818E8}" type="sibTrans" cxnId="{45342B9F-1A85-A446-94A7-8FF9FF2BA0F5}">
      <dgm:prSet/>
      <dgm:spPr/>
      <dgm:t>
        <a:bodyPr/>
        <a:lstStyle/>
        <a:p>
          <a:endParaRPr lang="en-US"/>
        </a:p>
      </dgm:t>
    </dgm:pt>
    <dgm:pt modelId="{596A2ABC-7222-EA4D-8085-C1C9154E1FCF}">
      <dgm:prSet phldrT="[Text]" custT="1"/>
      <dgm:spPr>
        <a:ln>
          <a:noFill/>
        </a:ln>
      </dgm:spPr>
      <dgm:t>
        <a:bodyPr/>
        <a:lstStyle/>
        <a:p>
          <a:r>
            <a:rPr lang="en-US" sz="2200">
              <a:latin typeface="Arial" panose="020B0604020202020204" pitchFamily="34" charset="0"/>
              <a:cs typeface="Arial" panose="020B0604020202020204" pitchFamily="34" charset="0"/>
            </a:rPr>
            <a:t>Presentations</a:t>
          </a:r>
        </a:p>
      </dgm:t>
    </dgm:pt>
    <dgm:pt modelId="{90C1864F-3D71-5F42-BE04-7E27B80A0BCA}" type="parTrans" cxnId="{B2A6CFDC-C54D-9E46-86FE-B47B8710EF11}">
      <dgm:prSet/>
      <dgm:spPr/>
      <dgm:t>
        <a:bodyPr/>
        <a:lstStyle/>
        <a:p>
          <a:endParaRPr lang="en-US"/>
        </a:p>
      </dgm:t>
    </dgm:pt>
    <dgm:pt modelId="{30F007D4-ADA4-D348-9D96-7AD0B4927118}" type="sibTrans" cxnId="{B2A6CFDC-C54D-9E46-86FE-B47B8710EF11}">
      <dgm:prSet/>
      <dgm:spPr/>
      <dgm:t>
        <a:bodyPr/>
        <a:lstStyle/>
        <a:p>
          <a:endParaRPr lang="en-US"/>
        </a:p>
      </dgm:t>
    </dgm:pt>
    <dgm:pt modelId="{82FB5F9B-78D4-AC49-B073-782956254211}">
      <dgm:prSet phldrT="[Text]" custT="1"/>
      <dgm:spPr>
        <a:ln>
          <a:noFill/>
        </a:ln>
      </dgm:spPr>
      <dgm:t>
        <a:bodyPr/>
        <a:lstStyle/>
        <a:p>
          <a:r>
            <a:rPr lang="en-US" sz="2200">
              <a:latin typeface="Arial" panose="020B0604020202020204" pitchFamily="34" charset="0"/>
              <a:cs typeface="Arial" panose="020B0604020202020204" pitchFamily="34" charset="0"/>
            </a:rPr>
            <a:t>Interviewing</a:t>
          </a:r>
        </a:p>
      </dgm:t>
    </dgm:pt>
    <dgm:pt modelId="{6C58C596-FD84-C646-AC9F-FB5468B75FAC}" type="parTrans" cxnId="{574A7567-C195-E14F-8E1D-73B28FC307BA}">
      <dgm:prSet/>
      <dgm:spPr/>
      <dgm:t>
        <a:bodyPr/>
        <a:lstStyle/>
        <a:p>
          <a:endParaRPr lang="en-US"/>
        </a:p>
      </dgm:t>
    </dgm:pt>
    <dgm:pt modelId="{545E9013-795D-B54B-832C-82CDFD890617}" type="sibTrans" cxnId="{574A7567-C195-E14F-8E1D-73B28FC307BA}">
      <dgm:prSet/>
      <dgm:spPr/>
      <dgm:t>
        <a:bodyPr/>
        <a:lstStyle/>
        <a:p>
          <a:endParaRPr lang="en-US"/>
        </a:p>
      </dgm:t>
    </dgm:pt>
    <dgm:pt modelId="{19EAADC7-34CE-254D-8DDF-8108104BF5CD}">
      <dgm:prSet phldrT="[Text]" custT="1"/>
      <dgm:spPr>
        <a:ln>
          <a:noFill/>
        </a:ln>
      </dgm:spPr>
      <dgm:t>
        <a:bodyPr/>
        <a:lstStyle/>
        <a:p>
          <a:r>
            <a:rPr lang="en-US" sz="2200">
              <a:latin typeface="Arial" panose="020B0604020202020204" pitchFamily="34" charset="0"/>
              <a:cs typeface="Arial" panose="020B0604020202020204" pitchFamily="34" charset="0"/>
            </a:rPr>
            <a:t>Storytelling</a:t>
          </a:r>
        </a:p>
      </dgm:t>
    </dgm:pt>
    <dgm:pt modelId="{4E991A47-B1F4-A34C-B492-A02879A3F3A8}" type="parTrans" cxnId="{7DD8A36D-6025-9548-8669-A258B1689A70}">
      <dgm:prSet/>
      <dgm:spPr/>
      <dgm:t>
        <a:bodyPr/>
        <a:lstStyle/>
        <a:p>
          <a:endParaRPr lang="en-US"/>
        </a:p>
      </dgm:t>
    </dgm:pt>
    <dgm:pt modelId="{170F49A4-C4D5-764A-B9F4-FA8F19759249}" type="sibTrans" cxnId="{7DD8A36D-6025-9548-8669-A258B1689A70}">
      <dgm:prSet/>
      <dgm:spPr/>
      <dgm:t>
        <a:bodyPr/>
        <a:lstStyle/>
        <a:p>
          <a:endParaRPr lang="en-US"/>
        </a:p>
      </dgm:t>
    </dgm:pt>
    <dgm:pt modelId="{8B3E7D8D-9199-E546-AE11-9797407DB458}">
      <dgm:prSet phldrT="[Text]" custT="1"/>
      <dgm:spPr>
        <a:ln>
          <a:noFill/>
        </a:ln>
      </dgm:spPr>
      <dgm:t>
        <a:bodyPr/>
        <a:lstStyle/>
        <a:p>
          <a:r>
            <a:rPr lang="en-US" sz="2200">
              <a:latin typeface="Arial" panose="020B0604020202020204" pitchFamily="34" charset="0"/>
              <a:cs typeface="Arial" panose="020B0604020202020204" pitchFamily="34" charset="0"/>
            </a:rPr>
            <a:t>Creative writing</a:t>
          </a:r>
        </a:p>
      </dgm:t>
    </dgm:pt>
    <dgm:pt modelId="{2701914F-CAB3-284C-BA5E-F034050C02A3}" type="parTrans" cxnId="{795EF1D1-C905-D048-AB18-89119A9005E3}">
      <dgm:prSet/>
      <dgm:spPr/>
      <dgm:t>
        <a:bodyPr/>
        <a:lstStyle/>
        <a:p>
          <a:endParaRPr lang="en-US"/>
        </a:p>
      </dgm:t>
    </dgm:pt>
    <dgm:pt modelId="{4CF3AA0F-90E7-8C43-87CD-16E1422AF02D}" type="sibTrans" cxnId="{795EF1D1-C905-D048-AB18-89119A9005E3}">
      <dgm:prSet/>
      <dgm:spPr/>
      <dgm:t>
        <a:bodyPr/>
        <a:lstStyle/>
        <a:p>
          <a:endParaRPr lang="en-US"/>
        </a:p>
      </dgm:t>
    </dgm:pt>
    <dgm:pt modelId="{668D1209-8089-B144-AD2E-AF520F94BAD9}">
      <dgm:prSet phldrT="[Text]" custT="1"/>
      <dgm:spPr>
        <a:ln>
          <a:noFill/>
        </a:ln>
      </dgm:spPr>
      <dgm:t>
        <a:bodyPr/>
        <a:lstStyle/>
        <a:p>
          <a:r>
            <a:rPr lang="en-US" sz="2200">
              <a:latin typeface="Arial" panose="020B0604020202020204" pitchFamily="34" charset="0"/>
              <a:cs typeface="Arial" panose="020B0604020202020204" pitchFamily="34" charset="0"/>
            </a:rPr>
            <a:t>Visual Art</a:t>
          </a:r>
        </a:p>
      </dgm:t>
    </dgm:pt>
    <dgm:pt modelId="{A67F8E2E-5FFC-9847-B00F-9CBF39E793DF}" type="parTrans" cxnId="{C53DB0A2-7BD0-7B45-8E49-5EC846B7C315}">
      <dgm:prSet/>
      <dgm:spPr/>
      <dgm:t>
        <a:bodyPr/>
        <a:lstStyle/>
        <a:p>
          <a:endParaRPr lang="en-US"/>
        </a:p>
      </dgm:t>
    </dgm:pt>
    <dgm:pt modelId="{39C439C1-9666-5541-ADF4-8585C23EA9CB}" type="sibTrans" cxnId="{C53DB0A2-7BD0-7B45-8E49-5EC846B7C315}">
      <dgm:prSet/>
      <dgm:spPr/>
      <dgm:t>
        <a:bodyPr/>
        <a:lstStyle/>
        <a:p>
          <a:endParaRPr lang="en-US"/>
        </a:p>
      </dgm:t>
    </dgm:pt>
    <dgm:pt modelId="{24E9EF70-5047-614A-8855-78B6D784441A}">
      <dgm:prSet phldrT="[Text]" custT="1"/>
      <dgm:spPr>
        <a:ln>
          <a:noFill/>
        </a:ln>
      </dgm:spPr>
      <dgm:t>
        <a:bodyPr/>
        <a:lstStyle/>
        <a:p>
          <a:r>
            <a:rPr lang="en-US" sz="2200">
              <a:latin typeface="Arial" panose="020B0604020202020204" pitchFamily="34" charset="0"/>
              <a:cs typeface="Arial" panose="020B0604020202020204" pitchFamily="34" charset="0"/>
            </a:rPr>
            <a:t>Podcast</a:t>
          </a:r>
        </a:p>
      </dgm:t>
    </dgm:pt>
    <dgm:pt modelId="{5A0F0DF0-A88D-7546-A0EB-14855FCE8548}" type="parTrans" cxnId="{A7ADD6CF-001F-B54E-BD2A-3E3A2B827025}">
      <dgm:prSet/>
      <dgm:spPr/>
      <dgm:t>
        <a:bodyPr/>
        <a:lstStyle/>
        <a:p>
          <a:endParaRPr lang="en-US"/>
        </a:p>
      </dgm:t>
    </dgm:pt>
    <dgm:pt modelId="{C474EBF0-8D43-CE4D-A7AA-DCD4363F2013}" type="sibTrans" cxnId="{A7ADD6CF-001F-B54E-BD2A-3E3A2B827025}">
      <dgm:prSet/>
      <dgm:spPr/>
      <dgm:t>
        <a:bodyPr/>
        <a:lstStyle/>
        <a:p>
          <a:endParaRPr lang="en-US"/>
        </a:p>
      </dgm:t>
    </dgm:pt>
    <dgm:pt modelId="{36996D58-90A7-8147-861D-0700D7E52181}">
      <dgm:prSet custT="1"/>
      <dgm:spPr>
        <a:ln>
          <a:noFill/>
        </a:ln>
      </dgm:spPr>
      <dgm:t>
        <a:bodyPr/>
        <a:lstStyle/>
        <a:p>
          <a:r>
            <a:rPr lang="en-US" sz="2800">
              <a:latin typeface="Arial" panose="020B0604020202020204" pitchFamily="34" charset="0"/>
              <a:cs typeface="Arial" panose="020B0604020202020204" pitchFamily="34" charset="0"/>
            </a:rPr>
            <a:t>Activities</a:t>
          </a:r>
        </a:p>
      </dgm:t>
    </dgm:pt>
    <dgm:pt modelId="{5F7A1C67-CCEF-7F40-A107-3C11D2079DB2}" type="parTrans" cxnId="{C94264F6-C291-0C45-A3CA-F133A6A8509C}">
      <dgm:prSet/>
      <dgm:spPr/>
      <dgm:t>
        <a:bodyPr/>
        <a:lstStyle/>
        <a:p>
          <a:endParaRPr lang="en-US"/>
        </a:p>
      </dgm:t>
    </dgm:pt>
    <dgm:pt modelId="{AA2D8876-6F8B-C34C-ABB0-AA8867F725AA}" type="sibTrans" cxnId="{C94264F6-C291-0C45-A3CA-F133A6A8509C}">
      <dgm:prSet/>
      <dgm:spPr/>
      <dgm:t>
        <a:bodyPr/>
        <a:lstStyle/>
        <a:p>
          <a:endParaRPr lang="en-US"/>
        </a:p>
      </dgm:t>
    </dgm:pt>
    <dgm:pt modelId="{C0F3F4F6-B38C-A34D-8E9F-120A3D9601BB}">
      <dgm:prSet custT="1"/>
      <dgm:spPr>
        <a:ln>
          <a:noFill/>
        </a:ln>
      </dgm:spPr>
      <dgm:t>
        <a:bodyPr/>
        <a:lstStyle/>
        <a:p>
          <a:r>
            <a:rPr lang="en-US" sz="2200">
              <a:latin typeface="Arial" panose="020B0604020202020204" pitchFamily="34" charset="0"/>
              <a:cs typeface="Arial" panose="020B0604020202020204" pitchFamily="34" charset="0"/>
            </a:rPr>
            <a:t>Role playing</a:t>
          </a:r>
        </a:p>
      </dgm:t>
    </dgm:pt>
    <dgm:pt modelId="{83B4EF2F-BDF5-6C40-A0D1-4EC3DD2F788E}" type="parTrans" cxnId="{DF1E2E7A-D0D6-D24E-97EB-45423E7E4B4B}">
      <dgm:prSet/>
      <dgm:spPr/>
      <dgm:t>
        <a:bodyPr/>
        <a:lstStyle/>
        <a:p>
          <a:endParaRPr lang="en-US"/>
        </a:p>
      </dgm:t>
    </dgm:pt>
    <dgm:pt modelId="{C74805E3-F4D4-C141-9C5D-8082F895AB07}" type="sibTrans" cxnId="{DF1E2E7A-D0D6-D24E-97EB-45423E7E4B4B}">
      <dgm:prSet/>
      <dgm:spPr/>
      <dgm:t>
        <a:bodyPr/>
        <a:lstStyle/>
        <a:p>
          <a:endParaRPr lang="en-US"/>
        </a:p>
      </dgm:t>
    </dgm:pt>
    <dgm:pt modelId="{15B05184-8BF6-8C45-B45F-27A5CBC658C6}">
      <dgm:prSet custT="1"/>
      <dgm:spPr>
        <a:ln>
          <a:noFill/>
        </a:ln>
      </dgm:spPr>
      <dgm:t>
        <a:bodyPr/>
        <a:lstStyle/>
        <a:p>
          <a:r>
            <a:rPr lang="en-US" sz="2200">
              <a:latin typeface="Arial" panose="020B0604020202020204" pitchFamily="34" charset="0"/>
              <a:cs typeface="Arial" panose="020B0604020202020204" pitchFamily="34" charset="0"/>
            </a:rPr>
            <a:t>Tableaux</a:t>
          </a:r>
        </a:p>
      </dgm:t>
    </dgm:pt>
    <dgm:pt modelId="{B75A09F9-E376-994E-8B74-EDE782CDB89A}" type="parTrans" cxnId="{D0E96DCC-17C0-0C49-AE02-CE624E65E924}">
      <dgm:prSet/>
      <dgm:spPr/>
      <dgm:t>
        <a:bodyPr/>
        <a:lstStyle/>
        <a:p>
          <a:endParaRPr lang="en-US"/>
        </a:p>
      </dgm:t>
    </dgm:pt>
    <dgm:pt modelId="{A66235BC-7BA3-954B-8D8E-384F7B3045DE}" type="sibTrans" cxnId="{D0E96DCC-17C0-0C49-AE02-CE624E65E924}">
      <dgm:prSet/>
      <dgm:spPr/>
      <dgm:t>
        <a:bodyPr/>
        <a:lstStyle/>
        <a:p>
          <a:endParaRPr lang="en-US"/>
        </a:p>
      </dgm:t>
    </dgm:pt>
    <dgm:pt modelId="{24A41215-74FD-004F-BB4F-E8A5AB81FB54}">
      <dgm:prSet custT="1"/>
      <dgm:spPr>
        <a:ln>
          <a:noFill/>
        </a:ln>
      </dgm:spPr>
      <dgm:t>
        <a:bodyPr/>
        <a:lstStyle/>
        <a:p>
          <a:r>
            <a:rPr lang="en-US" sz="2200">
              <a:latin typeface="Arial" panose="020B0604020202020204" pitchFamily="34" charset="0"/>
              <a:cs typeface="Arial" panose="020B0604020202020204" pitchFamily="34" charset="0"/>
            </a:rPr>
            <a:t>Movement-based exercises</a:t>
          </a:r>
        </a:p>
      </dgm:t>
    </dgm:pt>
    <dgm:pt modelId="{1D1B3A3F-9BE1-6646-8842-E76134680556}" type="parTrans" cxnId="{D0D4D9D2-E46A-4049-8DBA-4BF15891FB7E}">
      <dgm:prSet/>
      <dgm:spPr/>
      <dgm:t>
        <a:bodyPr/>
        <a:lstStyle/>
        <a:p>
          <a:endParaRPr lang="en-US"/>
        </a:p>
      </dgm:t>
    </dgm:pt>
    <dgm:pt modelId="{3CAA692D-0FF9-714C-A8BC-C067F692B09E}" type="sibTrans" cxnId="{D0D4D9D2-E46A-4049-8DBA-4BF15891FB7E}">
      <dgm:prSet/>
      <dgm:spPr/>
      <dgm:t>
        <a:bodyPr/>
        <a:lstStyle/>
        <a:p>
          <a:endParaRPr lang="en-US"/>
        </a:p>
      </dgm:t>
    </dgm:pt>
    <dgm:pt modelId="{C595B787-9221-584D-ADF0-41B45E3C445F}" type="pres">
      <dgm:prSet presAssocID="{CCDD9B45-8414-2C4E-8698-928EA0A24190}" presName="Name0" presStyleCnt="0">
        <dgm:presLayoutVars>
          <dgm:dir/>
          <dgm:animLvl val="lvl"/>
          <dgm:resizeHandles val="exact"/>
        </dgm:presLayoutVars>
      </dgm:prSet>
      <dgm:spPr/>
    </dgm:pt>
    <dgm:pt modelId="{2DE5CC2E-C0E1-7647-B442-E5C432036359}" type="pres">
      <dgm:prSet presAssocID="{BF33A49E-E74B-E442-BBAC-5C0E87D2AE59}" presName="composite" presStyleCnt="0"/>
      <dgm:spPr/>
    </dgm:pt>
    <dgm:pt modelId="{221906CE-080C-FA44-BC1F-6F27AA376EDA}" type="pres">
      <dgm:prSet presAssocID="{BF33A49E-E74B-E442-BBAC-5C0E87D2AE59}" presName="parTx" presStyleLbl="alignNode1" presStyleIdx="0" presStyleCnt="4">
        <dgm:presLayoutVars>
          <dgm:chMax val="0"/>
          <dgm:chPref val="0"/>
          <dgm:bulletEnabled val="1"/>
        </dgm:presLayoutVars>
      </dgm:prSet>
      <dgm:spPr/>
    </dgm:pt>
    <dgm:pt modelId="{4568A2A9-0EB4-2141-9BC6-4903B1EAF772}" type="pres">
      <dgm:prSet presAssocID="{BF33A49E-E74B-E442-BBAC-5C0E87D2AE59}" presName="desTx" presStyleLbl="alignAccFollowNode1" presStyleIdx="0" presStyleCnt="4">
        <dgm:presLayoutVars>
          <dgm:bulletEnabled val="1"/>
        </dgm:presLayoutVars>
      </dgm:prSet>
      <dgm:spPr/>
    </dgm:pt>
    <dgm:pt modelId="{38EE9153-C790-9F42-944E-1FFE14458BB5}" type="pres">
      <dgm:prSet presAssocID="{36B6FF90-6754-9543-B60F-7048E4282DB6}" presName="space" presStyleCnt="0"/>
      <dgm:spPr/>
    </dgm:pt>
    <dgm:pt modelId="{2F38A9E5-2293-954B-9E6F-8ED7F3A9E665}" type="pres">
      <dgm:prSet presAssocID="{300B1CA7-1E0C-2E4F-A5F7-28C72414DAC0}" presName="composite" presStyleCnt="0"/>
      <dgm:spPr/>
    </dgm:pt>
    <dgm:pt modelId="{E2395946-8697-7641-AE17-0DC5DC2378CD}" type="pres">
      <dgm:prSet presAssocID="{300B1CA7-1E0C-2E4F-A5F7-28C72414DAC0}" presName="parTx" presStyleLbl="alignNode1" presStyleIdx="1" presStyleCnt="4">
        <dgm:presLayoutVars>
          <dgm:chMax val="0"/>
          <dgm:chPref val="0"/>
          <dgm:bulletEnabled val="1"/>
        </dgm:presLayoutVars>
      </dgm:prSet>
      <dgm:spPr/>
    </dgm:pt>
    <dgm:pt modelId="{ACAD612D-D4C8-954C-9138-224BB03ADCB1}" type="pres">
      <dgm:prSet presAssocID="{300B1CA7-1E0C-2E4F-A5F7-28C72414DAC0}" presName="desTx" presStyleLbl="alignAccFollowNode1" presStyleIdx="1" presStyleCnt="4">
        <dgm:presLayoutVars>
          <dgm:bulletEnabled val="1"/>
        </dgm:presLayoutVars>
      </dgm:prSet>
      <dgm:spPr/>
    </dgm:pt>
    <dgm:pt modelId="{6454EC1A-B65D-2547-9F2A-DFC08466391E}" type="pres">
      <dgm:prSet presAssocID="{4E4C9868-E867-004E-8D8A-87F079300F25}" presName="space" presStyleCnt="0"/>
      <dgm:spPr/>
    </dgm:pt>
    <dgm:pt modelId="{1D707AD7-1972-E44A-9038-7F293DCDD412}" type="pres">
      <dgm:prSet presAssocID="{F3D98AFF-F45E-4441-85D1-779E6BFA45FD}" presName="composite" presStyleCnt="0"/>
      <dgm:spPr/>
    </dgm:pt>
    <dgm:pt modelId="{4CF19A5E-86CB-8F44-A78F-A9B5E708B4FF}" type="pres">
      <dgm:prSet presAssocID="{F3D98AFF-F45E-4441-85D1-779E6BFA45FD}" presName="parTx" presStyleLbl="alignNode1" presStyleIdx="2" presStyleCnt="4" custScaleX="118878">
        <dgm:presLayoutVars>
          <dgm:chMax val="0"/>
          <dgm:chPref val="0"/>
          <dgm:bulletEnabled val="1"/>
        </dgm:presLayoutVars>
      </dgm:prSet>
      <dgm:spPr/>
    </dgm:pt>
    <dgm:pt modelId="{6C95FEA5-2D5B-F049-AE91-EF7E8C43755B}" type="pres">
      <dgm:prSet presAssocID="{F3D98AFF-F45E-4441-85D1-779E6BFA45FD}" presName="desTx" presStyleLbl="alignAccFollowNode1" presStyleIdx="2" presStyleCnt="4">
        <dgm:presLayoutVars>
          <dgm:bulletEnabled val="1"/>
        </dgm:presLayoutVars>
      </dgm:prSet>
      <dgm:spPr/>
    </dgm:pt>
    <dgm:pt modelId="{8D094820-033A-5249-AAB4-F89A6E8009C6}" type="pres">
      <dgm:prSet presAssocID="{D0B70246-DED8-644B-A57D-7154769FB0A3}" presName="space" presStyleCnt="0"/>
      <dgm:spPr/>
    </dgm:pt>
    <dgm:pt modelId="{281485C6-7A3A-3742-8AD4-CB68731F4B56}" type="pres">
      <dgm:prSet presAssocID="{36996D58-90A7-8147-861D-0700D7E52181}" presName="composite" presStyleCnt="0"/>
      <dgm:spPr/>
    </dgm:pt>
    <dgm:pt modelId="{AED20626-6D5D-4546-851F-1F27B8B42354}" type="pres">
      <dgm:prSet presAssocID="{36996D58-90A7-8147-861D-0700D7E52181}" presName="parTx" presStyleLbl="alignNode1" presStyleIdx="3" presStyleCnt="4">
        <dgm:presLayoutVars>
          <dgm:chMax val="0"/>
          <dgm:chPref val="0"/>
          <dgm:bulletEnabled val="1"/>
        </dgm:presLayoutVars>
      </dgm:prSet>
      <dgm:spPr/>
    </dgm:pt>
    <dgm:pt modelId="{17F1566B-3E74-4344-98C5-CA15C28C4770}" type="pres">
      <dgm:prSet presAssocID="{36996D58-90A7-8147-861D-0700D7E52181}" presName="desTx" presStyleLbl="alignAccFollowNode1" presStyleIdx="3" presStyleCnt="4">
        <dgm:presLayoutVars>
          <dgm:bulletEnabled val="1"/>
        </dgm:presLayoutVars>
      </dgm:prSet>
      <dgm:spPr/>
    </dgm:pt>
  </dgm:ptLst>
  <dgm:cxnLst>
    <dgm:cxn modelId="{77D02404-60C5-4141-8FC0-58D60049E948}" type="presOf" srcId="{C0F3F4F6-B38C-A34D-8E9F-120A3D9601BB}" destId="{17F1566B-3E74-4344-98C5-CA15C28C4770}" srcOrd="0" destOrd="0" presId="urn:microsoft.com/office/officeart/2005/8/layout/hList1"/>
    <dgm:cxn modelId="{87875D04-EF64-254D-8ECD-6DFEC1C66F42}" srcId="{CCDD9B45-8414-2C4E-8698-928EA0A24190}" destId="{300B1CA7-1E0C-2E4F-A5F7-28C72414DAC0}" srcOrd="1" destOrd="0" parTransId="{8B7DB7E4-4CA6-374A-A8C9-7BBBE536C0DC}" sibTransId="{4E4C9868-E867-004E-8D8A-87F079300F25}"/>
    <dgm:cxn modelId="{FEAF9507-D505-694E-9A5E-F25A32B81368}" type="presOf" srcId="{8B3E7D8D-9199-E546-AE11-9797407DB458}" destId="{6C95FEA5-2D5B-F049-AE91-EF7E8C43755B}" srcOrd="0" destOrd="1" presId="urn:microsoft.com/office/officeart/2005/8/layout/hList1"/>
    <dgm:cxn modelId="{DC6A820B-47A8-CC46-B6DF-C91F539789FE}" type="presOf" srcId="{36996D58-90A7-8147-861D-0700D7E52181}" destId="{AED20626-6D5D-4546-851F-1F27B8B42354}" srcOrd="0" destOrd="0" presId="urn:microsoft.com/office/officeart/2005/8/layout/hList1"/>
    <dgm:cxn modelId="{16D34915-D714-844C-BF6B-9CFE7FB844D8}" type="presOf" srcId="{19EAADC7-34CE-254D-8DDF-8108104BF5CD}" destId="{ACAD612D-D4C8-954C-9138-224BB03ADCB1}" srcOrd="0" destOrd="3" presId="urn:microsoft.com/office/officeart/2005/8/layout/hList1"/>
    <dgm:cxn modelId="{5FE1251A-2782-974A-83EC-1449AAA13337}" type="presOf" srcId="{24A41215-74FD-004F-BB4F-E8A5AB81FB54}" destId="{17F1566B-3E74-4344-98C5-CA15C28C4770}" srcOrd="0" destOrd="2" presId="urn:microsoft.com/office/officeart/2005/8/layout/hList1"/>
    <dgm:cxn modelId="{8CD06A38-4CD4-5449-870D-103D82CA1CFF}" type="presOf" srcId="{CCDD9B45-8414-2C4E-8698-928EA0A24190}" destId="{C595B787-9221-584D-ADF0-41B45E3C445F}" srcOrd="0" destOrd="0" presId="urn:microsoft.com/office/officeart/2005/8/layout/hList1"/>
    <dgm:cxn modelId="{1C883646-957A-F940-81A2-BB0C2B765F08}" srcId="{CCDD9B45-8414-2C4E-8698-928EA0A24190}" destId="{BF33A49E-E74B-E442-BBAC-5C0E87D2AE59}" srcOrd="0" destOrd="0" parTransId="{886AACE0-DAFF-2B49-9E28-0AC4BDA06B7F}" sibTransId="{36B6FF90-6754-9543-B60F-7048E4282DB6}"/>
    <dgm:cxn modelId="{EAB2CC53-679F-A244-B453-FE5DD7198AA9}" srcId="{BF33A49E-E74B-E442-BBAC-5C0E87D2AE59}" destId="{331480CA-F794-7445-85D2-29CBF3C226FD}" srcOrd="1" destOrd="0" parTransId="{34F2F25D-989D-5546-BE96-AEBD7DA11488}" sibTransId="{6C9EF139-24AA-5346-86BB-8EDE137374B0}"/>
    <dgm:cxn modelId="{AB80405C-4064-6248-A4AF-FFD2B9EA4A8F}" type="presOf" srcId="{331480CA-F794-7445-85D2-29CBF3C226FD}" destId="{4568A2A9-0EB4-2141-9BC6-4903B1EAF772}" srcOrd="0" destOrd="1" presId="urn:microsoft.com/office/officeart/2005/8/layout/hList1"/>
    <dgm:cxn modelId="{574A7567-C195-E14F-8E1D-73B28FC307BA}" srcId="{300B1CA7-1E0C-2E4F-A5F7-28C72414DAC0}" destId="{82FB5F9B-78D4-AC49-B073-782956254211}" srcOrd="2" destOrd="0" parTransId="{6C58C596-FD84-C646-AC9F-FB5468B75FAC}" sibTransId="{545E9013-795D-B54B-832C-82CDFD890617}"/>
    <dgm:cxn modelId="{7DD8A36D-6025-9548-8669-A258B1689A70}" srcId="{300B1CA7-1E0C-2E4F-A5F7-28C72414DAC0}" destId="{19EAADC7-34CE-254D-8DDF-8108104BF5CD}" srcOrd="3" destOrd="0" parTransId="{4E991A47-B1F4-A34C-B492-A02879A3F3A8}" sibTransId="{170F49A4-C4D5-764A-B9F4-FA8F19759249}"/>
    <dgm:cxn modelId="{D670456E-D3DD-1E44-A779-FEA78321CC33}" type="presOf" srcId="{82FB5F9B-78D4-AC49-B073-782956254211}" destId="{ACAD612D-D4C8-954C-9138-224BB03ADCB1}" srcOrd="0" destOrd="2" presId="urn:microsoft.com/office/officeart/2005/8/layout/hList1"/>
    <dgm:cxn modelId="{F8139773-F0A4-544F-AC15-6B53FA350F28}" type="presOf" srcId="{15B05184-8BF6-8C45-B45F-27A5CBC658C6}" destId="{17F1566B-3E74-4344-98C5-CA15C28C4770}" srcOrd="0" destOrd="1" presId="urn:microsoft.com/office/officeart/2005/8/layout/hList1"/>
    <dgm:cxn modelId="{DF1E2E7A-D0D6-D24E-97EB-45423E7E4B4B}" srcId="{36996D58-90A7-8147-861D-0700D7E52181}" destId="{C0F3F4F6-B38C-A34D-8E9F-120A3D9601BB}" srcOrd="0" destOrd="0" parTransId="{83B4EF2F-BDF5-6C40-A0D1-4EC3DD2F788E}" sibTransId="{C74805E3-F4D4-C141-9C5D-8082F895AB07}"/>
    <dgm:cxn modelId="{CECA097D-EA4B-8640-9D20-69B9191CA85A}" type="presOf" srcId="{596A2ABC-7222-EA4D-8085-C1C9154E1FCF}" destId="{ACAD612D-D4C8-954C-9138-224BB03ADCB1}" srcOrd="0" destOrd="1" presId="urn:microsoft.com/office/officeart/2005/8/layout/hList1"/>
    <dgm:cxn modelId="{4058D687-492B-4C4D-A7BE-BE03863D9E06}" type="presOf" srcId="{300B1CA7-1E0C-2E4F-A5F7-28C72414DAC0}" destId="{E2395946-8697-7641-AE17-0DC5DC2378CD}" srcOrd="0" destOrd="0" presId="urn:microsoft.com/office/officeart/2005/8/layout/hList1"/>
    <dgm:cxn modelId="{25AAC59B-0503-E949-B567-4404130A9FFF}" type="presOf" srcId="{21EAE36F-EA41-8C40-A393-35223A275380}" destId="{4568A2A9-0EB4-2141-9BC6-4903B1EAF772}" srcOrd="0" destOrd="0" presId="urn:microsoft.com/office/officeart/2005/8/layout/hList1"/>
    <dgm:cxn modelId="{A3D0C99B-F3B0-8B4C-95A7-9F1777D9E78D}" type="presOf" srcId="{BF33A49E-E74B-E442-BBAC-5C0E87D2AE59}" destId="{221906CE-080C-FA44-BC1F-6F27AA376EDA}" srcOrd="0" destOrd="0" presId="urn:microsoft.com/office/officeart/2005/8/layout/hList1"/>
    <dgm:cxn modelId="{45342B9F-1A85-A446-94A7-8FF9FF2BA0F5}" srcId="{BF33A49E-E74B-E442-BBAC-5C0E87D2AE59}" destId="{B2CCD258-CB3C-B948-A299-DD0572691E94}" srcOrd="3" destOrd="0" parTransId="{79A7DEB9-72BB-B541-91CB-35013C21F3E0}" sibTransId="{D78D07A1-7428-6F4D-9277-E4C34AC818E8}"/>
    <dgm:cxn modelId="{C53DB0A2-7BD0-7B45-8E49-5EC846B7C315}" srcId="{F3D98AFF-F45E-4441-85D1-779E6BFA45FD}" destId="{668D1209-8089-B144-AD2E-AF520F94BAD9}" srcOrd="2" destOrd="0" parTransId="{A67F8E2E-5FFC-9847-B00F-9CBF39E793DF}" sibTransId="{39C439C1-9666-5541-ADF4-8585C23EA9CB}"/>
    <dgm:cxn modelId="{13E5FFA3-77E2-5A46-B460-AF642A19E552}" type="presOf" srcId="{B2CCD258-CB3C-B948-A299-DD0572691E94}" destId="{4568A2A9-0EB4-2141-9BC6-4903B1EAF772}" srcOrd="0" destOrd="3" presId="urn:microsoft.com/office/officeart/2005/8/layout/hList1"/>
    <dgm:cxn modelId="{7FDA9CB3-B153-AD41-B907-32138C9EA7B0}" type="presOf" srcId="{968366CA-96F0-4A47-A3F6-E12219F722C4}" destId="{4568A2A9-0EB4-2141-9BC6-4903B1EAF772}" srcOrd="0" destOrd="2" presId="urn:microsoft.com/office/officeart/2005/8/layout/hList1"/>
    <dgm:cxn modelId="{9F92B3BC-4EE9-3C46-846B-3282B312DFEB}" type="presOf" srcId="{F3D98AFF-F45E-4441-85D1-779E6BFA45FD}" destId="{4CF19A5E-86CB-8F44-A78F-A9B5E708B4FF}" srcOrd="0" destOrd="0" presId="urn:microsoft.com/office/officeart/2005/8/layout/hList1"/>
    <dgm:cxn modelId="{D0E96DCC-17C0-0C49-AE02-CE624E65E924}" srcId="{36996D58-90A7-8147-861D-0700D7E52181}" destId="{15B05184-8BF6-8C45-B45F-27A5CBC658C6}" srcOrd="1" destOrd="0" parTransId="{B75A09F9-E376-994E-8B74-EDE782CDB89A}" sibTransId="{A66235BC-7BA3-954B-8D8E-384F7B3045DE}"/>
    <dgm:cxn modelId="{EEFFDACE-237C-4C4D-B3AE-D79ECE57BC3E}" srcId="{F3D98AFF-F45E-4441-85D1-779E6BFA45FD}" destId="{85ED477A-60AA-AA4B-B568-8B133CC4388A}" srcOrd="0" destOrd="0" parTransId="{260EAF0D-5B89-A84A-89F0-D014A95D00C9}" sibTransId="{90F2113D-DF5A-F545-834C-82A4BDE71CE0}"/>
    <dgm:cxn modelId="{E0F45BCF-D574-9D40-8A63-9F97B9431457}" type="presOf" srcId="{A77A9F9E-0160-E749-95DF-3D5A5A90DE56}" destId="{ACAD612D-D4C8-954C-9138-224BB03ADCB1}" srcOrd="0" destOrd="0" presId="urn:microsoft.com/office/officeart/2005/8/layout/hList1"/>
    <dgm:cxn modelId="{A7ADD6CF-001F-B54E-BD2A-3E3A2B827025}" srcId="{F3D98AFF-F45E-4441-85D1-779E6BFA45FD}" destId="{24E9EF70-5047-614A-8855-78B6D784441A}" srcOrd="3" destOrd="0" parTransId="{5A0F0DF0-A88D-7546-A0EB-14855FCE8548}" sibTransId="{C474EBF0-8D43-CE4D-A7AA-DCD4363F2013}"/>
    <dgm:cxn modelId="{795EF1D1-C905-D048-AB18-89119A9005E3}" srcId="{F3D98AFF-F45E-4441-85D1-779E6BFA45FD}" destId="{8B3E7D8D-9199-E546-AE11-9797407DB458}" srcOrd="1" destOrd="0" parTransId="{2701914F-CAB3-284C-BA5E-F034050C02A3}" sibTransId="{4CF3AA0F-90E7-8C43-87CD-16E1422AF02D}"/>
    <dgm:cxn modelId="{D0D4D9D2-E46A-4049-8DBA-4BF15891FB7E}" srcId="{36996D58-90A7-8147-861D-0700D7E52181}" destId="{24A41215-74FD-004F-BB4F-E8A5AB81FB54}" srcOrd="2" destOrd="0" parTransId="{1D1B3A3F-9BE1-6646-8842-E76134680556}" sibTransId="{3CAA692D-0FF9-714C-A8BC-C067F692B09E}"/>
    <dgm:cxn modelId="{B2A6CFDC-C54D-9E46-86FE-B47B8710EF11}" srcId="{300B1CA7-1E0C-2E4F-A5F7-28C72414DAC0}" destId="{596A2ABC-7222-EA4D-8085-C1C9154E1FCF}" srcOrd="1" destOrd="0" parTransId="{90C1864F-3D71-5F42-BE04-7E27B80A0BCA}" sibTransId="{30F007D4-ADA4-D348-9D96-7AD0B4927118}"/>
    <dgm:cxn modelId="{27D027DF-7DB4-A446-AED9-A1CE83ACFEFA}" srcId="{BF33A49E-E74B-E442-BBAC-5C0E87D2AE59}" destId="{21EAE36F-EA41-8C40-A393-35223A275380}" srcOrd="0" destOrd="0" parTransId="{0C58E3A4-4716-A242-AD46-E484A418BF39}" sibTransId="{F13E9DD8-8282-B747-82F3-AAAF0F53B90C}"/>
    <dgm:cxn modelId="{030612E0-A34E-5F42-8F2B-E72A9D5282DD}" srcId="{BF33A49E-E74B-E442-BBAC-5C0E87D2AE59}" destId="{968366CA-96F0-4A47-A3F6-E12219F722C4}" srcOrd="2" destOrd="0" parTransId="{4FB25D53-68C3-4744-8A46-34D15DE4C253}" sibTransId="{C5D79A0E-5A18-B248-AD97-439731A7B6D6}"/>
    <dgm:cxn modelId="{F9B278E3-0D65-5844-A3C5-BA45F5E09AB1}" type="presOf" srcId="{24E9EF70-5047-614A-8855-78B6D784441A}" destId="{6C95FEA5-2D5B-F049-AE91-EF7E8C43755B}" srcOrd="0" destOrd="3" presId="urn:microsoft.com/office/officeart/2005/8/layout/hList1"/>
    <dgm:cxn modelId="{8744E3E5-1CD4-1242-AEF5-08FE63059450}" srcId="{300B1CA7-1E0C-2E4F-A5F7-28C72414DAC0}" destId="{A77A9F9E-0160-E749-95DF-3D5A5A90DE56}" srcOrd="0" destOrd="0" parTransId="{951A61D9-2252-0843-A9A4-BB693104C831}" sibTransId="{3C642D3D-B3B6-994E-B731-4BE6CD0EA3CD}"/>
    <dgm:cxn modelId="{3515E1EE-EAE1-6A4C-B911-824E63059940}" type="presOf" srcId="{85ED477A-60AA-AA4B-B568-8B133CC4388A}" destId="{6C95FEA5-2D5B-F049-AE91-EF7E8C43755B}" srcOrd="0" destOrd="0" presId="urn:microsoft.com/office/officeart/2005/8/layout/hList1"/>
    <dgm:cxn modelId="{C94264F6-C291-0C45-A3CA-F133A6A8509C}" srcId="{CCDD9B45-8414-2C4E-8698-928EA0A24190}" destId="{36996D58-90A7-8147-861D-0700D7E52181}" srcOrd="3" destOrd="0" parTransId="{5F7A1C67-CCEF-7F40-A107-3C11D2079DB2}" sibTransId="{AA2D8876-6F8B-C34C-ABB0-AA8867F725AA}"/>
    <dgm:cxn modelId="{FDB171F6-F341-8143-841B-50407DA6CBC5}" type="presOf" srcId="{668D1209-8089-B144-AD2E-AF520F94BAD9}" destId="{6C95FEA5-2D5B-F049-AE91-EF7E8C43755B}" srcOrd="0" destOrd="2" presId="urn:microsoft.com/office/officeart/2005/8/layout/hList1"/>
    <dgm:cxn modelId="{6BC5F5F6-EA80-E047-B527-130B703CAF77}" srcId="{CCDD9B45-8414-2C4E-8698-928EA0A24190}" destId="{F3D98AFF-F45E-4441-85D1-779E6BFA45FD}" srcOrd="2" destOrd="0" parTransId="{204F8332-B832-2F42-889F-A81E54272014}" sibTransId="{D0B70246-DED8-644B-A57D-7154769FB0A3}"/>
    <dgm:cxn modelId="{C9647C20-631F-0C4D-851A-EE1ED6D9C34B}" type="presParOf" srcId="{C595B787-9221-584D-ADF0-41B45E3C445F}" destId="{2DE5CC2E-C0E1-7647-B442-E5C432036359}" srcOrd="0" destOrd="0" presId="urn:microsoft.com/office/officeart/2005/8/layout/hList1"/>
    <dgm:cxn modelId="{ED582F61-E466-B747-AA17-E8AEDC7B44BC}" type="presParOf" srcId="{2DE5CC2E-C0E1-7647-B442-E5C432036359}" destId="{221906CE-080C-FA44-BC1F-6F27AA376EDA}" srcOrd="0" destOrd="0" presId="urn:microsoft.com/office/officeart/2005/8/layout/hList1"/>
    <dgm:cxn modelId="{8AE5CC48-8682-D649-858D-E97D3FB91C5C}" type="presParOf" srcId="{2DE5CC2E-C0E1-7647-B442-E5C432036359}" destId="{4568A2A9-0EB4-2141-9BC6-4903B1EAF772}" srcOrd="1" destOrd="0" presId="urn:microsoft.com/office/officeart/2005/8/layout/hList1"/>
    <dgm:cxn modelId="{FA4FE48B-7287-2243-A127-E453E9917272}" type="presParOf" srcId="{C595B787-9221-584D-ADF0-41B45E3C445F}" destId="{38EE9153-C790-9F42-944E-1FFE14458BB5}" srcOrd="1" destOrd="0" presId="urn:microsoft.com/office/officeart/2005/8/layout/hList1"/>
    <dgm:cxn modelId="{DE9D1144-08C1-6941-AAC4-DB7D1FE592B1}" type="presParOf" srcId="{C595B787-9221-584D-ADF0-41B45E3C445F}" destId="{2F38A9E5-2293-954B-9E6F-8ED7F3A9E665}" srcOrd="2" destOrd="0" presId="urn:microsoft.com/office/officeart/2005/8/layout/hList1"/>
    <dgm:cxn modelId="{A1A3F2FD-1E42-2A43-924F-023381CF1B35}" type="presParOf" srcId="{2F38A9E5-2293-954B-9E6F-8ED7F3A9E665}" destId="{E2395946-8697-7641-AE17-0DC5DC2378CD}" srcOrd="0" destOrd="0" presId="urn:microsoft.com/office/officeart/2005/8/layout/hList1"/>
    <dgm:cxn modelId="{5BABE417-309B-E74F-B1A5-495A295BF5D2}" type="presParOf" srcId="{2F38A9E5-2293-954B-9E6F-8ED7F3A9E665}" destId="{ACAD612D-D4C8-954C-9138-224BB03ADCB1}" srcOrd="1" destOrd="0" presId="urn:microsoft.com/office/officeart/2005/8/layout/hList1"/>
    <dgm:cxn modelId="{61FB306E-8DA1-0C44-A481-87CA0634C0C0}" type="presParOf" srcId="{C595B787-9221-584D-ADF0-41B45E3C445F}" destId="{6454EC1A-B65D-2547-9F2A-DFC08466391E}" srcOrd="3" destOrd="0" presId="urn:microsoft.com/office/officeart/2005/8/layout/hList1"/>
    <dgm:cxn modelId="{61E55071-BF04-9B46-A740-347D9FB4A998}" type="presParOf" srcId="{C595B787-9221-584D-ADF0-41B45E3C445F}" destId="{1D707AD7-1972-E44A-9038-7F293DCDD412}" srcOrd="4" destOrd="0" presId="urn:microsoft.com/office/officeart/2005/8/layout/hList1"/>
    <dgm:cxn modelId="{D7CB0080-5080-1B4E-9C15-80426D9F5FE8}" type="presParOf" srcId="{1D707AD7-1972-E44A-9038-7F293DCDD412}" destId="{4CF19A5E-86CB-8F44-A78F-A9B5E708B4FF}" srcOrd="0" destOrd="0" presId="urn:microsoft.com/office/officeart/2005/8/layout/hList1"/>
    <dgm:cxn modelId="{50AE848B-BB66-2C41-BFF9-FC15A05F98A6}" type="presParOf" srcId="{1D707AD7-1972-E44A-9038-7F293DCDD412}" destId="{6C95FEA5-2D5B-F049-AE91-EF7E8C43755B}" srcOrd="1" destOrd="0" presId="urn:microsoft.com/office/officeart/2005/8/layout/hList1"/>
    <dgm:cxn modelId="{18BD43F6-2C3B-714D-9045-3DE13301E35A}" type="presParOf" srcId="{C595B787-9221-584D-ADF0-41B45E3C445F}" destId="{8D094820-033A-5249-AAB4-F89A6E8009C6}" srcOrd="5" destOrd="0" presId="urn:microsoft.com/office/officeart/2005/8/layout/hList1"/>
    <dgm:cxn modelId="{E559E6C9-A6DE-A34A-A140-F31030EB01B2}" type="presParOf" srcId="{C595B787-9221-584D-ADF0-41B45E3C445F}" destId="{281485C6-7A3A-3742-8AD4-CB68731F4B56}" srcOrd="6" destOrd="0" presId="urn:microsoft.com/office/officeart/2005/8/layout/hList1"/>
    <dgm:cxn modelId="{2C2D0E6F-BFB1-5B44-B3E4-76AB1EF8699B}" type="presParOf" srcId="{281485C6-7A3A-3742-8AD4-CB68731F4B56}" destId="{AED20626-6D5D-4546-851F-1F27B8B42354}" srcOrd="0" destOrd="0" presId="urn:microsoft.com/office/officeart/2005/8/layout/hList1"/>
    <dgm:cxn modelId="{9F7CD9DF-7A46-A84B-AD4A-15E2485E37F6}" type="presParOf" srcId="{281485C6-7A3A-3742-8AD4-CB68731F4B56}" destId="{17F1566B-3E74-4344-98C5-CA15C28C477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85787-BFD3-4173-A95A-DF1C284835AE}">
      <dsp:nvSpPr>
        <dsp:cNvPr id="0" name=""/>
        <dsp:cNvSpPr/>
      </dsp:nvSpPr>
      <dsp:spPr>
        <a:xfrm>
          <a:off x="141613" y="112083"/>
          <a:ext cx="3493134" cy="3493134"/>
        </a:xfrm>
        <a:prstGeom prst="ellipse">
          <a:avLst/>
        </a:prstGeom>
        <a:solidFill>
          <a:srgbClr val="4596C2">
            <a:alpha val="95000"/>
          </a:srgbClr>
        </a:solidFill>
        <a:ln w="12700" cap="flat" cmpd="sng" algn="ctr">
          <a:solidFill>
            <a:schemeClr val="bg1"/>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CA" sz="3000" kern="1200">
              <a:solidFill>
                <a:schemeClr val="bg1"/>
              </a:solidFill>
            </a:rPr>
            <a:t>Previous knowledge and experience</a:t>
          </a:r>
        </a:p>
      </dsp:txBody>
      <dsp:txXfrm>
        <a:off x="629393" y="523998"/>
        <a:ext cx="2014059" cy="2669303"/>
      </dsp:txXfrm>
    </dsp:sp>
    <dsp:sp modelId="{1ED693A2-4009-4D06-9C23-0EBC8838A2EB}">
      <dsp:nvSpPr>
        <dsp:cNvPr id="0" name=""/>
        <dsp:cNvSpPr/>
      </dsp:nvSpPr>
      <dsp:spPr>
        <a:xfrm>
          <a:off x="2659187" y="123470"/>
          <a:ext cx="3493134" cy="3493134"/>
        </a:xfrm>
        <a:prstGeom prst="ellipse">
          <a:avLst/>
        </a:prstGeom>
        <a:solidFill>
          <a:srgbClr val="2FB2BE">
            <a:alpha val="86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solidFill>
                <a:schemeClr val="bg1"/>
              </a:solidFill>
            </a:rPr>
            <a:t>Experiential</a:t>
          </a:r>
          <a:br>
            <a:rPr lang="en-US" sz="3000" kern="1200">
              <a:solidFill>
                <a:schemeClr val="bg1"/>
              </a:solidFill>
            </a:rPr>
          </a:br>
          <a:r>
            <a:rPr lang="en-US" sz="3000" kern="1200">
              <a:solidFill>
                <a:schemeClr val="bg1"/>
              </a:solidFill>
            </a:rPr>
            <a:t>learning experience </a:t>
          </a:r>
          <a:endParaRPr lang="en-CA" sz="3000" kern="1200">
            <a:solidFill>
              <a:schemeClr val="bg1"/>
            </a:solidFill>
          </a:endParaRPr>
        </a:p>
      </dsp:txBody>
      <dsp:txXfrm>
        <a:off x="3650482" y="535386"/>
        <a:ext cx="2014059" cy="2669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906CE-080C-FA44-BC1F-6F27AA376EDA}">
      <dsp:nvSpPr>
        <dsp:cNvPr id="0" name=""/>
        <dsp:cNvSpPr/>
      </dsp:nvSpPr>
      <dsp:spPr>
        <a:xfrm>
          <a:off x="4562" y="171198"/>
          <a:ext cx="2381040" cy="952416"/>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Writing</a:t>
          </a:r>
        </a:p>
      </dsp:txBody>
      <dsp:txXfrm>
        <a:off x="4562" y="171198"/>
        <a:ext cx="2381040" cy="952416"/>
      </dsp:txXfrm>
    </dsp:sp>
    <dsp:sp modelId="{4568A2A9-0EB4-2141-9BC6-4903B1EAF772}">
      <dsp:nvSpPr>
        <dsp:cNvPr id="0" name=""/>
        <dsp:cNvSpPr/>
      </dsp:nvSpPr>
      <dsp:spPr>
        <a:xfrm>
          <a:off x="4562" y="1123614"/>
          <a:ext cx="2381040" cy="2810880"/>
        </a:xfrm>
        <a:prstGeom prst="rect">
          <a:avLst/>
        </a:prstGeom>
        <a:solidFill>
          <a:schemeClr val="l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Essays</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Research papers</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Journals</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Portfolios</a:t>
          </a:r>
        </a:p>
      </dsp:txBody>
      <dsp:txXfrm>
        <a:off x="4562" y="1123614"/>
        <a:ext cx="2381040" cy="2810880"/>
      </dsp:txXfrm>
    </dsp:sp>
    <dsp:sp modelId="{E2395946-8697-7641-AE17-0DC5DC2378CD}">
      <dsp:nvSpPr>
        <dsp:cNvPr id="0" name=""/>
        <dsp:cNvSpPr/>
      </dsp:nvSpPr>
      <dsp:spPr>
        <a:xfrm>
          <a:off x="2718948" y="171198"/>
          <a:ext cx="2381040" cy="952416"/>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Speaking</a:t>
          </a:r>
        </a:p>
      </dsp:txBody>
      <dsp:txXfrm>
        <a:off x="2718948" y="171198"/>
        <a:ext cx="2381040" cy="952416"/>
      </dsp:txXfrm>
    </dsp:sp>
    <dsp:sp modelId="{ACAD612D-D4C8-954C-9138-224BB03ADCB1}">
      <dsp:nvSpPr>
        <dsp:cNvPr id="0" name=""/>
        <dsp:cNvSpPr/>
      </dsp:nvSpPr>
      <dsp:spPr>
        <a:xfrm>
          <a:off x="2718948" y="1123614"/>
          <a:ext cx="2381040" cy="2810880"/>
        </a:xfrm>
        <a:prstGeom prst="rect">
          <a:avLst/>
        </a:prstGeom>
        <a:solidFill>
          <a:schemeClr val="l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Discussions</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Presentations</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Interviewing</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Storytelling</a:t>
          </a:r>
        </a:p>
      </dsp:txBody>
      <dsp:txXfrm>
        <a:off x="2718948" y="1123614"/>
        <a:ext cx="2381040" cy="2810880"/>
      </dsp:txXfrm>
    </dsp:sp>
    <dsp:sp modelId="{4CF19A5E-86CB-8F44-A78F-A9B5E708B4FF}">
      <dsp:nvSpPr>
        <dsp:cNvPr id="0" name=""/>
        <dsp:cNvSpPr/>
      </dsp:nvSpPr>
      <dsp:spPr>
        <a:xfrm>
          <a:off x="5433334" y="171198"/>
          <a:ext cx="2830532" cy="952416"/>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Arts and Media</a:t>
          </a:r>
        </a:p>
      </dsp:txBody>
      <dsp:txXfrm>
        <a:off x="5433334" y="171198"/>
        <a:ext cx="2830532" cy="952416"/>
      </dsp:txXfrm>
    </dsp:sp>
    <dsp:sp modelId="{6C95FEA5-2D5B-F049-AE91-EF7E8C43755B}">
      <dsp:nvSpPr>
        <dsp:cNvPr id="0" name=""/>
        <dsp:cNvSpPr/>
      </dsp:nvSpPr>
      <dsp:spPr>
        <a:xfrm>
          <a:off x="5658080" y="1123614"/>
          <a:ext cx="2381040" cy="2810880"/>
        </a:xfrm>
        <a:prstGeom prst="rect">
          <a:avLst/>
        </a:prstGeom>
        <a:solidFill>
          <a:schemeClr val="l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Photo or video essays</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Creative writing</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Visual Art</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Podcast</a:t>
          </a:r>
        </a:p>
      </dsp:txBody>
      <dsp:txXfrm>
        <a:off x="5658080" y="1123614"/>
        <a:ext cx="2381040" cy="2810880"/>
      </dsp:txXfrm>
    </dsp:sp>
    <dsp:sp modelId="{AED20626-6D5D-4546-851F-1F27B8B42354}">
      <dsp:nvSpPr>
        <dsp:cNvPr id="0" name=""/>
        <dsp:cNvSpPr/>
      </dsp:nvSpPr>
      <dsp:spPr>
        <a:xfrm>
          <a:off x="8597213" y="171198"/>
          <a:ext cx="2381040" cy="952416"/>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Activities</a:t>
          </a:r>
        </a:p>
      </dsp:txBody>
      <dsp:txXfrm>
        <a:off x="8597213" y="171198"/>
        <a:ext cx="2381040" cy="952416"/>
      </dsp:txXfrm>
    </dsp:sp>
    <dsp:sp modelId="{17F1566B-3E74-4344-98C5-CA15C28C4770}">
      <dsp:nvSpPr>
        <dsp:cNvPr id="0" name=""/>
        <dsp:cNvSpPr/>
      </dsp:nvSpPr>
      <dsp:spPr>
        <a:xfrm>
          <a:off x="8597213" y="1123614"/>
          <a:ext cx="2381040" cy="2810880"/>
        </a:xfrm>
        <a:prstGeom prst="rect">
          <a:avLst/>
        </a:prstGeom>
        <a:solidFill>
          <a:schemeClr val="l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Role playing</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Tableaux</a:t>
          </a:r>
        </a:p>
        <a:p>
          <a:pPr marL="228600" lvl="1" indent="-228600" algn="l" defTabSz="977900">
            <a:lnSpc>
              <a:spcPct val="90000"/>
            </a:lnSpc>
            <a:spcBef>
              <a:spcPct val="0"/>
            </a:spcBef>
            <a:spcAft>
              <a:spcPct val="15000"/>
            </a:spcAft>
            <a:buChar char="•"/>
          </a:pPr>
          <a:r>
            <a:rPr lang="en-US" sz="2200" kern="1200">
              <a:latin typeface="Arial" panose="020B0604020202020204" pitchFamily="34" charset="0"/>
              <a:cs typeface="Arial" panose="020B0604020202020204" pitchFamily="34" charset="0"/>
            </a:rPr>
            <a:t>Movement-based exercises</a:t>
          </a:r>
        </a:p>
      </dsp:txBody>
      <dsp:txXfrm>
        <a:off x="8597213" y="1123614"/>
        <a:ext cx="2381040"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BD317-29DC-9349-9889-8508D3691199}" type="datetimeFigureOut">
              <a:rPr lang="en-US" smtClean="0"/>
              <a:t>9/11/19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74289-CC04-1B48-BB07-8F3D442533BC}" type="slidenum">
              <a:rPr lang="en-US" smtClean="0"/>
              <a:t>‹#›</a:t>
            </a:fld>
            <a:endParaRPr lang="en-US"/>
          </a:p>
        </p:txBody>
      </p:sp>
    </p:spTree>
    <p:extLst>
      <p:ext uri="{BB962C8B-B14F-4D97-AF65-F5344CB8AC3E}">
        <p14:creationId xmlns:p14="http://schemas.microsoft.com/office/powerpoint/2010/main" val="145255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photos/microscope-research-scientific-lab-318443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photos/beijing-library-black-and-white-187735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photos/IgUR1iX0mqM?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search/photos/startup?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photos/writing-write-person-paperwork-82891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jEMqEH1IEg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student-notebook-female-study-type-86507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photos/writing-workstation-office-business-33637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Public Domain </a:t>
            </a:r>
            <a:r>
              <a:rPr lang="en-US">
                <a:hlinkClick r:id="rId3"/>
              </a:rPr>
              <a:t>https://pixabay.com/photos/microscope-research-scientific-lab-3184432/</a:t>
            </a:r>
            <a:endParaRPr lang="en-US">
              <a:cs typeface="Calibri"/>
            </a:endParaRPr>
          </a:p>
        </p:txBody>
      </p:sp>
      <p:sp>
        <p:nvSpPr>
          <p:cNvPr id="4" name="Slide Number Placeholder 3"/>
          <p:cNvSpPr>
            <a:spLocks noGrp="1"/>
          </p:cNvSpPr>
          <p:nvPr>
            <p:ph type="sldNum" sz="quarter" idx="5"/>
          </p:nvPr>
        </p:nvSpPr>
        <p:spPr/>
        <p:txBody>
          <a:bodyPr/>
          <a:lstStyle/>
          <a:p>
            <a:fld id="{13174289-CC04-1B48-BB07-8F3D442533BC}" type="slidenum">
              <a:rPr lang="en-US" smtClean="0"/>
              <a:t>1</a:t>
            </a:fld>
            <a:endParaRPr lang="en-US"/>
          </a:p>
        </p:txBody>
      </p:sp>
    </p:spTree>
    <p:extLst>
      <p:ext uri="{BB962C8B-B14F-4D97-AF65-F5344CB8AC3E}">
        <p14:creationId xmlns:p14="http://schemas.microsoft.com/office/powerpoint/2010/main" val="2642246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6B05F065-A97F-4FED-BFFA-D7CA2FBE2900}" type="slidenum">
              <a:rPr lang="en-CA" smtClean="0"/>
              <a:t>10</a:t>
            </a:fld>
            <a:endParaRPr lang="en-CA"/>
          </a:p>
        </p:txBody>
      </p:sp>
    </p:spTree>
    <p:extLst>
      <p:ext uri="{BB962C8B-B14F-4D97-AF65-F5344CB8AC3E}">
        <p14:creationId xmlns:p14="http://schemas.microsoft.com/office/powerpoint/2010/main" val="291422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Public domain </a:t>
            </a:r>
            <a:r>
              <a:rPr lang="en-US">
                <a:hlinkClick r:id="rId3"/>
              </a:rPr>
              <a:t>https://pixabay.com/photos/beijing-library-black-and-white-1877354/</a:t>
            </a:r>
            <a:endParaRPr lang="en-US"/>
          </a:p>
        </p:txBody>
      </p:sp>
      <p:sp>
        <p:nvSpPr>
          <p:cNvPr id="4" name="Slide Number Placeholder 3"/>
          <p:cNvSpPr>
            <a:spLocks noGrp="1"/>
          </p:cNvSpPr>
          <p:nvPr>
            <p:ph type="sldNum" sz="quarter" idx="5"/>
          </p:nvPr>
        </p:nvSpPr>
        <p:spPr/>
        <p:txBody>
          <a:bodyPr/>
          <a:lstStyle/>
          <a:p>
            <a:fld id="{13174289-CC04-1B48-BB07-8F3D442533BC}" type="slidenum">
              <a:rPr lang="en-US" smtClean="0"/>
              <a:t>11</a:t>
            </a:fld>
            <a:endParaRPr lang="en-US"/>
          </a:p>
        </p:txBody>
      </p:sp>
    </p:spTree>
    <p:extLst>
      <p:ext uri="{BB962C8B-B14F-4D97-AF65-F5344CB8AC3E}">
        <p14:creationId xmlns:p14="http://schemas.microsoft.com/office/powerpoint/2010/main" val="3000810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12</a:t>
            </a:fld>
            <a:endParaRPr lang="en-US"/>
          </a:p>
        </p:txBody>
      </p:sp>
    </p:spTree>
    <p:extLst>
      <p:ext uri="{BB962C8B-B14F-4D97-AF65-F5344CB8AC3E}">
        <p14:creationId xmlns:p14="http://schemas.microsoft.com/office/powerpoint/2010/main" val="3738537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13</a:t>
            </a:fld>
            <a:endParaRPr lang="en-US"/>
          </a:p>
        </p:txBody>
      </p:sp>
    </p:spTree>
    <p:extLst>
      <p:ext uri="{BB962C8B-B14F-4D97-AF65-F5344CB8AC3E}">
        <p14:creationId xmlns:p14="http://schemas.microsoft.com/office/powerpoint/2010/main" val="371972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Image: </a:t>
            </a:r>
            <a:r>
              <a:rPr lang="en-US"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hlinkClick r:id="rId3"/>
              </a:rPr>
              <a:t>NESA by Makers</a:t>
            </a:r>
            <a:r>
              <a:rPr lang="en-US" sz="1200" b="0" i="0" kern="1200">
                <a:solidFill>
                  <a:schemeClr val="tx1"/>
                </a:solidFill>
                <a:effectLst/>
                <a:latin typeface="+mn-lt"/>
                <a:ea typeface="+mn-ea"/>
                <a:cs typeface="+mn-cs"/>
              </a:rPr>
              <a:t> on </a:t>
            </a:r>
            <a:r>
              <a:rPr lang="en-US" sz="1200" b="0" i="0" kern="1200">
                <a:solidFill>
                  <a:schemeClr val="tx1"/>
                </a:solidFill>
                <a:effectLst/>
                <a:latin typeface="+mn-lt"/>
                <a:ea typeface="+mn-ea"/>
                <a:cs typeface="+mn-cs"/>
                <a:hlinkClick r:id="rId4"/>
              </a:rPr>
              <a:t>Unsplash</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14</a:t>
            </a:fld>
            <a:endParaRPr lang="en-US"/>
          </a:p>
        </p:txBody>
      </p:sp>
    </p:spTree>
    <p:extLst>
      <p:ext uri="{BB962C8B-B14F-4D97-AF65-F5344CB8AC3E}">
        <p14:creationId xmlns:p14="http://schemas.microsoft.com/office/powerpoint/2010/main" val="203826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3174289-CC04-1B48-BB07-8F3D442533BC}" type="slidenum">
              <a:rPr lang="en-US" smtClean="0"/>
              <a:t>15</a:t>
            </a:fld>
            <a:endParaRPr lang="en-US"/>
          </a:p>
        </p:txBody>
      </p:sp>
    </p:spTree>
    <p:extLst>
      <p:ext uri="{BB962C8B-B14F-4D97-AF65-F5344CB8AC3E}">
        <p14:creationId xmlns:p14="http://schemas.microsoft.com/office/powerpoint/2010/main" val="57145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FE4E2B-D972-0E41-9E25-9E87939FF035}" type="slidenum">
              <a:rPr lang="en-US" smtClean="0"/>
              <a:t>16</a:t>
            </a:fld>
            <a:endParaRPr lang="en-US"/>
          </a:p>
        </p:txBody>
      </p:sp>
    </p:spTree>
    <p:extLst>
      <p:ext uri="{BB962C8B-B14F-4D97-AF65-F5344CB8AC3E}">
        <p14:creationId xmlns:p14="http://schemas.microsoft.com/office/powerpoint/2010/main" val="3517251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Public domain </a:t>
            </a:r>
            <a:r>
              <a:rPr lang="en-US">
                <a:hlinkClick r:id="rId3"/>
              </a:rPr>
              <a:t>https://pixabay.com/photos/writing-write-person-paperwork-828911/</a:t>
            </a:r>
            <a:endParaRPr lang="en-US"/>
          </a:p>
        </p:txBody>
      </p:sp>
      <p:sp>
        <p:nvSpPr>
          <p:cNvPr id="4" name="Slide Number Placeholder 3"/>
          <p:cNvSpPr>
            <a:spLocks noGrp="1"/>
          </p:cNvSpPr>
          <p:nvPr>
            <p:ph type="sldNum" sz="quarter" idx="10"/>
          </p:nvPr>
        </p:nvSpPr>
        <p:spPr/>
        <p:txBody>
          <a:bodyPr/>
          <a:lstStyle/>
          <a:p>
            <a:fld id="{13174289-CC04-1B48-BB07-8F3D442533BC}" type="slidenum">
              <a:rPr lang="en-US" smtClean="0"/>
              <a:t>17</a:t>
            </a:fld>
            <a:endParaRPr lang="en-US"/>
          </a:p>
        </p:txBody>
      </p:sp>
    </p:spTree>
    <p:extLst>
      <p:ext uri="{BB962C8B-B14F-4D97-AF65-F5344CB8AC3E}">
        <p14:creationId xmlns:p14="http://schemas.microsoft.com/office/powerpoint/2010/main" val="517213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EBFE4E2B-D972-0E41-9E25-9E87939FF035}" type="slidenum">
              <a:rPr lang="en-US" smtClean="0"/>
              <a:t>18</a:t>
            </a:fld>
            <a:endParaRPr lang="en-US"/>
          </a:p>
        </p:txBody>
      </p:sp>
    </p:spTree>
    <p:extLst>
      <p:ext uri="{BB962C8B-B14F-4D97-AF65-F5344CB8AC3E}">
        <p14:creationId xmlns:p14="http://schemas.microsoft.com/office/powerpoint/2010/main" val="96310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a:cs typeface="Arial"/>
              </a:rPr>
              <a:t> </a:t>
            </a:r>
          </a:p>
          <a:p>
            <a:endParaRPr lang="en-US"/>
          </a:p>
        </p:txBody>
      </p:sp>
      <p:sp>
        <p:nvSpPr>
          <p:cNvPr id="4" name="Slide Number Placeholder 3"/>
          <p:cNvSpPr>
            <a:spLocks noGrp="1"/>
          </p:cNvSpPr>
          <p:nvPr>
            <p:ph type="sldNum" sz="quarter" idx="5"/>
          </p:nvPr>
        </p:nvSpPr>
        <p:spPr/>
        <p:txBody>
          <a:bodyPr/>
          <a:lstStyle/>
          <a:p>
            <a:fld id="{EBFE4E2B-D972-0E41-9E25-9E87939FF035}" type="slidenum">
              <a:rPr lang="en-US" smtClean="0"/>
              <a:t>19</a:t>
            </a:fld>
            <a:endParaRPr lang="en-US"/>
          </a:p>
        </p:txBody>
      </p:sp>
    </p:spTree>
    <p:extLst>
      <p:ext uri="{BB962C8B-B14F-4D97-AF65-F5344CB8AC3E}">
        <p14:creationId xmlns:p14="http://schemas.microsoft.com/office/powerpoint/2010/main" val="401459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2</a:t>
            </a:fld>
            <a:endParaRPr lang="en-US"/>
          </a:p>
        </p:txBody>
      </p:sp>
    </p:spTree>
    <p:extLst>
      <p:ext uri="{BB962C8B-B14F-4D97-AF65-F5344CB8AC3E}">
        <p14:creationId xmlns:p14="http://schemas.microsoft.com/office/powerpoint/2010/main" val="564210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000">
              <a:cs typeface="Arial"/>
            </a:endParaRPr>
          </a:p>
          <a:p>
            <a:pPr marL="0" indent="0">
              <a:buNone/>
            </a:pPr>
            <a:r>
              <a:rPr lang="en-US" sz="2000">
                <a:cs typeface="Arial"/>
              </a:rPr>
              <a:t> </a:t>
            </a:r>
          </a:p>
        </p:txBody>
      </p:sp>
      <p:sp>
        <p:nvSpPr>
          <p:cNvPr id="4" name="Slide Number Placeholder 3"/>
          <p:cNvSpPr>
            <a:spLocks noGrp="1"/>
          </p:cNvSpPr>
          <p:nvPr>
            <p:ph type="sldNum" sz="quarter" idx="5"/>
          </p:nvPr>
        </p:nvSpPr>
        <p:spPr/>
        <p:txBody>
          <a:bodyPr/>
          <a:lstStyle/>
          <a:p>
            <a:fld id="{EBFE4E2B-D972-0E41-9E25-9E87939FF035}" type="slidenum">
              <a:rPr lang="en-US" smtClean="0"/>
              <a:t>20</a:t>
            </a:fld>
            <a:endParaRPr lang="en-US"/>
          </a:p>
        </p:txBody>
      </p:sp>
    </p:spTree>
    <p:extLst>
      <p:ext uri="{BB962C8B-B14F-4D97-AF65-F5344CB8AC3E}">
        <p14:creationId xmlns:p14="http://schemas.microsoft.com/office/powerpoint/2010/main" val="283539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EBFE4E2B-D972-0E41-9E25-9E87939FF035}" type="slidenum">
              <a:rPr lang="en-US" smtClean="0"/>
              <a:t>21</a:t>
            </a:fld>
            <a:endParaRPr lang="en-US"/>
          </a:p>
        </p:txBody>
      </p:sp>
    </p:spTree>
    <p:extLst>
      <p:ext uri="{BB962C8B-B14F-4D97-AF65-F5344CB8AC3E}">
        <p14:creationId xmlns:p14="http://schemas.microsoft.com/office/powerpoint/2010/main" val="284027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22</a:t>
            </a:fld>
            <a:endParaRPr lang="en-US"/>
          </a:p>
        </p:txBody>
      </p:sp>
    </p:spTree>
    <p:extLst>
      <p:ext uri="{BB962C8B-B14F-4D97-AF65-F5344CB8AC3E}">
        <p14:creationId xmlns:p14="http://schemas.microsoft.com/office/powerpoint/2010/main" val="3911197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23</a:t>
            </a:fld>
            <a:endParaRPr lang="en-US"/>
          </a:p>
        </p:txBody>
      </p:sp>
    </p:spTree>
    <p:extLst>
      <p:ext uri="{BB962C8B-B14F-4D97-AF65-F5344CB8AC3E}">
        <p14:creationId xmlns:p14="http://schemas.microsoft.com/office/powerpoint/2010/main" val="2399552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FE4E2B-D972-0E41-9E25-9E87939FF035}" type="slidenum">
              <a:rPr lang="en-US" smtClean="0"/>
              <a:t>24</a:t>
            </a:fld>
            <a:endParaRPr lang="en-US"/>
          </a:p>
        </p:txBody>
      </p:sp>
    </p:spTree>
    <p:extLst>
      <p:ext uri="{BB962C8B-B14F-4D97-AF65-F5344CB8AC3E}">
        <p14:creationId xmlns:p14="http://schemas.microsoft.com/office/powerpoint/2010/main" val="892770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FE4E2B-D972-0E41-9E25-9E87939FF035}" type="slidenum">
              <a:rPr lang="en-US" smtClean="0"/>
              <a:t>25</a:t>
            </a:fld>
            <a:endParaRPr lang="en-US"/>
          </a:p>
        </p:txBody>
      </p:sp>
    </p:spTree>
    <p:extLst>
      <p:ext uri="{BB962C8B-B14F-4D97-AF65-F5344CB8AC3E}">
        <p14:creationId xmlns:p14="http://schemas.microsoft.com/office/powerpoint/2010/main" val="16388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https://www.youtube.com/watch?v=jEMqEH1IEgg</a:t>
            </a:r>
            <a:endParaRPr lang="en-US"/>
          </a:p>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3</a:t>
            </a:fld>
            <a:endParaRPr lang="en-US"/>
          </a:p>
        </p:txBody>
      </p:sp>
    </p:spTree>
    <p:extLst>
      <p:ext uri="{BB962C8B-B14F-4D97-AF65-F5344CB8AC3E}">
        <p14:creationId xmlns:p14="http://schemas.microsoft.com/office/powerpoint/2010/main" val="1044120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r>
              <a:rPr lang="en-CA">
                <a:cs typeface="Calibri"/>
              </a:rPr>
              <a:t>Image: Public domain </a:t>
            </a:r>
            <a:r>
              <a:rPr lang="en-CA">
                <a:hlinkClick r:id="rId3"/>
              </a:rPr>
              <a:t>https://pixabay.com/photos/student-notebook-female-study-type-865073/</a:t>
            </a:r>
            <a:endParaRPr lang="en-CA"/>
          </a:p>
        </p:txBody>
      </p:sp>
      <p:sp>
        <p:nvSpPr>
          <p:cNvPr id="4" name="Slide Number Placeholder 3"/>
          <p:cNvSpPr>
            <a:spLocks noGrp="1"/>
          </p:cNvSpPr>
          <p:nvPr>
            <p:ph type="sldNum" sz="quarter" idx="10"/>
          </p:nvPr>
        </p:nvSpPr>
        <p:spPr/>
        <p:txBody>
          <a:bodyPr/>
          <a:lstStyle/>
          <a:p>
            <a:fld id="{13174289-CC04-1B48-BB07-8F3D442533BC}" type="slidenum">
              <a:rPr lang="en-US" smtClean="0"/>
              <a:t>4</a:t>
            </a:fld>
            <a:endParaRPr lang="en-US"/>
          </a:p>
        </p:txBody>
      </p:sp>
    </p:spTree>
    <p:extLst>
      <p:ext uri="{BB962C8B-B14F-4D97-AF65-F5344CB8AC3E}">
        <p14:creationId xmlns:p14="http://schemas.microsoft.com/office/powerpoint/2010/main" val="272212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174289-CC04-1B48-BB07-8F3D442533BC}" type="slidenum">
              <a:rPr lang="en-US" smtClean="0"/>
              <a:t>5</a:t>
            </a:fld>
            <a:endParaRPr lang="en-US"/>
          </a:p>
        </p:txBody>
      </p:sp>
    </p:spTree>
    <p:extLst>
      <p:ext uri="{BB962C8B-B14F-4D97-AF65-F5344CB8AC3E}">
        <p14:creationId xmlns:p14="http://schemas.microsoft.com/office/powerpoint/2010/main" val="422987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a:p>
        </p:txBody>
      </p:sp>
      <p:sp>
        <p:nvSpPr>
          <p:cNvPr id="4" name="Slide Number Placeholder 3"/>
          <p:cNvSpPr>
            <a:spLocks noGrp="1"/>
          </p:cNvSpPr>
          <p:nvPr>
            <p:ph type="sldNum" sz="quarter" idx="10"/>
          </p:nvPr>
        </p:nvSpPr>
        <p:spPr/>
        <p:txBody>
          <a:bodyPr/>
          <a:lstStyle/>
          <a:p>
            <a:fld id="{13174289-CC04-1B48-BB07-8F3D442533BC}" type="slidenum">
              <a:rPr lang="en-US" smtClean="0"/>
              <a:t>6</a:t>
            </a:fld>
            <a:endParaRPr lang="en-US"/>
          </a:p>
        </p:txBody>
      </p:sp>
    </p:spTree>
    <p:extLst>
      <p:ext uri="{BB962C8B-B14F-4D97-AF65-F5344CB8AC3E}">
        <p14:creationId xmlns:p14="http://schemas.microsoft.com/office/powerpoint/2010/main" val="2560982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Image: Public domain </a:t>
            </a:r>
            <a:r>
              <a:rPr lang="en-US">
                <a:hlinkClick r:id="rId3"/>
              </a:rPr>
              <a:t>https://pixabay.com/photos/writing-workstation-office-business-336370/</a:t>
            </a:r>
            <a:endParaRPr lang="en-US"/>
          </a:p>
        </p:txBody>
      </p:sp>
      <p:sp>
        <p:nvSpPr>
          <p:cNvPr id="4" name="Slide Number Placeholder 3"/>
          <p:cNvSpPr>
            <a:spLocks noGrp="1"/>
          </p:cNvSpPr>
          <p:nvPr>
            <p:ph type="sldNum" sz="quarter" idx="10"/>
          </p:nvPr>
        </p:nvSpPr>
        <p:spPr/>
        <p:txBody>
          <a:bodyPr/>
          <a:lstStyle/>
          <a:p>
            <a:fld id="{EBFE4E2B-D972-0E41-9E25-9E87939FF035}" type="slidenum">
              <a:rPr lang="en-US" smtClean="0"/>
              <a:t>7</a:t>
            </a:fld>
            <a:endParaRPr lang="en-US"/>
          </a:p>
        </p:txBody>
      </p:sp>
    </p:spTree>
    <p:extLst>
      <p:ext uri="{BB962C8B-B14F-4D97-AF65-F5344CB8AC3E}">
        <p14:creationId xmlns:p14="http://schemas.microsoft.com/office/powerpoint/2010/main" val="329625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C00000"/>
              </a:solidFill>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8</a:t>
            </a:fld>
            <a:endParaRPr lang="en-US"/>
          </a:p>
        </p:txBody>
      </p:sp>
    </p:spTree>
    <p:extLst>
      <p:ext uri="{BB962C8B-B14F-4D97-AF65-F5344CB8AC3E}">
        <p14:creationId xmlns:p14="http://schemas.microsoft.com/office/powerpoint/2010/main" val="1243020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latin typeface="+mn-lt"/>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9</a:t>
            </a:fld>
            <a:endParaRPr lang="en-US"/>
          </a:p>
        </p:txBody>
      </p:sp>
    </p:spTree>
    <p:extLst>
      <p:ext uri="{BB962C8B-B14F-4D97-AF65-F5344CB8AC3E}">
        <p14:creationId xmlns:p14="http://schemas.microsoft.com/office/powerpoint/2010/main" val="5645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2">
                    <a:lumMod val="90000"/>
                    <a:lumOff val="1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lumMod val="50000"/>
                  </a:schemeClr>
                </a:solidFill>
                <a:latin typeface="+mj-lt"/>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2019-09-11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spTree>
    <p:extLst>
      <p:ext uri="{BB962C8B-B14F-4D97-AF65-F5344CB8AC3E}">
        <p14:creationId xmlns:p14="http://schemas.microsoft.com/office/powerpoint/2010/main" val="60069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2019-09-11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p:nvPr>
        </p:nvSpPr>
        <p:spPr>
          <a:xfrm>
            <a:off x="838200" y="1219200"/>
            <a:ext cx="10515600" cy="4593852"/>
          </a:xfrm>
        </p:spPr>
        <p:txBody>
          <a:bodyPr>
            <a:normAutofit/>
          </a:bodyPr>
          <a:lstStyle>
            <a:lvl1pPr marL="0" indent="0">
              <a:buClr>
                <a:schemeClr val="accent3">
                  <a:lumMod val="50000"/>
                </a:schemeClr>
              </a:buClr>
              <a:buFontTx/>
              <a:buNone/>
              <a:defRPr sz="2800">
                <a:solidFill>
                  <a:schemeClr val="tx1"/>
                </a:solidFill>
              </a:defRPr>
            </a:lvl1pPr>
            <a:lvl2pPr marL="228600" indent="0">
              <a:buClr>
                <a:schemeClr val="accent3">
                  <a:lumMod val="50000"/>
                </a:schemeClr>
              </a:buClr>
              <a:buFontTx/>
              <a:buNone/>
              <a:defRPr sz="2800">
                <a:solidFill>
                  <a:schemeClr val="tx1"/>
                </a:solidFill>
              </a:defRPr>
            </a:lvl2pPr>
            <a:lvl3pPr marL="685800" indent="0">
              <a:buClr>
                <a:schemeClr val="accent3">
                  <a:lumMod val="50000"/>
                </a:schemeClr>
              </a:buClr>
              <a:buFontTx/>
              <a:buNone/>
              <a:defRPr sz="2800">
                <a:solidFill>
                  <a:schemeClr val="tx1"/>
                </a:solidFill>
              </a:defRPr>
            </a:lvl3pPr>
            <a:lvl4pPr marL="1143000" indent="0">
              <a:buClr>
                <a:schemeClr val="accent3">
                  <a:lumMod val="50000"/>
                </a:schemeClr>
              </a:buClr>
              <a:buFontTx/>
              <a:buNone/>
              <a:defRPr sz="2800">
                <a:solidFill>
                  <a:schemeClr val="tx1"/>
                </a:solidFill>
              </a:defRPr>
            </a:lvl4pPr>
            <a:lvl5pPr marL="1600200" indent="0">
              <a:buClr>
                <a:schemeClr val="accent3">
                  <a:lumMod val="50000"/>
                </a:schemeClr>
              </a:buClr>
              <a:buFontTx/>
              <a:buNone/>
              <a:defRPr sz="28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0751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2019-09-11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3"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Content Placeholder 2"/>
          <p:cNvSpPr>
            <a:spLocks noGrp="1"/>
          </p:cNvSpPr>
          <p:nvPr>
            <p:ph sz="half" idx="1"/>
          </p:nvPr>
        </p:nvSpPr>
        <p:spPr>
          <a:xfrm>
            <a:off x="848298" y="1219200"/>
            <a:ext cx="5080000" cy="4525963"/>
          </a:xfrm>
        </p:spPr>
        <p:txBody>
          <a:bodyPr>
            <a:normAutofit/>
          </a:bodyPr>
          <a:lstStyle>
            <a:lvl1pPr marL="0" indent="0">
              <a:buFontTx/>
              <a:buNone/>
              <a:defRPr sz="2800"/>
            </a:lvl1pPr>
            <a:lvl2pPr marL="228600" indent="0">
              <a:buFontTx/>
              <a:buNone/>
              <a:defRPr sz="2800"/>
            </a:lvl2pPr>
            <a:lvl3pPr marL="685800" indent="0">
              <a:buFontTx/>
              <a:buNone/>
              <a:defRPr sz="2800"/>
            </a:lvl3pPr>
            <a:lvl4pPr marL="1143000" indent="0">
              <a:buFontTx/>
              <a:buNone/>
              <a:defRPr sz="2800"/>
            </a:lvl4pPr>
            <a:lvl5pPr marL="1600200" indent="0">
              <a:buFontTx/>
              <a:buNone/>
              <a:defRPr sz="2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131498" y="1219200"/>
            <a:ext cx="5080000" cy="4525963"/>
          </a:xfrm>
        </p:spPr>
        <p:txBody>
          <a:bodyPr>
            <a:normAutofit/>
          </a:bodyPr>
          <a:lstStyle>
            <a:lvl1pPr marL="0" indent="0">
              <a:buFontTx/>
              <a:buNone/>
              <a:defRPr sz="2800"/>
            </a:lvl1pPr>
            <a:lvl2pPr marL="228600" indent="0">
              <a:buFontTx/>
              <a:buNone/>
              <a:defRPr sz="2800"/>
            </a:lvl2pPr>
            <a:lvl3pPr marL="685800" indent="0">
              <a:buFontTx/>
              <a:buNone/>
              <a:defRPr sz="2800"/>
            </a:lvl3pPr>
            <a:lvl4pPr marL="1143000" indent="0">
              <a:buFontTx/>
              <a:buNone/>
              <a:defRPr sz="2800"/>
            </a:lvl4pPr>
            <a:lvl5pPr marL="1600200" indent="0">
              <a:buFontTx/>
              <a:buNone/>
              <a:defRPr sz="2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49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_Quotation">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2673096" y="1230014"/>
            <a:ext cx="6845808" cy="4531603"/>
          </a:xfrm>
        </p:spPr>
        <p:txBody>
          <a:bodyPr>
            <a:noAutofit/>
          </a:bodyPr>
          <a:lstStyle>
            <a:lvl1pPr marL="0" indent="0">
              <a:buClr>
                <a:schemeClr val="accent2">
                  <a:lumMod val="50000"/>
                </a:schemeClr>
              </a:buClr>
              <a:buFontTx/>
              <a:buNone/>
              <a:defRPr sz="3600">
                <a:solidFill>
                  <a:schemeClr val="tx2">
                    <a:lumMod val="50000"/>
                  </a:schemeClr>
                </a:solidFill>
                <a:latin typeface="+mn-lt"/>
              </a:defRPr>
            </a:lvl1pPr>
            <a:lvl2pPr marL="0" indent="0">
              <a:buClr>
                <a:schemeClr val="accent2">
                  <a:lumMod val="50000"/>
                </a:schemeClr>
              </a:buClr>
              <a:buFontTx/>
              <a:buNone/>
              <a:defRPr sz="3600">
                <a:solidFill>
                  <a:schemeClr val="tx2">
                    <a:lumMod val="50000"/>
                  </a:schemeClr>
                </a:solidFill>
                <a:latin typeface="+mn-lt"/>
              </a:defRPr>
            </a:lvl2pPr>
            <a:lvl3pPr marL="152396" indent="0">
              <a:buClr>
                <a:schemeClr val="accent2">
                  <a:lumMod val="50000"/>
                </a:schemeClr>
              </a:buClr>
              <a:buFontTx/>
              <a:buNone/>
              <a:defRPr sz="3600">
                <a:solidFill>
                  <a:schemeClr val="tx2">
                    <a:lumMod val="50000"/>
                  </a:schemeClr>
                </a:solidFill>
                <a:latin typeface="+mn-lt"/>
              </a:defRPr>
            </a:lvl3pPr>
            <a:lvl4pPr marL="304793" indent="0">
              <a:buClr>
                <a:schemeClr val="accent2">
                  <a:lumMod val="50000"/>
                </a:schemeClr>
              </a:buClr>
              <a:buFontTx/>
              <a:buNone/>
              <a:defRPr sz="3600">
                <a:solidFill>
                  <a:schemeClr val="tx2">
                    <a:lumMod val="50000"/>
                  </a:schemeClr>
                </a:solidFill>
                <a:latin typeface="+mn-lt"/>
              </a:defRPr>
            </a:lvl4pPr>
            <a:lvl5pPr marL="533387" indent="0">
              <a:buClr>
                <a:schemeClr val="accent2">
                  <a:lumMod val="50000"/>
                </a:schemeClr>
              </a:buClr>
              <a:buFontTx/>
              <a:buNone/>
              <a:defRPr sz="3600">
                <a:solidFill>
                  <a:schemeClr val="tx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2019-09-11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2"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chemeClr val="tx1">
                    <a:lumMod val="50000"/>
                    <a:lumOff val="50000"/>
                  </a:schemeClr>
                </a:solidFill>
              </a:defRPr>
            </a:lvl1pPr>
            <a:lvl2pPr marL="228600" indent="0">
              <a:buNone/>
              <a:defRPr sz="1000">
                <a:solidFill>
                  <a:schemeClr val="tx1">
                    <a:lumMod val="50000"/>
                    <a:lumOff val="50000"/>
                  </a:schemeClr>
                </a:solidFill>
              </a:defRPr>
            </a:lvl2pPr>
            <a:lvl3pPr marL="685800" indent="0">
              <a:buNone/>
              <a:defRPr sz="1000">
                <a:solidFill>
                  <a:schemeClr val="tx1">
                    <a:lumMod val="50000"/>
                    <a:lumOff val="50000"/>
                  </a:schemeClr>
                </a:solidFill>
              </a:defRPr>
            </a:lvl3pPr>
            <a:lvl4pPr marL="1143000" indent="0">
              <a:buNone/>
              <a:defRPr sz="1000">
                <a:solidFill>
                  <a:schemeClr val="tx1">
                    <a:lumMod val="50000"/>
                    <a:lumOff val="50000"/>
                  </a:schemeClr>
                </a:solidFill>
              </a:defRPr>
            </a:lvl4pPr>
            <a:lvl5pPr marL="1600200" indent="0">
              <a:buNone/>
              <a:defRPr sz="1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3389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3950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2002632"/>
            <a:ext cx="10515600" cy="2852737"/>
          </a:xfrm>
        </p:spPr>
        <p:txBody>
          <a:bodyPr anchor="ctr">
            <a:normAutofit/>
          </a:bodyPr>
          <a:lstStyle>
            <a:lvl1pPr algn="ctr">
              <a:defRPr sz="5400">
                <a:solidFill>
                  <a:schemeClr val="bg2">
                    <a:lumMod val="90000"/>
                    <a:lumOff val="10000"/>
                  </a:schemeClr>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2019-09-11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spTree>
    <p:extLst>
      <p:ext uri="{BB962C8B-B14F-4D97-AF65-F5344CB8AC3E}">
        <p14:creationId xmlns:p14="http://schemas.microsoft.com/office/powerpoint/2010/main" val="9385229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u_Title_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p:nvPr>
        </p:nvSpPr>
        <p:spPr>
          <a:xfrm>
            <a:off x="838200" y="1219200"/>
            <a:ext cx="10515600" cy="4593852"/>
          </a:xfrm>
        </p:spPr>
        <p:txBody>
          <a:bodyPr>
            <a:normAutofit/>
          </a:bodyPr>
          <a:lstStyle>
            <a:lvl1pPr marL="0" indent="0">
              <a:buClr>
                <a:schemeClr val="accent3">
                  <a:lumMod val="50000"/>
                </a:schemeClr>
              </a:buClr>
              <a:buFontTx/>
              <a:buNone/>
              <a:defRPr sz="2400">
                <a:solidFill>
                  <a:schemeClr val="tx1"/>
                </a:solidFill>
              </a:defRPr>
            </a:lvl1pPr>
            <a:lvl2pPr marL="228600" indent="0">
              <a:buClr>
                <a:schemeClr val="accent3">
                  <a:lumMod val="50000"/>
                </a:schemeClr>
              </a:buClr>
              <a:buFontTx/>
              <a:buNone/>
              <a:defRPr sz="2400">
                <a:solidFill>
                  <a:schemeClr val="tx1"/>
                </a:solidFill>
              </a:defRPr>
            </a:lvl2pPr>
            <a:lvl3pPr marL="685800" indent="0">
              <a:buClr>
                <a:schemeClr val="accent3">
                  <a:lumMod val="50000"/>
                </a:schemeClr>
              </a:buClr>
              <a:buFontTx/>
              <a:buNone/>
              <a:defRPr sz="2400">
                <a:solidFill>
                  <a:schemeClr val="tx1"/>
                </a:solidFill>
              </a:defRPr>
            </a:lvl3pPr>
            <a:lvl4pPr marL="1143000" indent="0">
              <a:buClr>
                <a:schemeClr val="accent3">
                  <a:lumMod val="50000"/>
                </a:schemeClr>
              </a:buClr>
              <a:buFontTx/>
              <a:buNone/>
              <a:defRPr sz="2400">
                <a:solidFill>
                  <a:schemeClr val="tx1"/>
                </a:solidFill>
              </a:defRPr>
            </a:lvl4pPr>
            <a:lvl5pPr marL="1600200" indent="0">
              <a:buClr>
                <a:schemeClr val="accent3">
                  <a:lumMod val="50000"/>
                </a:schemeClr>
              </a:buClr>
              <a:buFontTx/>
              <a:buNone/>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5483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0322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84925"/>
            <a:ext cx="2743200" cy="365125"/>
          </a:xfrm>
          <a:prstGeom prst="rect">
            <a:avLst/>
          </a:prstGeom>
        </p:spPr>
        <p:txBody>
          <a:bodyPr vert="horz" lIns="91440" tIns="45720" rIns="91440" bIns="45720" rtlCol="0" anchor="ctr"/>
          <a:lstStyle>
            <a:lvl1pPr algn="l">
              <a:defRPr sz="1000">
                <a:solidFill>
                  <a:schemeClr val="tx1">
                    <a:tint val="75000"/>
                  </a:schemeClr>
                </a:solidFill>
                <a:latin typeface="+mj-lt"/>
                <a:ea typeface="Verdana" panose="020B0604030504040204" pitchFamily="34" charset="0"/>
                <a:cs typeface="Verdana" panose="020B0604030504040204" pitchFamily="34" charset="0"/>
              </a:defRPr>
            </a:lvl1pPr>
          </a:lstStyle>
          <a:p>
            <a:fld id="{79460D19-1E1D-4C67-ADA4-066D2D528487}" type="datetimeFigureOut">
              <a:rPr lang="en-CA" smtClean="0"/>
              <a:pPr/>
              <a:t>2019-09-11</a:t>
            </a:fld>
            <a:endParaRPr lang="en-CA"/>
          </a:p>
        </p:txBody>
      </p:sp>
      <p:sp>
        <p:nvSpPr>
          <p:cNvPr id="5" name="Footer Placeholder 4"/>
          <p:cNvSpPr>
            <a:spLocks noGrp="1"/>
          </p:cNvSpPr>
          <p:nvPr>
            <p:ph type="ftr" sz="quarter" idx="3"/>
          </p:nvPr>
        </p:nvSpPr>
        <p:spPr>
          <a:xfrm>
            <a:off x="4038600" y="63944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j-lt"/>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944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ea typeface="Verdana" panose="020B0604030504040204" pitchFamily="34" charset="0"/>
                <a:cs typeface="Verdana" panose="020B0604030504040204" pitchFamily="34" charset="0"/>
              </a:defRPr>
            </a:lvl1pPr>
          </a:lstStyle>
          <a:p>
            <a:fld id="{007E608F-8E79-4585-AAF2-BC275CFAAE7D}" type="slidenum">
              <a:rPr lang="en-CA" smtClean="0"/>
              <a:pPr/>
              <a:t>‹#›</a:t>
            </a:fld>
            <a:endParaRPr lang="en-CA"/>
          </a:p>
        </p:txBody>
      </p:sp>
    </p:spTree>
    <p:extLst>
      <p:ext uri="{BB962C8B-B14F-4D97-AF65-F5344CB8AC3E}">
        <p14:creationId xmlns:p14="http://schemas.microsoft.com/office/powerpoint/2010/main" val="537508996"/>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71" r:id="rId3"/>
    <p:sldLayoutId id="2147483672" r:id="rId4"/>
    <p:sldLayoutId id="2147483650" r:id="rId5"/>
    <p:sldLayoutId id="2147483651" r:id="rId6"/>
    <p:sldLayoutId id="2147483674" r:id="rId7"/>
  </p:sldLayoutIdLst>
  <p:hf sldNum="0" hdr="0" ftr="0" dt="0"/>
  <p:txStyles>
    <p:titleStyle>
      <a:lvl1pPr algn="l" defTabSz="914400" rtl="0" eaLnBrk="1" latinLnBrk="0" hangingPunct="1">
        <a:lnSpc>
          <a:spcPct val="90000"/>
        </a:lnSpc>
        <a:spcBef>
          <a:spcPct val="0"/>
        </a:spcBef>
        <a:buNone/>
        <a:defRPr sz="4400" kern="1200">
          <a:solidFill>
            <a:schemeClr val="bg2">
              <a:lumMod val="90000"/>
              <a:lumOff val="10000"/>
            </a:schemeClr>
          </a:solidFill>
          <a:latin typeface="+mj-lt"/>
          <a:ea typeface="Verdana" panose="020B0604030504040204" pitchFamily="34" charset="0"/>
          <a:cs typeface="Verdana" panose="020B0604030504040204" pitchFamily="34" charset="0"/>
        </a:defRPr>
      </a:lvl1pPr>
    </p:titleStyle>
    <p:bodyStyle>
      <a:lvl1pPr marL="228600" indent="-457200" algn="l"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Char char="•"/>
        <a:defRPr sz="3200" kern="1200">
          <a:solidFill>
            <a:schemeClr val="tx1"/>
          </a:solidFill>
          <a:latin typeface="+mn-lt"/>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3200" kern="1200">
          <a:solidFill>
            <a:schemeClr val="tx1"/>
          </a:solidFill>
          <a:latin typeface="+mn-lt"/>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3200" kern="1200">
          <a:solidFill>
            <a:schemeClr val="tx1"/>
          </a:solidFill>
          <a:latin typeface="+mn-lt"/>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3200" kern="1200">
          <a:solidFill>
            <a:schemeClr val="tx1"/>
          </a:solidFill>
          <a:latin typeface="+mn-lt"/>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32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0.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2.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3.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4.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jEMqEH1IEgg?feature=oembed" TargetMode="Externa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19401"/>
            <a:ext cx="12192000" cy="7796499"/>
          </a:xfrm>
          <a:prstGeom prst="rect">
            <a:avLst/>
          </a:prstGeom>
        </p:spPr>
      </p:pic>
      <p:sp>
        <p:nvSpPr>
          <p:cNvPr id="13" name="Rectangle 12"/>
          <p:cNvSpPr/>
          <p:nvPr/>
        </p:nvSpPr>
        <p:spPr>
          <a:xfrm>
            <a:off x="0" y="-519401"/>
            <a:ext cx="12192000" cy="7796499"/>
          </a:xfrm>
          <a:prstGeom prst="rect">
            <a:avLst/>
          </a:prstGeom>
          <a:gradFill flip="none" rotWithShape="1">
            <a:gsLst>
              <a:gs pos="0">
                <a:schemeClr val="accent4">
                  <a:lumMod val="50000"/>
                </a:schemeClr>
              </a:gs>
              <a:gs pos="37000">
                <a:schemeClr val="accent4">
                  <a:alpha val="3000"/>
                </a:schemeClr>
              </a:gs>
              <a:gs pos="66000">
                <a:schemeClr val="accent2">
                  <a:lumMod val="75000"/>
                  <a:alpha val="58000"/>
                </a:schemeClr>
              </a:gs>
              <a:gs pos="100000">
                <a:schemeClr val="accent1">
                  <a:lumMod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524000" y="3840956"/>
            <a:ext cx="9144000" cy="1014413"/>
          </a:xfrm>
        </p:spPr>
        <p:txBody>
          <a:bodyPr>
            <a:noAutofit/>
          </a:bodyPr>
          <a:lstStyle/>
          <a:p>
            <a:pPr algn="r"/>
            <a:r>
              <a:rPr lang="en-CA" sz="8000">
                <a:solidFill>
                  <a:schemeClr val="bg1"/>
                </a:solidFill>
              </a:rPr>
              <a:t>Reflection</a:t>
            </a:r>
          </a:p>
        </p:txBody>
      </p:sp>
      <p:sp>
        <p:nvSpPr>
          <p:cNvPr id="3" name="Subtitle 2"/>
          <p:cNvSpPr>
            <a:spLocks noGrp="1"/>
          </p:cNvSpPr>
          <p:nvPr>
            <p:ph type="subTitle" idx="1"/>
          </p:nvPr>
        </p:nvSpPr>
        <p:spPr>
          <a:xfrm>
            <a:off x="1536700" y="3261520"/>
            <a:ext cx="9144000" cy="579437"/>
          </a:xfrm>
        </p:spPr>
        <p:txBody>
          <a:bodyPr/>
          <a:lstStyle/>
          <a:p>
            <a:pPr algn="r"/>
            <a:r>
              <a:rPr lang="en-US">
                <a:solidFill>
                  <a:schemeClr val="bg1"/>
                </a:solidFill>
              </a:rPr>
              <a:t>LEARNING THROUGH EXPERIENCE</a:t>
            </a:r>
          </a:p>
          <a:p>
            <a:pPr algn="r"/>
            <a:endParaRPr lang="en-CA">
              <a:solidFill>
                <a:schemeClr val="bg1"/>
              </a:solidFill>
            </a:endParaRPr>
          </a:p>
        </p:txBody>
      </p:sp>
    </p:spTree>
    <p:extLst>
      <p:ext uri="{BB962C8B-B14F-4D97-AF65-F5344CB8AC3E}">
        <p14:creationId xmlns:p14="http://schemas.microsoft.com/office/powerpoint/2010/main" val="2936153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55CC9A7-613D-234B-8541-F503D06BA032}"/>
              </a:ext>
            </a:extLst>
          </p:cNvPr>
          <p:cNvGraphicFramePr/>
          <p:nvPr>
            <p:extLst>
              <p:ext uri="{D42A27DB-BD31-4B8C-83A1-F6EECF244321}">
                <p14:modId xmlns:p14="http://schemas.microsoft.com/office/powerpoint/2010/main" val="3877281058"/>
              </p:ext>
            </p:extLst>
          </p:nvPr>
        </p:nvGraphicFramePr>
        <p:xfrm>
          <a:off x="838200" y="2830677"/>
          <a:ext cx="10982816" cy="4105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DAB3342-AA2C-47DA-8E8B-D4AECE061EAD}"/>
              </a:ext>
            </a:extLst>
          </p:cNvPr>
          <p:cNvSpPr>
            <a:spLocks noGrp="1"/>
          </p:cNvSpPr>
          <p:nvPr>
            <p:ph type="title"/>
          </p:nvPr>
        </p:nvSpPr>
        <p:spPr/>
        <p:txBody>
          <a:bodyPr/>
          <a:lstStyle/>
          <a:p>
            <a:r>
              <a:rPr lang="en-US">
                <a:cs typeface="Calibri Light"/>
              </a:rPr>
              <a:t>REFLECTION IS BOTH A PROCESS AND A PRODUCT</a:t>
            </a:r>
            <a:endParaRPr lang="en-US"/>
          </a:p>
        </p:txBody>
      </p:sp>
      <p:sp>
        <p:nvSpPr>
          <p:cNvPr id="3" name="Content Placeholder 2">
            <a:extLst>
              <a:ext uri="{FF2B5EF4-FFF2-40B4-BE49-F238E27FC236}">
                <a16:creationId xmlns:a16="http://schemas.microsoft.com/office/drawing/2014/main" id="{F0F2A23F-31C8-4DE8-8BF9-502BFEA75F88}"/>
              </a:ext>
            </a:extLst>
          </p:cNvPr>
          <p:cNvSpPr>
            <a:spLocks noGrp="1"/>
          </p:cNvSpPr>
          <p:nvPr>
            <p:ph sz="half" idx="13"/>
          </p:nvPr>
        </p:nvSpPr>
        <p:spPr>
          <a:xfrm>
            <a:off x="838200" y="1219200"/>
            <a:ext cx="10515600" cy="720821"/>
          </a:xfrm>
        </p:spPr>
        <p:txBody>
          <a:bodyPr vert="horz" lIns="91440" tIns="45720" rIns="91440" bIns="45720" rtlCol="0" anchor="t">
            <a:noAutofit/>
          </a:bodyPr>
          <a:lstStyle/>
          <a:p>
            <a:pPr algn="ctr">
              <a:buNone/>
              <a:defRPr/>
            </a:pPr>
            <a:r>
              <a:rPr lang="en-US" sz="2000">
                <a:cs typeface="Arial"/>
              </a:rPr>
              <a:t>Reflection is a </a:t>
            </a:r>
            <a:r>
              <a:rPr lang="en-US" sz="2000" b="1">
                <a:cs typeface="Arial"/>
              </a:rPr>
              <a:t>process</a:t>
            </a:r>
            <a:r>
              <a:rPr lang="en-US" sz="2000">
                <a:cs typeface="Arial"/>
              </a:rPr>
              <a:t> that can take any form:</a:t>
            </a:r>
          </a:p>
          <a:p>
            <a:pPr>
              <a:buNone/>
              <a:defRPr/>
            </a:pPr>
            <a:endParaRPr lang="en-US" sz="2400">
              <a:cs typeface="Arial"/>
            </a:endParaRPr>
          </a:p>
          <a:p>
            <a:pPr>
              <a:buNone/>
              <a:defRPr/>
            </a:pPr>
            <a:endParaRPr lang="en-US" sz="2400" b="1">
              <a:cs typeface="Arial"/>
            </a:endParaRPr>
          </a:p>
          <a:p>
            <a:pPr algn="ctr">
              <a:buNone/>
              <a:defRPr/>
            </a:pPr>
            <a:endParaRPr lang="en-US" sz="2400" b="1">
              <a:cs typeface="Arial"/>
            </a:endParaRPr>
          </a:p>
          <a:p>
            <a:pPr>
              <a:buNone/>
              <a:defRPr/>
            </a:pPr>
            <a:endParaRPr lang="en-US" sz="2400">
              <a:cs typeface="Arial"/>
            </a:endParaRPr>
          </a:p>
          <a:p>
            <a:pPr>
              <a:buNone/>
              <a:defRPr/>
            </a:pPr>
            <a:endParaRPr lang="en-US" sz="2400">
              <a:cs typeface="Arial"/>
            </a:endParaRPr>
          </a:p>
          <a:p>
            <a:pPr>
              <a:buNone/>
              <a:defRPr/>
            </a:pPr>
            <a:endParaRPr lang="en-US" sz="2400">
              <a:cs typeface="Arial"/>
            </a:endParaRPr>
          </a:p>
        </p:txBody>
      </p:sp>
      <p:sp>
        <p:nvSpPr>
          <p:cNvPr id="8" name="Text Placeholder 7">
            <a:extLst>
              <a:ext uri="{FF2B5EF4-FFF2-40B4-BE49-F238E27FC236}">
                <a16:creationId xmlns:a16="http://schemas.microsoft.com/office/drawing/2014/main" id="{D76C4968-E024-374A-AA77-399C46EB3CD9}"/>
              </a:ext>
            </a:extLst>
          </p:cNvPr>
          <p:cNvSpPr>
            <a:spLocks noGrp="1"/>
          </p:cNvSpPr>
          <p:nvPr>
            <p:ph type="body" sz="quarter" idx="14"/>
          </p:nvPr>
        </p:nvSpPr>
        <p:spPr/>
        <p:txBody>
          <a:bodyPr vert="horz" lIns="91440" tIns="45720" rIns="91440" bIns="45720" rtlCol="0" anchor="t">
            <a:noAutofit/>
          </a:bodyPr>
          <a:lstStyle/>
          <a:p>
            <a:r>
              <a:rPr lang="en-US" sz="1200">
                <a:ea typeface="Verdana"/>
                <a:cs typeface="Arial"/>
              </a:rPr>
              <a:t>Jacoby, B. (2015) Service-learning Essentials: Questions, Answers, and Lessons Learned. San Francisco: </a:t>
            </a:r>
            <a:r>
              <a:rPr lang="en-US" sz="1200" err="1">
                <a:ea typeface="Verdana"/>
                <a:cs typeface="Arial"/>
              </a:rPr>
              <a:t>JosseyBass</a:t>
            </a:r>
            <a:r>
              <a:rPr lang="en-US" sz="1200">
                <a:ea typeface="Verdana"/>
                <a:cs typeface="Arial"/>
              </a:rPr>
              <a:t>.</a:t>
            </a:r>
          </a:p>
          <a:p>
            <a:endParaRPr lang="en-US"/>
          </a:p>
        </p:txBody>
      </p:sp>
      <p:pic>
        <p:nvPicPr>
          <p:cNvPr id="20" name="Picture 19">
            <a:extLst>
              <a:ext uri="{FF2B5EF4-FFF2-40B4-BE49-F238E27FC236}">
                <a16:creationId xmlns:a16="http://schemas.microsoft.com/office/drawing/2014/main" id="{6DD39D58-0E69-CE42-9BDD-4D5DC1BF04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grpSp>
        <p:nvGrpSpPr>
          <p:cNvPr id="21" name="Group 20">
            <a:extLst>
              <a:ext uri="{FF2B5EF4-FFF2-40B4-BE49-F238E27FC236}">
                <a16:creationId xmlns:a16="http://schemas.microsoft.com/office/drawing/2014/main" id="{833E8E5F-C20A-8943-B250-4CBE1B42EA87}"/>
              </a:ext>
            </a:extLst>
          </p:cNvPr>
          <p:cNvGrpSpPr/>
          <p:nvPr/>
        </p:nvGrpSpPr>
        <p:grpSpPr>
          <a:xfrm>
            <a:off x="10044648" y="1736206"/>
            <a:ext cx="1386690" cy="1386691"/>
            <a:chOff x="6966391" y="3099445"/>
            <a:chExt cx="1508637" cy="1508638"/>
          </a:xfrm>
        </p:grpSpPr>
        <p:sp>
          <p:nvSpPr>
            <p:cNvPr id="25" name="Oval 14">
              <a:extLst>
                <a:ext uri="{FF2B5EF4-FFF2-40B4-BE49-F238E27FC236}">
                  <a16:creationId xmlns:a16="http://schemas.microsoft.com/office/drawing/2014/main" id="{29671680-81A3-0D40-AE05-2BBAFA4766CD}"/>
                </a:ext>
              </a:extLst>
            </p:cNvPr>
            <p:cNvSpPr>
              <a:spLocks noChangeArrowheads="1"/>
            </p:cNvSpPr>
            <p:nvPr/>
          </p:nvSpPr>
          <p:spPr bwMode="auto">
            <a:xfrm>
              <a:off x="6966391" y="3099445"/>
              <a:ext cx="1508637" cy="150863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33">
              <a:extLst>
                <a:ext uri="{FF2B5EF4-FFF2-40B4-BE49-F238E27FC236}">
                  <a16:creationId xmlns:a16="http://schemas.microsoft.com/office/drawing/2014/main" id="{459F1006-80E9-474D-B24C-563961510157}"/>
                </a:ext>
              </a:extLst>
            </p:cNvPr>
            <p:cNvSpPr>
              <a:spLocks noEditPoints="1"/>
            </p:cNvSpPr>
            <p:nvPr/>
          </p:nvSpPr>
          <p:spPr bwMode="auto">
            <a:xfrm>
              <a:off x="7207379" y="3440497"/>
              <a:ext cx="1026662" cy="769531"/>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0AE9E03A-6239-F04C-A791-32AD7FCD32AC}"/>
              </a:ext>
            </a:extLst>
          </p:cNvPr>
          <p:cNvGrpSpPr/>
          <p:nvPr/>
        </p:nvGrpSpPr>
        <p:grpSpPr>
          <a:xfrm>
            <a:off x="7145624" y="1736206"/>
            <a:ext cx="1358095" cy="1358095"/>
            <a:chOff x="4589970" y="2135175"/>
            <a:chExt cx="1358095" cy="1358095"/>
          </a:xfrm>
        </p:grpSpPr>
        <p:sp>
          <p:nvSpPr>
            <p:cNvPr id="28" name="Oval 27">
              <a:extLst>
                <a:ext uri="{FF2B5EF4-FFF2-40B4-BE49-F238E27FC236}">
                  <a16:creationId xmlns:a16="http://schemas.microsoft.com/office/drawing/2014/main" id="{83E9CD9F-B43B-574D-A2D3-3A77AB1874FA}"/>
                </a:ext>
              </a:extLst>
            </p:cNvPr>
            <p:cNvSpPr/>
            <p:nvPr/>
          </p:nvSpPr>
          <p:spPr>
            <a:xfrm>
              <a:off x="4589970" y="2135175"/>
              <a:ext cx="1358095" cy="135809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9" name="Freeform 21">
              <a:extLst>
                <a:ext uri="{FF2B5EF4-FFF2-40B4-BE49-F238E27FC236}">
                  <a16:creationId xmlns:a16="http://schemas.microsoft.com/office/drawing/2014/main" id="{1D2F639D-E34D-0848-81F3-808952EFAEBC}"/>
                </a:ext>
              </a:extLst>
            </p:cNvPr>
            <p:cNvSpPr>
              <a:spLocks noEditPoints="1"/>
            </p:cNvSpPr>
            <p:nvPr/>
          </p:nvSpPr>
          <p:spPr bwMode="auto">
            <a:xfrm>
              <a:off x="4761058" y="2372089"/>
              <a:ext cx="998267" cy="825917"/>
            </a:xfrm>
            <a:custGeom>
              <a:avLst/>
              <a:gdLst>
                <a:gd name="T0" fmla="*/ 446 w 813"/>
                <a:gd name="T1" fmla="*/ 0 h 672"/>
                <a:gd name="T2" fmla="*/ 20 w 813"/>
                <a:gd name="T3" fmla="*/ 282 h 672"/>
                <a:gd name="T4" fmla="*/ 123 w 813"/>
                <a:gd name="T5" fmla="*/ 469 h 672"/>
                <a:gd name="T6" fmla="*/ 324 w 813"/>
                <a:gd name="T7" fmla="*/ 440 h 672"/>
                <a:gd name="T8" fmla="*/ 321 w 813"/>
                <a:gd name="T9" fmla="*/ 465 h 672"/>
                <a:gd name="T10" fmla="*/ 327 w 813"/>
                <a:gd name="T11" fmla="*/ 666 h 672"/>
                <a:gd name="T12" fmla="*/ 396 w 813"/>
                <a:gd name="T13" fmla="*/ 672 h 672"/>
                <a:gd name="T14" fmla="*/ 716 w 813"/>
                <a:gd name="T15" fmla="*/ 112 h 672"/>
                <a:gd name="T16" fmla="*/ 396 w 813"/>
                <a:gd name="T17" fmla="*/ 651 h 672"/>
                <a:gd name="T18" fmla="*/ 312 w 813"/>
                <a:gd name="T19" fmla="*/ 632 h 672"/>
                <a:gd name="T20" fmla="*/ 347 w 813"/>
                <a:gd name="T21" fmla="*/ 431 h 672"/>
                <a:gd name="T22" fmla="*/ 299 w 813"/>
                <a:gd name="T23" fmla="*/ 424 h 672"/>
                <a:gd name="T24" fmla="*/ 123 w 813"/>
                <a:gd name="T25" fmla="*/ 448 h 672"/>
                <a:gd name="T26" fmla="*/ 40 w 813"/>
                <a:gd name="T27" fmla="*/ 288 h 672"/>
                <a:gd name="T28" fmla="*/ 446 w 813"/>
                <a:gd name="T29" fmla="*/ 21 h 672"/>
                <a:gd name="T30" fmla="*/ 789 w 813"/>
                <a:gd name="T31" fmla="*/ 342 h 672"/>
                <a:gd name="T32" fmla="*/ 115 w 813"/>
                <a:gd name="T33" fmla="*/ 245 h 672"/>
                <a:gd name="T34" fmla="*/ 249 w 813"/>
                <a:gd name="T35" fmla="*/ 245 h 672"/>
                <a:gd name="T36" fmla="*/ 182 w 813"/>
                <a:gd name="T37" fmla="*/ 291 h 672"/>
                <a:gd name="T38" fmla="*/ 182 w 813"/>
                <a:gd name="T39" fmla="*/ 198 h 672"/>
                <a:gd name="T40" fmla="*/ 182 w 813"/>
                <a:gd name="T41" fmla="*/ 291 h 672"/>
                <a:gd name="T42" fmla="*/ 326 w 813"/>
                <a:gd name="T43" fmla="*/ 77 h 672"/>
                <a:gd name="T44" fmla="*/ 326 w 813"/>
                <a:gd name="T45" fmla="*/ 211 h 672"/>
                <a:gd name="T46" fmla="*/ 326 w 813"/>
                <a:gd name="T47" fmla="*/ 190 h 672"/>
                <a:gd name="T48" fmla="*/ 326 w 813"/>
                <a:gd name="T49" fmla="*/ 98 h 672"/>
                <a:gd name="T50" fmla="*/ 326 w 813"/>
                <a:gd name="T51" fmla="*/ 190 h 672"/>
                <a:gd name="T52" fmla="*/ 619 w 813"/>
                <a:gd name="T53" fmla="*/ 156 h 672"/>
                <a:gd name="T54" fmla="*/ 619 w 813"/>
                <a:gd name="T55" fmla="*/ 291 h 672"/>
                <a:gd name="T56" fmla="*/ 573 w 813"/>
                <a:gd name="T57" fmla="*/ 223 h 672"/>
                <a:gd name="T58" fmla="*/ 666 w 813"/>
                <a:gd name="T59" fmla="*/ 223 h 672"/>
                <a:gd name="T60" fmla="*/ 573 w 813"/>
                <a:gd name="T61" fmla="*/ 223 h 672"/>
                <a:gd name="T62" fmla="*/ 415 w 813"/>
                <a:gd name="T63" fmla="*/ 144 h 672"/>
                <a:gd name="T64" fmla="*/ 550 w 813"/>
                <a:gd name="T65" fmla="*/ 144 h 672"/>
                <a:gd name="T66" fmla="*/ 482 w 813"/>
                <a:gd name="T67" fmla="*/ 190 h 672"/>
                <a:gd name="T68" fmla="*/ 482 w 813"/>
                <a:gd name="T69" fmla="*/ 98 h 672"/>
                <a:gd name="T70" fmla="*/ 482 w 813"/>
                <a:gd name="T71" fmla="*/ 190 h 672"/>
                <a:gd name="T72" fmla="*/ 372 w 813"/>
                <a:gd name="T73" fmla="*/ 545 h 672"/>
                <a:gd name="T74" fmla="*/ 507 w 813"/>
                <a:gd name="T75" fmla="*/ 545 h 672"/>
                <a:gd name="T76" fmla="*/ 440 w 813"/>
                <a:gd name="T77" fmla="*/ 591 h 672"/>
                <a:gd name="T78" fmla="*/ 440 w 813"/>
                <a:gd name="T79" fmla="*/ 499 h 672"/>
                <a:gd name="T80" fmla="*/ 440 w 813"/>
                <a:gd name="T81" fmla="*/ 591 h 672"/>
                <a:gd name="T82" fmla="*/ 669 w 813"/>
                <a:gd name="T83" fmla="*/ 460 h 672"/>
                <a:gd name="T84" fmla="*/ 669 w 813"/>
                <a:gd name="T85" fmla="*/ 325 h 672"/>
                <a:gd name="T86" fmla="*/ 715 w 813"/>
                <a:gd name="T87" fmla="*/ 393 h 672"/>
                <a:gd name="T88" fmla="*/ 622 w 813"/>
                <a:gd name="T89" fmla="*/ 393 h 672"/>
                <a:gd name="T90" fmla="*/ 715 w 813"/>
                <a:gd name="T91" fmla="*/ 393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3" h="672">
                  <a:moveTo>
                    <a:pt x="716" y="112"/>
                  </a:moveTo>
                  <a:cubicBezTo>
                    <a:pt x="647" y="40"/>
                    <a:pt x="551" y="0"/>
                    <a:pt x="446" y="0"/>
                  </a:cubicBezTo>
                  <a:cubicBezTo>
                    <a:pt x="399" y="0"/>
                    <a:pt x="349" y="8"/>
                    <a:pt x="299" y="24"/>
                  </a:cubicBezTo>
                  <a:cubicBezTo>
                    <a:pt x="100" y="87"/>
                    <a:pt x="39" y="213"/>
                    <a:pt x="20" y="282"/>
                  </a:cubicBezTo>
                  <a:cubicBezTo>
                    <a:pt x="0" y="356"/>
                    <a:pt x="12" y="421"/>
                    <a:pt x="34" y="445"/>
                  </a:cubicBezTo>
                  <a:cubicBezTo>
                    <a:pt x="49" y="461"/>
                    <a:pt x="78" y="469"/>
                    <a:pt x="123" y="469"/>
                  </a:cubicBezTo>
                  <a:cubicBezTo>
                    <a:pt x="203" y="469"/>
                    <a:pt x="304" y="444"/>
                    <a:pt x="305" y="444"/>
                  </a:cubicBezTo>
                  <a:cubicBezTo>
                    <a:pt x="305" y="444"/>
                    <a:pt x="316" y="440"/>
                    <a:pt x="324" y="440"/>
                  </a:cubicBezTo>
                  <a:cubicBezTo>
                    <a:pt x="327" y="440"/>
                    <a:pt x="328" y="440"/>
                    <a:pt x="328" y="440"/>
                  </a:cubicBezTo>
                  <a:cubicBezTo>
                    <a:pt x="330" y="445"/>
                    <a:pt x="326" y="456"/>
                    <a:pt x="321" y="465"/>
                  </a:cubicBezTo>
                  <a:cubicBezTo>
                    <a:pt x="318" y="470"/>
                    <a:pt x="265" y="591"/>
                    <a:pt x="294" y="642"/>
                  </a:cubicBezTo>
                  <a:cubicBezTo>
                    <a:pt x="301" y="656"/>
                    <a:pt x="312" y="664"/>
                    <a:pt x="327" y="666"/>
                  </a:cubicBezTo>
                  <a:cubicBezTo>
                    <a:pt x="350" y="670"/>
                    <a:pt x="373" y="672"/>
                    <a:pt x="396" y="672"/>
                  </a:cubicBezTo>
                  <a:cubicBezTo>
                    <a:pt x="396" y="672"/>
                    <a:pt x="396" y="672"/>
                    <a:pt x="396" y="672"/>
                  </a:cubicBezTo>
                  <a:cubicBezTo>
                    <a:pt x="610" y="672"/>
                    <a:pt x="803" y="518"/>
                    <a:pt x="810" y="342"/>
                  </a:cubicBezTo>
                  <a:cubicBezTo>
                    <a:pt x="813" y="262"/>
                    <a:pt x="778" y="176"/>
                    <a:pt x="716" y="112"/>
                  </a:cubicBezTo>
                  <a:close/>
                  <a:moveTo>
                    <a:pt x="789" y="342"/>
                  </a:moveTo>
                  <a:cubicBezTo>
                    <a:pt x="782" y="503"/>
                    <a:pt x="595" y="651"/>
                    <a:pt x="396" y="651"/>
                  </a:cubicBezTo>
                  <a:cubicBezTo>
                    <a:pt x="374" y="651"/>
                    <a:pt x="352" y="649"/>
                    <a:pt x="331" y="645"/>
                  </a:cubicBezTo>
                  <a:cubicBezTo>
                    <a:pt x="322" y="644"/>
                    <a:pt x="316" y="640"/>
                    <a:pt x="312" y="632"/>
                  </a:cubicBezTo>
                  <a:cubicBezTo>
                    <a:pt x="293" y="597"/>
                    <a:pt x="325" y="506"/>
                    <a:pt x="339" y="474"/>
                  </a:cubicBezTo>
                  <a:cubicBezTo>
                    <a:pt x="341" y="472"/>
                    <a:pt x="356" y="448"/>
                    <a:pt x="347" y="431"/>
                  </a:cubicBezTo>
                  <a:cubicBezTo>
                    <a:pt x="344" y="425"/>
                    <a:pt x="338" y="419"/>
                    <a:pt x="324" y="419"/>
                  </a:cubicBezTo>
                  <a:cubicBezTo>
                    <a:pt x="320" y="419"/>
                    <a:pt x="304" y="421"/>
                    <a:pt x="299" y="424"/>
                  </a:cubicBezTo>
                  <a:cubicBezTo>
                    <a:pt x="299" y="424"/>
                    <a:pt x="299" y="424"/>
                    <a:pt x="299" y="424"/>
                  </a:cubicBezTo>
                  <a:cubicBezTo>
                    <a:pt x="295" y="425"/>
                    <a:pt x="198" y="448"/>
                    <a:pt x="123" y="448"/>
                  </a:cubicBezTo>
                  <a:cubicBezTo>
                    <a:pt x="75" y="448"/>
                    <a:pt x="57" y="439"/>
                    <a:pt x="49" y="431"/>
                  </a:cubicBezTo>
                  <a:cubicBezTo>
                    <a:pt x="34" y="414"/>
                    <a:pt x="21" y="358"/>
                    <a:pt x="40" y="288"/>
                  </a:cubicBezTo>
                  <a:cubicBezTo>
                    <a:pt x="58" y="222"/>
                    <a:pt x="116" y="104"/>
                    <a:pt x="305" y="44"/>
                  </a:cubicBezTo>
                  <a:cubicBezTo>
                    <a:pt x="353" y="29"/>
                    <a:pt x="401" y="21"/>
                    <a:pt x="446" y="21"/>
                  </a:cubicBezTo>
                  <a:cubicBezTo>
                    <a:pt x="545" y="21"/>
                    <a:pt x="636" y="58"/>
                    <a:pt x="701" y="126"/>
                  </a:cubicBezTo>
                  <a:cubicBezTo>
                    <a:pt x="759" y="187"/>
                    <a:pt x="792" y="267"/>
                    <a:pt x="789" y="342"/>
                  </a:cubicBezTo>
                  <a:close/>
                  <a:moveTo>
                    <a:pt x="182" y="177"/>
                  </a:moveTo>
                  <a:cubicBezTo>
                    <a:pt x="145" y="177"/>
                    <a:pt x="115" y="208"/>
                    <a:pt x="115" y="245"/>
                  </a:cubicBezTo>
                  <a:cubicBezTo>
                    <a:pt x="115" y="282"/>
                    <a:pt x="145" y="312"/>
                    <a:pt x="182" y="312"/>
                  </a:cubicBezTo>
                  <a:cubicBezTo>
                    <a:pt x="219" y="312"/>
                    <a:pt x="249" y="282"/>
                    <a:pt x="249" y="245"/>
                  </a:cubicBezTo>
                  <a:cubicBezTo>
                    <a:pt x="249" y="207"/>
                    <a:pt x="219" y="177"/>
                    <a:pt x="182" y="177"/>
                  </a:cubicBezTo>
                  <a:close/>
                  <a:moveTo>
                    <a:pt x="182" y="291"/>
                  </a:moveTo>
                  <a:cubicBezTo>
                    <a:pt x="156" y="291"/>
                    <a:pt x="136" y="270"/>
                    <a:pt x="136" y="245"/>
                  </a:cubicBezTo>
                  <a:cubicBezTo>
                    <a:pt x="135" y="219"/>
                    <a:pt x="156" y="198"/>
                    <a:pt x="182" y="198"/>
                  </a:cubicBezTo>
                  <a:cubicBezTo>
                    <a:pt x="208" y="198"/>
                    <a:pt x="228" y="219"/>
                    <a:pt x="228" y="245"/>
                  </a:cubicBezTo>
                  <a:cubicBezTo>
                    <a:pt x="228" y="270"/>
                    <a:pt x="208" y="291"/>
                    <a:pt x="182" y="291"/>
                  </a:cubicBezTo>
                  <a:close/>
                  <a:moveTo>
                    <a:pt x="393" y="144"/>
                  </a:moveTo>
                  <a:cubicBezTo>
                    <a:pt x="393" y="107"/>
                    <a:pt x="363" y="77"/>
                    <a:pt x="326" y="77"/>
                  </a:cubicBezTo>
                  <a:cubicBezTo>
                    <a:pt x="288" y="77"/>
                    <a:pt x="258" y="107"/>
                    <a:pt x="258" y="144"/>
                  </a:cubicBezTo>
                  <a:cubicBezTo>
                    <a:pt x="258" y="181"/>
                    <a:pt x="288" y="211"/>
                    <a:pt x="326" y="211"/>
                  </a:cubicBezTo>
                  <a:cubicBezTo>
                    <a:pt x="363" y="211"/>
                    <a:pt x="393" y="181"/>
                    <a:pt x="393" y="144"/>
                  </a:cubicBezTo>
                  <a:close/>
                  <a:moveTo>
                    <a:pt x="326" y="190"/>
                  </a:moveTo>
                  <a:cubicBezTo>
                    <a:pt x="300" y="190"/>
                    <a:pt x="279" y="170"/>
                    <a:pt x="279" y="144"/>
                  </a:cubicBezTo>
                  <a:cubicBezTo>
                    <a:pt x="279" y="118"/>
                    <a:pt x="300" y="98"/>
                    <a:pt x="326" y="98"/>
                  </a:cubicBezTo>
                  <a:cubicBezTo>
                    <a:pt x="351" y="98"/>
                    <a:pt x="372" y="118"/>
                    <a:pt x="372" y="144"/>
                  </a:cubicBezTo>
                  <a:cubicBezTo>
                    <a:pt x="372" y="170"/>
                    <a:pt x="351" y="190"/>
                    <a:pt x="326" y="190"/>
                  </a:cubicBezTo>
                  <a:close/>
                  <a:moveTo>
                    <a:pt x="687" y="223"/>
                  </a:moveTo>
                  <a:cubicBezTo>
                    <a:pt x="687" y="186"/>
                    <a:pt x="657" y="156"/>
                    <a:pt x="619" y="156"/>
                  </a:cubicBezTo>
                  <a:cubicBezTo>
                    <a:pt x="582" y="156"/>
                    <a:pt x="552" y="186"/>
                    <a:pt x="552" y="223"/>
                  </a:cubicBezTo>
                  <a:cubicBezTo>
                    <a:pt x="552" y="260"/>
                    <a:pt x="582" y="291"/>
                    <a:pt x="619" y="291"/>
                  </a:cubicBezTo>
                  <a:cubicBezTo>
                    <a:pt x="657" y="291"/>
                    <a:pt x="687" y="260"/>
                    <a:pt x="687" y="223"/>
                  </a:cubicBezTo>
                  <a:close/>
                  <a:moveTo>
                    <a:pt x="573" y="223"/>
                  </a:moveTo>
                  <a:cubicBezTo>
                    <a:pt x="573" y="198"/>
                    <a:pt x="594" y="177"/>
                    <a:pt x="619" y="177"/>
                  </a:cubicBezTo>
                  <a:cubicBezTo>
                    <a:pt x="645" y="177"/>
                    <a:pt x="666" y="198"/>
                    <a:pt x="666" y="223"/>
                  </a:cubicBezTo>
                  <a:cubicBezTo>
                    <a:pt x="666" y="249"/>
                    <a:pt x="645" y="270"/>
                    <a:pt x="619" y="270"/>
                  </a:cubicBezTo>
                  <a:cubicBezTo>
                    <a:pt x="594" y="270"/>
                    <a:pt x="573" y="249"/>
                    <a:pt x="573" y="223"/>
                  </a:cubicBezTo>
                  <a:close/>
                  <a:moveTo>
                    <a:pt x="482" y="77"/>
                  </a:moveTo>
                  <a:cubicBezTo>
                    <a:pt x="445" y="77"/>
                    <a:pt x="415" y="107"/>
                    <a:pt x="415" y="144"/>
                  </a:cubicBezTo>
                  <a:cubicBezTo>
                    <a:pt x="415" y="181"/>
                    <a:pt x="445" y="211"/>
                    <a:pt x="482" y="211"/>
                  </a:cubicBezTo>
                  <a:cubicBezTo>
                    <a:pt x="520" y="211"/>
                    <a:pt x="550" y="181"/>
                    <a:pt x="550" y="144"/>
                  </a:cubicBezTo>
                  <a:cubicBezTo>
                    <a:pt x="550" y="107"/>
                    <a:pt x="520" y="77"/>
                    <a:pt x="482" y="77"/>
                  </a:cubicBezTo>
                  <a:close/>
                  <a:moveTo>
                    <a:pt x="482" y="190"/>
                  </a:moveTo>
                  <a:cubicBezTo>
                    <a:pt x="457" y="190"/>
                    <a:pt x="436" y="170"/>
                    <a:pt x="436" y="144"/>
                  </a:cubicBezTo>
                  <a:cubicBezTo>
                    <a:pt x="436" y="118"/>
                    <a:pt x="457" y="98"/>
                    <a:pt x="482" y="98"/>
                  </a:cubicBezTo>
                  <a:cubicBezTo>
                    <a:pt x="508" y="98"/>
                    <a:pt x="529" y="118"/>
                    <a:pt x="529" y="144"/>
                  </a:cubicBezTo>
                  <a:cubicBezTo>
                    <a:pt x="529" y="170"/>
                    <a:pt x="508" y="190"/>
                    <a:pt x="482" y="190"/>
                  </a:cubicBezTo>
                  <a:close/>
                  <a:moveTo>
                    <a:pt x="440" y="478"/>
                  </a:moveTo>
                  <a:cubicBezTo>
                    <a:pt x="402" y="478"/>
                    <a:pt x="372" y="508"/>
                    <a:pt x="372" y="545"/>
                  </a:cubicBezTo>
                  <a:cubicBezTo>
                    <a:pt x="372" y="582"/>
                    <a:pt x="402" y="612"/>
                    <a:pt x="440" y="612"/>
                  </a:cubicBezTo>
                  <a:cubicBezTo>
                    <a:pt x="477" y="612"/>
                    <a:pt x="507" y="582"/>
                    <a:pt x="507" y="545"/>
                  </a:cubicBezTo>
                  <a:cubicBezTo>
                    <a:pt x="507" y="508"/>
                    <a:pt x="477" y="478"/>
                    <a:pt x="440" y="478"/>
                  </a:cubicBezTo>
                  <a:close/>
                  <a:moveTo>
                    <a:pt x="440" y="591"/>
                  </a:moveTo>
                  <a:cubicBezTo>
                    <a:pt x="414" y="591"/>
                    <a:pt x="393" y="571"/>
                    <a:pt x="393" y="545"/>
                  </a:cubicBezTo>
                  <a:cubicBezTo>
                    <a:pt x="393" y="519"/>
                    <a:pt x="414" y="499"/>
                    <a:pt x="440" y="499"/>
                  </a:cubicBezTo>
                  <a:cubicBezTo>
                    <a:pt x="465" y="499"/>
                    <a:pt x="486" y="519"/>
                    <a:pt x="486" y="545"/>
                  </a:cubicBezTo>
                  <a:cubicBezTo>
                    <a:pt x="486" y="571"/>
                    <a:pt x="465" y="591"/>
                    <a:pt x="440" y="591"/>
                  </a:cubicBezTo>
                  <a:close/>
                  <a:moveTo>
                    <a:pt x="602" y="393"/>
                  </a:moveTo>
                  <a:cubicBezTo>
                    <a:pt x="602" y="430"/>
                    <a:pt x="632" y="460"/>
                    <a:pt x="669" y="460"/>
                  </a:cubicBezTo>
                  <a:cubicBezTo>
                    <a:pt x="706" y="460"/>
                    <a:pt x="736" y="430"/>
                    <a:pt x="736" y="393"/>
                  </a:cubicBezTo>
                  <a:cubicBezTo>
                    <a:pt x="736" y="356"/>
                    <a:pt x="706" y="325"/>
                    <a:pt x="669" y="325"/>
                  </a:cubicBezTo>
                  <a:cubicBezTo>
                    <a:pt x="632" y="325"/>
                    <a:pt x="602" y="356"/>
                    <a:pt x="602" y="393"/>
                  </a:cubicBezTo>
                  <a:close/>
                  <a:moveTo>
                    <a:pt x="715" y="393"/>
                  </a:moveTo>
                  <a:cubicBezTo>
                    <a:pt x="715" y="418"/>
                    <a:pt x="695" y="439"/>
                    <a:pt x="669" y="439"/>
                  </a:cubicBezTo>
                  <a:cubicBezTo>
                    <a:pt x="643" y="439"/>
                    <a:pt x="622" y="418"/>
                    <a:pt x="622" y="393"/>
                  </a:cubicBezTo>
                  <a:cubicBezTo>
                    <a:pt x="622" y="367"/>
                    <a:pt x="643" y="346"/>
                    <a:pt x="669" y="346"/>
                  </a:cubicBezTo>
                  <a:cubicBezTo>
                    <a:pt x="695" y="346"/>
                    <a:pt x="715" y="367"/>
                    <a:pt x="715" y="393"/>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3200"/>
            </a:p>
          </p:txBody>
        </p:sp>
      </p:grpSp>
      <p:grpSp>
        <p:nvGrpSpPr>
          <p:cNvPr id="30" name="Group 29">
            <a:extLst>
              <a:ext uri="{FF2B5EF4-FFF2-40B4-BE49-F238E27FC236}">
                <a16:creationId xmlns:a16="http://schemas.microsoft.com/office/drawing/2014/main" id="{98C0D068-A430-7143-AB18-A353F0E0092B}"/>
              </a:ext>
            </a:extLst>
          </p:cNvPr>
          <p:cNvGrpSpPr/>
          <p:nvPr/>
        </p:nvGrpSpPr>
        <p:grpSpPr>
          <a:xfrm>
            <a:off x="1338083" y="1736206"/>
            <a:ext cx="1332559" cy="1332559"/>
            <a:chOff x="7054434" y="1386782"/>
            <a:chExt cx="1332559" cy="1332559"/>
          </a:xfrm>
        </p:grpSpPr>
        <p:sp>
          <p:nvSpPr>
            <p:cNvPr id="31" name="Oval 30">
              <a:extLst>
                <a:ext uri="{FF2B5EF4-FFF2-40B4-BE49-F238E27FC236}">
                  <a16:creationId xmlns:a16="http://schemas.microsoft.com/office/drawing/2014/main" id="{3EEA0343-8253-1640-825E-699A080A20D1}"/>
                </a:ext>
              </a:extLst>
            </p:cNvPr>
            <p:cNvSpPr/>
            <p:nvPr/>
          </p:nvSpPr>
          <p:spPr>
            <a:xfrm>
              <a:off x="7054434" y="1386782"/>
              <a:ext cx="1332559" cy="1332559"/>
            </a:xfrm>
            <a:prstGeom prst="ellipse">
              <a:avLst/>
            </a:prstGeom>
            <a:solidFill>
              <a:srgbClr val="177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2" name="Freeform 37">
              <a:extLst>
                <a:ext uri="{FF2B5EF4-FFF2-40B4-BE49-F238E27FC236}">
                  <a16:creationId xmlns:a16="http://schemas.microsoft.com/office/drawing/2014/main" id="{923D2D5B-E580-8C4D-BC58-EE4F762AB081}"/>
                </a:ext>
              </a:extLst>
            </p:cNvPr>
            <p:cNvSpPr>
              <a:spLocks noEditPoints="1"/>
            </p:cNvSpPr>
            <p:nvPr/>
          </p:nvSpPr>
          <p:spPr bwMode="auto">
            <a:xfrm>
              <a:off x="7378749" y="1662806"/>
              <a:ext cx="627441" cy="769646"/>
            </a:xfrm>
            <a:custGeom>
              <a:avLst/>
              <a:gdLst>
                <a:gd name="T0" fmla="*/ 2 w 802"/>
                <a:gd name="T1" fmla="*/ 942 h 986"/>
                <a:gd name="T2" fmla="*/ 9 w 802"/>
                <a:gd name="T3" fmla="*/ 970 h 986"/>
                <a:gd name="T4" fmla="*/ 48 w 802"/>
                <a:gd name="T5" fmla="*/ 980 h 986"/>
                <a:gd name="T6" fmla="*/ 194 w 802"/>
                <a:gd name="T7" fmla="*/ 916 h 986"/>
                <a:gd name="T8" fmla="*/ 27 w 802"/>
                <a:gd name="T9" fmla="*/ 785 h 986"/>
                <a:gd name="T10" fmla="*/ 2 w 802"/>
                <a:gd name="T11" fmla="*/ 942 h 986"/>
                <a:gd name="T12" fmla="*/ 145 w 802"/>
                <a:gd name="T13" fmla="*/ 910 h 986"/>
                <a:gd name="T14" fmla="*/ 38 w 802"/>
                <a:gd name="T15" fmla="*/ 956 h 986"/>
                <a:gd name="T16" fmla="*/ 29 w 802"/>
                <a:gd name="T17" fmla="*/ 954 h 986"/>
                <a:gd name="T18" fmla="*/ 27 w 802"/>
                <a:gd name="T19" fmla="*/ 946 h 986"/>
                <a:gd name="T20" fmla="*/ 45 w 802"/>
                <a:gd name="T21" fmla="*/ 831 h 986"/>
                <a:gd name="T22" fmla="*/ 145 w 802"/>
                <a:gd name="T23" fmla="*/ 910 h 986"/>
                <a:gd name="T24" fmla="*/ 801 w 802"/>
                <a:gd name="T25" fmla="*/ 101 h 986"/>
                <a:gd name="T26" fmla="*/ 794 w 802"/>
                <a:gd name="T27" fmla="*/ 89 h 986"/>
                <a:gd name="T28" fmla="*/ 687 w 802"/>
                <a:gd name="T29" fmla="*/ 4 h 986"/>
                <a:gd name="T30" fmla="*/ 675 w 802"/>
                <a:gd name="T31" fmla="*/ 0 h 986"/>
                <a:gd name="T32" fmla="*/ 660 w 802"/>
                <a:gd name="T33" fmla="*/ 7 h 986"/>
                <a:gd name="T34" fmla="*/ 574 w 802"/>
                <a:gd name="T35" fmla="*/ 116 h 986"/>
                <a:gd name="T36" fmla="*/ 570 w 802"/>
                <a:gd name="T37" fmla="*/ 130 h 986"/>
                <a:gd name="T38" fmla="*/ 577 w 802"/>
                <a:gd name="T39" fmla="*/ 142 h 986"/>
                <a:gd name="T40" fmla="*/ 684 w 802"/>
                <a:gd name="T41" fmla="*/ 227 h 986"/>
                <a:gd name="T42" fmla="*/ 696 w 802"/>
                <a:gd name="T43" fmla="*/ 231 h 986"/>
                <a:gd name="T44" fmla="*/ 710 w 802"/>
                <a:gd name="T45" fmla="*/ 225 h 986"/>
                <a:gd name="T46" fmla="*/ 797 w 802"/>
                <a:gd name="T47" fmla="*/ 115 h 986"/>
                <a:gd name="T48" fmla="*/ 801 w 802"/>
                <a:gd name="T49" fmla="*/ 101 h 986"/>
                <a:gd name="T50" fmla="*/ 695 w 802"/>
                <a:gd name="T51" fmla="*/ 204 h 986"/>
                <a:gd name="T52" fmla="*/ 598 w 802"/>
                <a:gd name="T53" fmla="*/ 127 h 986"/>
                <a:gd name="T54" fmla="*/ 676 w 802"/>
                <a:gd name="T55" fmla="*/ 27 h 986"/>
                <a:gd name="T56" fmla="*/ 773 w 802"/>
                <a:gd name="T57" fmla="*/ 104 h 986"/>
                <a:gd name="T58" fmla="*/ 695 w 802"/>
                <a:gd name="T59" fmla="*/ 204 h 986"/>
                <a:gd name="T60" fmla="*/ 37 w 802"/>
                <a:gd name="T61" fmla="*/ 774 h 986"/>
                <a:gd name="T62" fmla="*/ 201 w 802"/>
                <a:gd name="T63" fmla="*/ 903 h 986"/>
                <a:gd name="T64" fmla="*/ 698 w 802"/>
                <a:gd name="T65" fmla="*/ 269 h 986"/>
                <a:gd name="T66" fmla="*/ 534 w 802"/>
                <a:gd name="T67" fmla="*/ 140 h 986"/>
                <a:gd name="T68" fmla="*/ 37 w 802"/>
                <a:gd name="T69" fmla="*/ 774 h 986"/>
                <a:gd name="T70" fmla="*/ 608 w 802"/>
                <a:gd name="T71" fmla="*/ 231 h 986"/>
                <a:gd name="T72" fmla="*/ 460 w 802"/>
                <a:gd name="T73" fmla="*/ 423 h 986"/>
                <a:gd name="T74" fmla="*/ 438 w 802"/>
                <a:gd name="T75" fmla="*/ 406 h 986"/>
                <a:gd name="T76" fmla="*/ 587 w 802"/>
                <a:gd name="T77" fmla="*/ 214 h 986"/>
                <a:gd name="T78" fmla="*/ 608 w 802"/>
                <a:gd name="T79" fmla="*/ 231 h 986"/>
                <a:gd name="T80" fmla="*/ 568 w 802"/>
                <a:gd name="T81" fmla="*/ 199 h 986"/>
                <a:gd name="T82" fmla="*/ 403 w 802"/>
                <a:gd name="T83" fmla="*/ 411 h 986"/>
                <a:gd name="T84" fmla="*/ 465 w 802"/>
                <a:gd name="T85" fmla="*/ 459 h 986"/>
                <a:gd name="T86" fmla="*/ 628 w 802"/>
                <a:gd name="T87" fmla="*/ 246 h 986"/>
                <a:gd name="T88" fmla="*/ 663 w 802"/>
                <a:gd name="T89" fmla="*/ 273 h 986"/>
                <a:gd name="T90" fmla="*/ 197 w 802"/>
                <a:gd name="T91" fmla="*/ 867 h 986"/>
                <a:gd name="T92" fmla="*/ 72 w 802"/>
                <a:gd name="T93" fmla="*/ 770 h 986"/>
                <a:gd name="T94" fmla="*/ 538 w 802"/>
                <a:gd name="T95" fmla="*/ 176 h 986"/>
                <a:gd name="T96" fmla="*/ 568 w 802"/>
                <a:gd name="T97" fmla="*/ 199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2" h="986">
                  <a:moveTo>
                    <a:pt x="2" y="942"/>
                  </a:moveTo>
                  <a:cubicBezTo>
                    <a:pt x="0" y="952"/>
                    <a:pt x="3" y="962"/>
                    <a:pt x="9" y="970"/>
                  </a:cubicBezTo>
                  <a:cubicBezTo>
                    <a:pt x="21" y="986"/>
                    <a:pt x="40" y="983"/>
                    <a:pt x="48" y="980"/>
                  </a:cubicBezTo>
                  <a:cubicBezTo>
                    <a:pt x="194" y="916"/>
                    <a:pt x="194" y="916"/>
                    <a:pt x="194" y="916"/>
                  </a:cubicBezTo>
                  <a:cubicBezTo>
                    <a:pt x="27" y="785"/>
                    <a:pt x="27" y="785"/>
                    <a:pt x="27" y="785"/>
                  </a:cubicBezTo>
                  <a:lnTo>
                    <a:pt x="2" y="942"/>
                  </a:lnTo>
                  <a:close/>
                  <a:moveTo>
                    <a:pt x="145" y="910"/>
                  </a:moveTo>
                  <a:cubicBezTo>
                    <a:pt x="38" y="956"/>
                    <a:pt x="38" y="956"/>
                    <a:pt x="38" y="956"/>
                  </a:cubicBezTo>
                  <a:cubicBezTo>
                    <a:pt x="37" y="957"/>
                    <a:pt x="33" y="958"/>
                    <a:pt x="29" y="954"/>
                  </a:cubicBezTo>
                  <a:cubicBezTo>
                    <a:pt x="27" y="952"/>
                    <a:pt x="26" y="950"/>
                    <a:pt x="27" y="946"/>
                  </a:cubicBezTo>
                  <a:cubicBezTo>
                    <a:pt x="45" y="831"/>
                    <a:pt x="45" y="831"/>
                    <a:pt x="45" y="831"/>
                  </a:cubicBezTo>
                  <a:lnTo>
                    <a:pt x="145" y="910"/>
                  </a:lnTo>
                  <a:close/>
                  <a:moveTo>
                    <a:pt x="801" y="101"/>
                  </a:moveTo>
                  <a:cubicBezTo>
                    <a:pt x="801" y="96"/>
                    <a:pt x="798" y="92"/>
                    <a:pt x="794" y="89"/>
                  </a:cubicBezTo>
                  <a:cubicBezTo>
                    <a:pt x="687" y="4"/>
                    <a:pt x="687" y="4"/>
                    <a:pt x="687" y="4"/>
                  </a:cubicBezTo>
                  <a:cubicBezTo>
                    <a:pt x="684" y="1"/>
                    <a:pt x="679" y="0"/>
                    <a:pt x="675" y="0"/>
                  </a:cubicBezTo>
                  <a:cubicBezTo>
                    <a:pt x="669" y="0"/>
                    <a:pt x="664" y="2"/>
                    <a:pt x="660" y="7"/>
                  </a:cubicBezTo>
                  <a:cubicBezTo>
                    <a:pt x="574" y="116"/>
                    <a:pt x="574" y="116"/>
                    <a:pt x="574" y="116"/>
                  </a:cubicBezTo>
                  <a:cubicBezTo>
                    <a:pt x="571" y="120"/>
                    <a:pt x="569" y="125"/>
                    <a:pt x="570" y="130"/>
                  </a:cubicBezTo>
                  <a:cubicBezTo>
                    <a:pt x="570" y="135"/>
                    <a:pt x="573" y="139"/>
                    <a:pt x="577" y="142"/>
                  </a:cubicBezTo>
                  <a:cubicBezTo>
                    <a:pt x="684" y="227"/>
                    <a:pt x="684" y="227"/>
                    <a:pt x="684" y="227"/>
                  </a:cubicBezTo>
                  <a:cubicBezTo>
                    <a:pt x="687" y="230"/>
                    <a:pt x="691" y="231"/>
                    <a:pt x="696" y="231"/>
                  </a:cubicBezTo>
                  <a:cubicBezTo>
                    <a:pt x="701" y="231"/>
                    <a:pt x="707" y="229"/>
                    <a:pt x="710" y="225"/>
                  </a:cubicBezTo>
                  <a:cubicBezTo>
                    <a:pt x="797" y="115"/>
                    <a:pt x="797" y="115"/>
                    <a:pt x="797" y="115"/>
                  </a:cubicBezTo>
                  <a:cubicBezTo>
                    <a:pt x="800" y="112"/>
                    <a:pt x="802" y="107"/>
                    <a:pt x="801" y="101"/>
                  </a:cubicBezTo>
                  <a:close/>
                  <a:moveTo>
                    <a:pt x="695" y="204"/>
                  </a:moveTo>
                  <a:cubicBezTo>
                    <a:pt x="598" y="127"/>
                    <a:pt x="598" y="127"/>
                    <a:pt x="598" y="127"/>
                  </a:cubicBezTo>
                  <a:cubicBezTo>
                    <a:pt x="676" y="27"/>
                    <a:pt x="676" y="27"/>
                    <a:pt x="676" y="27"/>
                  </a:cubicBezTo>
                  <a:cubicBezTo>
                    <a:pt x="773" y="104"/>
                    <a:pt x="773" y="104"/>
                    <a:pt x="773" y="104"/>
                  </a:cubicBezTo>
                  <a:lnTo>
                    <a:pt x="695" y="204"/>
                  </a:lnTo>
                  <a:close/>
                  <a:moveTo>
                    <a:pt x="37" y="774"/>
                  </a:moveTo>
                  <a:cubicBezTo>
                    <a:pt x="201" y="903"/>
                    <a:pt x="201" y="903"/>
                    <a:pt x="201" y="903"/>
                  </a:cubicBezTo>
                  <a:cubicBezTo>
                    <a:pt x="698" y="269"/>
                    <a:pt x="698" y="269"/>
                    <a:pt x="698" y="269"/>
                  </a:cubicBezTo>
                  <a:cubicBezTo>
                    <a:pt x="534" y="140"/>
                    <a:pt x="534" y="140"/>
                    <a:pt x="534" y="140"/>
                  </a:cubicBezTo>
                  <a:lnTo>
                    <a:pt x="37" y="774"/>
                  </a:lnTo>
                  <a:close/>
                  <a:moveTo>
                    <a:pt x="608" y="231"/>
                  </a:moveTo>
                  <a:cubicBezTo>
                    <a:pt x="460" y="423"/>
                    <a:pt x="460" y="423"/>
                    <a:pt x="460" y="423"/>
                  </a:cubicBezTo>
                  <a:cubicBezTo>
                    <a:pt x="438" y="406"/>
                    <a:pt x="438" y="406"/>
                    <a:pt x="438" y="406"/>
                  </a:cubicBezTo>
                  <a:cubicBezTo>
                    <a:pt x="587" y="214"/>
                    <a:pt x="587" y="214"/>
                    <a:pt x="587" y="214"/>
                  </a:cubicBezTo>
                  <a:lnTo>
                    <a:pt x="608" y="231"/>
                  </a:lnTo>
                  <a:close/>
                  <a:moveTo>
                    <a:pt x="568" y="199"/>
                  </a:moveTo>
                  <a:cubicBezTo>
                    <a:pt x="403" y="411"/>
                    <a:pt x="403" y="411"/>
                    <a:pt x="403" y="411"/>
                  </a:cubicBezTo>
                  <a:cubicBezTo>
                    <a:pt x="465" y="459"/>
                    <a:pt x="465" y="459"/>
                    <a:pt x="465" y="459"/>
                  </a:cubicBezTo>
                  <a:cubicBezTo>
                    <a:pt x="628" y="246"/>
                    <a:pt x="628" y="246"/>
                    <a:pt x="628" y="246"/>
                  </a:cubicBezTo>
                  <a:cubicBezTo>
                    <a:pt x="663" y="273"/>
                    <a:pt x="663" y="273"/>
                    <a:pt x="663" y="273"/>
                  </a:cubicBezTo>
                  <a:cubicBezTo>
                    <a:pt x="197" y="867"/>
                    <a:pt x="197" y="867"/>
                    <a:pt x="197" y="867"/>
                  </a:cubicBezTo>
                  <a:cubicBezTo>
                    <a:pt x="72" y="770"/>
                    <a:pt x="72" y="770"/>
                    <a:pt x="72" y="770"/>
                  </a:cubicBezTo>
                  <a:cubicBezTo>
                    <a:pt x="538" y="176"/>
                    <a:pt x="538" y="176"/>
                    <a:pt x="538" y="176"/>
                  </a:cubicBezTo>
                  <a:lnTo>
                    <a:pt x="568" y="19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3200"/>
            </a:p>
          </p:txBody>
        </p:sp>
      </p:grpSp>
      <p:grpSp>
        <p:nvGrpSpPr>
          <p:cNvPr id="33" name="Group 32">
            <a:extLst>
              <a:ext uri="{FF2B5EF4-FFF2-40B4-BE49-F238E27FC236}">
                <a16:creationId xmlns:a16="http://schemas.microsoft.com/office/drawing/2014/main" id="{2666D780-398F-1541-985C-3ADA0D67EAEB}"/>
              </a:ext>
            </a:extLst>
          </p:cNvPr>
          <p:cNvGrpSpPr/>
          <p:nvPr/>
        </p:nvGrpSpPr>
        <p:grpSpPr>
          <a:xfrm>
            <a:off x="4034445" y="1736206"/>
            <a:ext cx="1386691" cy="1386691"/>
            <a:chOff x="8183793" y="1498714"/>
            <a:chExt cx="1097280" cy="1097280"/>
          </a:xfrm>
        </p:grpSpPr>
        <p:sp>
          <p:nvSpPr>
            <p:cNvPr id="34" name="Oval 7">
              <a:extLst>
                <a:ext uri="{FF2B5EF4-FFF2-40B4-BE49-F238E27FC236}">
                  <a16:creationId xmlns:a16="http://schemas.microsoft.com/office/drawing/2014/main" id="{2C7096AC-F69F-DA49-B601-AAF8B05A8525}"/>
                </a:ext>
              </a:extLst>
            </p:cNvPr>
            <p:cNvSpPr>
              <a:spLocks noChangeArrowheads="1"/>
            </p:cNvSpPr>
            <p:nvPr/>
          </p:nvSpPr>
          <p:spPr bwMode="auto">
            <a:xfrm>
              <a:off x="8183793" y="1498714"/>
              <a:ext cx="1097280" cy="1097280"/>
            </a:xfrm>
            <a:prstGeom prst="ellipse">
              <a:avLst/>
            </a:prstGeom>
            <a:solidFill>
              <a:srgbClr val="007FA3"/>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26">
              <a:extLst>
                <a:ext uri="{FF2B5EF4-FFF2-40B4-BE49-F238E27FC236}">
                  <a16:creationId xmlns:a16="http://schemas.microsoft.com/office/drawing/2014/main" id="{1BA92D3D-0E36-5846-B118-8BBAEBD90BBA}"/>
                </a:ext>
              </a:extLst>
            </p:cNvPr>
            <p:cNvSpPr>
              <a:spLocks noEditPoints="1"/>
            </p:cNvSpPr>
            <p:nvPr/>
          </p:nvSpPr>
          <p:spPr bwMode="auto">
            <a:xfrm>
              <a:off x="8369854" y="1680004"/>
              <a:ext cx="725159" cy="733508"/>
            </a:xfrm>
            <a:custGeom>
              <a:avLst/>
              <a:gdLst>
                <a:gd name="T0" fmla="*/ 703 w 703"/>
                <a:gd name="T1" fmla="*/ 393 h 711"/>
                <a:gd name="T2" fmla="*/ 696 w 703"/>
                <a:gd name="T3" fmla="*/ 325 h 711"/>
                <a:gd name="T4" fmla="*/ 596 w 703"/>
                <a:gd name="T5" fmla="*/ 218 h 711"/>
                <a:gd name="T6" fmla="*/ 555 w 703"/>
                <a:gd name="T7" fmla="*/ 158 h 711"/>
                <a:gd name="T8" fmla="*/ 555 w 703"/>
                <a:gd name="T9" fmla="*/ 246 h 711"/>
                <a:gd name="T10" fmla="*/ 644 w 703"/>
                <a:gd name="T11" fmla="*/ 325 h 711"/>
                <a:gd name="T12" fmla="*/ 420 w 703"/>
                <a:gd name="T13" fmla="*/ 257 h 711"/>
                <a:gd name="T14" fmla="*/ 400 w 703"/>
                <a:gd name="T15" fmla="*/ 206 h 711"/>
                <a:gd name="T16" fmla="*/ 355 w 703"/>
                <a:gd name="T17" fmla="*/ 0 h 711"/>
                <a:gd name="T18" fmla="*/ 305 w 703"/>
                <a:gd name="T19" fmla="*/ 202 h 711"/>
                <a:gd name="T20" fmla="*/ 285 w 703"/>
                <a:gd name="T21" fmla="*/ 257 h 711"/>
                <a:gd name="T22" fmla="*/ 7 w 703"/>
                <a:gd name="T23" fmla="*/ 325 h 711"/>
                <a:gd name="T24" fmla="*/ 0 w 703"/>
                <a:gd name="T25" fmla="*/ 393 h 711"/>
                <a:gd name="T26" fmla="*/ 0 w 703"/>
                <a:gd name="T27" fmla="*/ 395 h 711"/>
                <a:gd name="T28" fmla="*/ 1 w 703"/>
                <a:gd name="T29" fmla="*/ 397 h 711"/>
                <a:gd name="T30" fmla="*/ 68 w 703"/>
                <a:gd name="T31" fmla="*/ 518 h 711"/>
                <a:gd name="T32" fmla="*/ 142 w 703"/>
                <a:gd name="T33" fmla="*/ 704 h 711"/>
                <a:gd name="T34" fmla="*/ 156 w 703"/>
                <a:gd name="T35" fmla="*/ 704 h 711"/>
                <a:gd name="T36" fmla="*/ 548 w 703"/>
                <a:gd name="T37" fmla="*/ 454 h 711"/>
                <a:gd name="T38" fmla="*/ 555 w 703"/>
                <a:gd name="T39" fmla="*/ 711 h 711"/>
                <a:gd name="T40" fmla="*/ 562 w 703"/>
                <a:gd name="T41" fmla="*/ 518 h 711"/>
                <a:gd name="T42" fmla="*/ 642 w 703"/>
                <a:gd name="T43" fmla="*/ 515 h 711"/>
                <a:gd name="T44" fmla="*/ 702 w 703"/>
                <a:gd name="T45" fmla="*/ 396 h 711"/>
                <a:gd name="T46" fmla="*/ 703 w 703"/>
                <a:gd name="T47" fmla="*/ 395 h 711"/>
                <a:gd name="T48" fmla="*/ 525 w 703"/>
                <a:gd name="T49" fmla="*/ 202 h 711"/>
                <a:gd name="T50" fmla="*/ 585 w 703"/>
                <a:gd name="T51" fmla="*/ 202 h 711"/>
                <a:gd name="T52" fmla="*/ 275 w 703"/>
                <a:gd name="T53" fmla="*/ 106 h 711"/>
                <a:gd name="T54" fmla="*/ 435 w 703"/>
                <a:gd name="T55" fmla="*/ 106 h 711"/>
                <a:gd name="T56" fmla="*/ 389 w 703"/>
                <a:gd name="T57" fmla="*/ 197 h 711"/>
                <a:gd name="T58" fmla="*/ 275 w 703"/>
                <a:gd name="T59" fmla="*/ 106 h 711"/>
                <a:gd name="T60" fmla="*/ 318 w 703"/>
                <a:gd name="T61" fmla="*/ 258 h 711"/>
                <a:gd name="T62" fmla="*/ 355 w 703"/>
                <a:gd name="T63" fmla="*/ 220 h 711"/>
                <a:gd name="T64" fmla="*/ 387 w 703"/>
                <a:gd name="T65" fmla="*/ 258 h 711"/>
                <a:gd name="T66" fmla="*/ 523 w 703"/>
                <a:gd name="T67" fmla="*/ 325 h 711"/>
                <a:gd name="T68" fmla="*/ 288 w 703"/>
                <a:gd name="T69" fmla="*/ 271 h 711"/>
                <a:gd name="T70" fmla="*/ 689 w 703"/>
                <a:gd name="T71" fmla="*/ 339 h 711"/>
                <a:gd name="T72" fmla="*/ 14 w 703"/>
                <a:gd name="T73" fmla="*/ 386 h 711"/>
                <a:gd name="T74" fmla="*/ 631 w 703"/>
                <a:gd name="T75" fmla="*/ 504 h 711"/>
                <a:gd name="T76" fmla="*/ 562 w 703"/>
                <a:gd name="T77" fmla="*/ 447 h 711"/>
                <a:gd name="T78" fmla="*/ 149 w 703"/>
                <a:gd name="T79" fmla="*/ 440 h 711"/>
                <a:gd name="T80" fmla="*/ 142 w 703"/>
                <a:gd name="T81" fmla="*/ 504 h 711"/>
                <a:gd name="T82" fmla="*/ 19 w 703"/>
                <a:gd name="T83" fmla="*/ 400 h 711"/>
                <a:gd name="T84" fmla="*/ 631 w 703"/>
                <a:gd name="T85" fmla="*/ 50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3" h="711">
                  <a:moveTo>
                    <a:pt x="703" y="395"/>
                  </a:moveTo>
                  <a:cubicBezTo>
                    <a:pt x="703" y="394"/>
                    <a:pt x="703" y="394"/>
                    <a:pt x="703" y="393"/>
                  </a:cubicBezTo>
                  <a:cubicBezTo>
                    <a:pt x="703" y="332"/>
                    <a:pt x="703" y="332"/>
                    <a:pt x="703" y="332"/>
                  </a:cubicBezTo>
                  <a:cubicBezTo>
                    <a:pt x="703" y="328"/>
                    <a:pt x="700" y="325"/>
                    <a:pt x="696" y="325"/>
                  </a:cubicBezTo>
                  <a:cubicBezTo>
                    <a:pt x="658" y="325"/>
                    <a:pt x="658" y="325"/>
                    <a:pt x="658" y="325"/>
                  </a:cubicBezTo>
                  <a:cubicBezTo>
                    <a:pt x="656" y="274"/>
                    <a:pt x="626" y="232"/>
                    <a:pt x="596" y="218"/>
                  </a:cubicBezTo>
                  <a:cubicBezTo>
                    <a:pt x="598" y="213"/>
                    <a:pt x="599" y="208"/>
                    <a:pt x="599" y="202"/>
                  </a:cubicBezTo>
                  <a:cubicBezTo>
                    <a:pt x="599" y="178"/>
                    <a:pt x="579" y="158"/>
                    <a:pt x="555" y="158"/>
                  </a:cubicBezTo>
                  <a:cubicBezTo>
                    <a:pt x="530" y="158"/>
                    <a:pt x="511" y="178"/>
                    <a:pt x="511" y="202"/>
                  </a:cubicBezTo>
                  <a:cubicBezTo>
                    <a:pt x="511" y="226"/>
                    <a:pt x="530" y="246"/>
                    <a:pt x="555" y="246"/>
                  </a:cubicBezTo>
                  <a:cubicBezTo>
                    <a:pt x="568" y="246"/>
                    <a:pt x="580" y="240"/>
                    <a:pt x="589" y="230"/>
                  </a:cubicBezTo>
                  <a:cubicBezTo>
                    <a:pt x="616" y="242"/>
                    <a:pt x="642" y="278"/>
                    <a:pt x="644" y="325"/>
                  </a:cubicBezTo>
                  <a:cubicBezTo>
                    <a:pt x="537" y="325"/>
                    <a:pt x="537" y="325"/>
                    <a:pt x="537" y="325"/>
                  </a:cubicBezTo>
                  <a:cubicBezTo>
                    <a:pt x="524" y="276"/>
                    <a:pt x="457" y="264"/>
                    <a:pt x="420" y="257"/>
                  </a:cubicBezTo>
                  <a:cubicBezTo>
                    <a:pt x="413" y="256"/>
                    <a:pt x="404" y="254"/>
                    <a:pt x="400" y="253"/>
                  </a:cubicBezTo>
                  <a:cubicBezTo>
                    <a:pt x="399" y="244"/>
                    <a:pt x="400" y="222"/>
                    <a:pt x="400" y="206"/>
                  </a:cubicBezTo>
                  <a:cubicBezTo>
                    <a:pt x="430" y="187"/>
                    <a:pt x="449" y="149"/>
                    <a:pt x="449" y="106"/>
                  </a:cubicBezTo>
                  <a:cubicBezTo>
                    <a:pt x="449" y="45"/>
                    <a:pt x="409" y="0"/>
                    <a:pt x="355" y="0"/>
                  </a:cubicBezTo>
                  <a:cubicBezTo>
                    <a:pt x="302" y="0"/>
                    <a:pt x="261" y="45"/>
                    <a:pt x="261" y="106"/>
                  </a:cubicBezTo>
                  <a:cubicBezTo>
                    <a:pt x="261" y="147"/>
                    <a:pt x="279" y="182"/>
                    <a:pt x="305" y="202"/>
                  </a:cubicBezTo>
                  <a:cubicBezTo>
                    <a:pt x="306" y="218"/>
                    <a:pt x="306" y="243"/>
                    <a:pt x="305" y="253"/>
                  </a:cubicBezTo>
                  <a:cubicBezTo>
                    <a:pt x="301" y="254"/>
                    <a:pt x="293" y="256"/>
                    <a:pt x="285" y="257"/>
                  </a:cubicBezTo>
                  <a:cubicBezTo>
                    <a:pt x="248" y="264"/>
                    <a:pt x="182" y="276"/>
                    <a:pt x="168" y="325"/>
                  </a:cubicBezTo>
                  <a:cubicBezTo>
                    <a:pt x="7" y="325"/>
                    <a:pt x="7" y="325"/>
                    <a:pt x="7" y="325"/>
                  </a:cubicBezTo>
                  <a:cubicBezTo>
                    <a:pt x="3" y="325"/>
                    <a:pt x="0" y="328"/>
                    <a:pt x="0" y="332"/>
                  </a:cubicBezTo>
                  <a:cubicBezTo>
                    <a:pt x="0" y="393"/>
                    <a:pt x="0" y="393"/>
                    <a:pt x="0" y="393"/>
                  </a:cubicBezTo>
                  <a:cubicBezTo>
                    <a:pt x="0" y="394"/>
                    <a:pt x="0" y="394"/>
                    <a:pt x="0" y="395"/>
                  </a:cubicBezTo>
                  <a:cubicBezTo>
                    <a:pt x="0" y="395"/>
                    <a:pt x="0" y="395"/>
                    <a:pt x="0" y="395"/>
                  </a:cubicBezTo>
                  <a:cubicBezTo>
                    <a:pt x="1" y="396"/>
                    <a:pt x="1" y="396"/>
                    <a:pt x="1" y="396"/>
                  </a:cubicBezTo>
                  <a:cubicBezTo>
                    <a:pt x="1" y="397"/>
                    <a:pt x="1" y="397"/>
                    <a:pt x="1" y="397"/>
                  </a:cubicBezTo>
                  <a:cubicBezTo>
                    <a:pt x="62" y="515"/>
                    <a:pt x="62" y="515"/>
                    <a:pt x="62" y="515"/>
                  </a:cubicBezTo>
                  <a:cubicBezTo>
                    <a:pt x="63" y="517"/>
                    <a:pt x="65" y="518"/>
                    <a:pt x="68" y="518"/>
                  </a:cubicBezTo>
                  <a:cubicBezTo>
                    <a:pt x="142" y="518"/>
                    <a:pt x="142" y="518"/>
                    <a:pt x="142" y="518"/>
                  </a:cubicBezTo>
                  <a:cubicBezTo>
                    <a:pt x="142" y="704"/>
                    <a:pt x="142" y="704"/>
                    <a:pt x="142" y="704"/>
                  </a:cubicBezTo>
                  <a:cubicBezTo>
                    <a:pt x="142" y="708"/>
                    <a:pt x="145" y="711"/>
                    <a:pt x="149" y="711"/>
                  </a:cubicBezTo>
                  <a:cubicBezTo>
                    <a:pt x="153" y="711"/>
                    <a:pt x="156" y="708"/>
                    <a:pt x="156" y="704"/>
                  </a:cubicBezTo>
                  <a:cubicBezTo>
                    <a:pt x="156" y="454"/>
                    <a:pt x="156" y="454"/>
                    <a:pt x="156" y="454"/>
                  </a:cubicBezTo>
                  <a:cubicBezTo>
                    <a:pt x="548" y="454"/>
                    <a:pt x="548" y="454"/>
                    <a:pt x="548" y="454"/>
                  </a:cubicBezTo>
                  <a:cubicBezTo>
                    <a:pt x="548" y="704"/>
                    <a:pt x="548" y="704"/>
                    <a:pt x="548" y="704"/>
                  </a:cubicBezTo>
                  <a:cubicBezTo>
                    <a:pt x="548" y="708"/>
                    <a:pt x="551" y="711"/>
                    <a:pt x="555" y="711"/>
                  </a:cubicBezTo>
                  <a:cubicBezTo>
                    <a:pt x="559" y="711"/>
                    <a:pt x="562" y="708"/>
                    <a:pt x="562" y="704"/>
                  </a:cubicBezTo>
                  <a:cubicBezTo>
                    <a:pt x="562" y="518"/>
                    <a:pt x="562" y="518"/>
                    <a:pt x="562" y="518"/>
                  </a:cubicBezTo>
                  <a:cubicBezTo>
                    <a:pt x="635" y="518"/>
                    <a:pt x="635" y="518"/>
                    <a:pt x="635" y="518"/>
                  </a:cubicBezTo>
                  <a:cubicBezTo>
                    <a:pt x="638" y="518"/>
                    <a:pt x="640" y="517"/>
                    <a:pt x="642" y="515"/>
                  </a:cubicBezTo>
                  <a:cubicBezTo>
                    <a:pt x="702" y="397"/>
                    <a:pt x="702" y="397"/>
                    <a:pt x="702" y="397"/>
                  </a:cubicBezTo>
                  <a:cubicBezTo>
                    <a:pt x="702" y="397"/>
                    <a:pt x="702" y="397"/>
                    <a:pt x="702" y="396"/>
                  </a:cubicBezTo>
                  <a:cubicBezTo>
                    <a:pt x="703" y="396"/>
                    <a:pt x="703" y="396"/>
                    <a:pt x="703" y="395"/>
                  </a:cubicBezTo>
                  <a:cubicBezTo>
                    <a:pt x="703" y="395"/>
                    <a:pt x="703" y="395"/>
                    <a:pt x="703" y="395"/>
                  </a:cubicBezTo>
                  <a:close/>
                  <a:moveTo>
                    <a:pt x="555" y="232"/>
                  </a:moveTo>
                  <a:cubicBezTo>
                    <a:pt x="538" y="232"/>
                    <a:pt x="525" y="218"/>
                    <a:pt x="525" y="202"/>
                  </a:cubicBezTo>
                  <a:cubicBezTo>
                    <a:pt x="525" y="185"/>
                    <a:pt x="538" y="172"/>
                    <a:pt x="555" y="172"/>
                  </a:cubicBezTo>
                  <a:cubicBezTo>
                    <a:pt x="571" y="172"/>
                    <a:pt x="585" y="185"/>
                    <a:pt x="585" y="202"/>
                  </a:cubicBezTo>
                  <a:cubicBezTo>
                    <a:pt x="585" y="218"/>
                    <a:pt x="571" y="232"/>
                    <a:pt x="555" y="232"/>
                  </a:cubicBezTo>
                  <a:close/>
                  <a:moveTo>
                    <a:pt x="275" y="106"/>
                  </a:moveTo>
                  <a:cubicBezTo>
                    <a:pt x="275" y="53"/>
                    <a:pt x="310" y="14"/>
                    <a:pt x="355" y="14"/>
                  </a:cubicBezTo>
                  <a:cubicBezTo>
                    <a:pt x="401" y="14"/>
                    <a:pt x="435" y="53"/>
                    <a:pt x="435" y="106"/>
                  </a:cubicBezTo>
                  <a:cubicBezTo>
                    <a:pt x="435" y="145"/>
                    <a:pt x="418" y="179"/>
                    <a:pt x="392" y="195"/>
                  </a:cubicBezTo>
                  <a:cubicBezTo>
                    <a:pt x="390" y="195"/>
                    <a:pt x="389" y="196"/>
                    <a:pt x="389" y="197"/>
                  </a:cubicBezTo>
                  <a:cubicBezTo>
                    <a:pt x="378" y="203"/>
                    <a:pt x="367" y="206"/>
                    <a:pt x="355" y="206"/>
                  </a:cubicBezTo>
                  <a:cubicBezTo>
                    <a:pt x="311" y="206"/>
                    <a:pt x="275" y="161"/>
                    <a:pt x="275" y="106"/>
                  </a:cubicBezTo>
                  <a:close/>
                  <a:moveTo>
                    <a:pt x="288" y="271"/>
                  </a:moveTo>
                  <a:cubicBezTo>
                    <a:pt x="308" y="267"/>
                    <a:pt x="317" y="266"/>
                    <a:pt x="318" y="258"/>
                  </a:cubicBezTo>
                  <a:cubicBezTo>
                    <a:pt x="320" y="250"/>
                    <a:pt x="320" y="226"/>
                    <a:pt x="319" y="211"/>
                  </a:cubicBezTo>
                  <a:cubicBezTo>
                    <a:pt x="330" y="217"/>
                    <a:pt x="342" y="220"/>
                    <a:pt x="355" y="220"/>
                  </a:cubicBezTo>
                  <a:cubicBezTo>
                    <a:pt x="366" y="220"/>
                    <a:pt x="376" y="218"/>
                    <a:pt x="386" y="214"/>
                  </a:cubicBezTo>
                  <a:cubicBezTo>
                    <a:pt x="386" y="228"/>
                    <a:pt x="385" y="251"/>
                    <a:pt x="387" y="258"/>
                  </a:cubicBezTo>
                  <a:cubicBezTo>
                    <a:pt x="389" y="266"/>
                    <a:pt x="397" y="267"/>
                    <a:pt x="418" y="271"/>
                  </a:cubicBezTo>
                  <a:cubicBezTo>
                    <a:pt x="452" y="277"/>
                    <a:pt x="509" y="288"/>
                    <a:pt x="523" y="325"/>
                  </a:cubicBezTo>
                  <a:cubicBezTo>
                    <a:pt x="183" y="325"/>
                    <a:pt x="183" y="325"/>
                    <a:pt x="183" y="325"/>
                  </a:cubicBezTo>
                  <a:cubicBezTo>
                    <a:pt x="197" y="288"/>
                    <a:pt x="253" y="277"/>
                    <a:pt x="288" y="271"/>
                  </a:cubicBezTo>
                  <a:close/>
                  <a:moveTo>
                    <a:pt x="14" y="339"/>
                  </a:moveTo>
                  <a:cubicBezTo>
                    <a:pt x="689" y="339"/>
                    <a:pt x="689" y="339"/>
                    <a:pt x="689" y="339"/>
                  </a:cubicBezTo>
                  <a:cubicBezTo>
                    <a:pt x="689" y="386"/>
                    <a:pt x="689" y="386"/>
                    <a:pt x="689" y="386"/>
                  </a:cubicBezTo>
                  <a:cubicBezTo>
                    <a:pt x="14" y="386"/>
                    <a:pt x="14" y="386"/>
                    <a:pt x="14" y="386"/>
                  </a:cubicBezTo>
                  <a:lnTo>
                    <a:pt x="14" y="339"/>
                  </a:lnTo>
                  <a:close/>
                  <a:moveTo>
                    <a:pt x="631" y="504"/>
                  </a:moveTo>
                  <a:cubicBezTo>
                    <a:pt x="562" y="504"/>
                    <a:pt x="562" y="504"/>
                    <a:pt x="562" y="504"/>
                  </a:cubicBezTo>
                  <a:cubicBezTo>
                    <a:pt x="562" y="447"/>
                    <a:pt x="562" y="447"/>
                    <a:pt x="562" y="447"/>
                  </a:cubicBezTo>
                  <a:cubicBezTo>
                    <a:pt x="562" y="443"/>
                    <a:pt x="559" y="440"/>
                    <a:pt x="555" y="440"/>
                  </a:cubicBezTo>
                  <a:cubicBezTo>
                    <a:pt x="149" y="440"/>
                    <a:pt x="149" y="440"/>
                    <a:pt x="149" y="440"/>
                  </a:cubicBezTo>
                  <a:cubicBezTo>
                    <a:pt x="145" y="440"/>
                    <a:pt x="142" y="443"/>
                    <a:pt x="142" y="447"/>
                  </a:cubicBezTo>
                  <a:cubicBezTo>
                    <a:pt x="142" y="504"/>
                    <a:pt x="142" y="504"/>
                    <a:pt x="142" y="504"/>
                  </a:cubicBezTo>
                  <a:cubicBezTo>
                    <a:pt x="72" y="504"/>
                    <a:pt x="72" y="504"/>
                    <a:pt x="72" y="504"/>
                  </a:cubicBezTo>
                  <a:cubicBezTo>
                    <a:pt x="19" y="400"/>
                    <a:pt x="19" y="400"/>
                    <a:pt x="19" y="400"/>
                  </a:cubicBezTo>
                  <a:cubicBezTo>
                    <a:pt x="685" y="400"/>
                    <a:pt x="685" y="400"/>
                    <a:pt x="685" y="400"/>
                  </a:cubicBezTo>
                  <a:lnTo>
                    <a:pt x="631" y="50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83194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789" t="22192"/>
          <a:stretch/>
        </p:blipFill>
        <p:spPr>
          <a:xfrm>
            <a:off x="-58995" y="-294968"/>
            <a:ext cx="12250995" cy="7559574"/>
          </a:xfrm>
          <a:prstGeom prst="rect">
            <a:avLst/>
          </a:prstGeom>
        </p:spPr>
      </p:pic>
      <p:sp>
        <p:nvSpPr>
          <p:cNvPr id="8" name="Rectangle 7"/>
          <p:cNvSpPr/>
          <p:nvPr/>
        </p:nvSpPr>
        <p:spPr>
          <a:xfrm>
            <a:off x="-58995" y="-294969"/>
            <a:ext cx="12250996" cy="7559575"/>
          </a:xfrm>
          <a:prstGeom prst="rect">
            <a:avLst/>
          </a:prstGeom>
          <a:gradFill flip="none" rotWithShape="1">
            <a:gsLst>
              <a:gs pos="0">
                <a:schemeClr val="accent4">
                  <a:lumMod val="50000"/>
                </a:schemeClr>
              </a:gs>
              <a:gs pos="37000">
                <a:schemeClr val="accent4">
                  <a:alpha val="3000"/>
                </a:schemeClr>
              </a:gs>
              <a:gs pos="66000">
                <a:schemeClr val="accent2">
                  <a:lumMod val="75000"/>
                  <a:alpha val="58000"/>
                </a:schemeClr>
              </a:gs>
              <a:gs pos="100000">
                <a:schemeClr val="accent1">
                  <a:lumMod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p:cNvSpPr>
            <a:spLocks noGrp="1"/>
          </p:cNvSpPr>
          <p:nvPr>
            <p:ph type="title"/>
          </p:nvPr>
        </p:nvSpPr>
        <p:spPr/>
        <p:txBody>
          <a:bodyPr/>
          <a:lstStyle/>
          <a:p>
            <a:r>
              <a:rPr lang="en-US">
                <a:solidFill>
                  <a:schemeClr val="bg1"/>
                </a:solidFill>
              </a:rPr>
              <a:t>Practicing </a:t>
            </a:r>
            <a:br>
              <a:rPr lang="en-US">
                <a:solidFill>
                  <a:schemeClr val="bg1"/>
                </a:solidFill>
              </a:rPr>
            </a:br>
            <a:r>
              <a:rPr lang="en-US">
                <a:solidFill>
                  <a:schemeClr val="bg1"/>
                </a:solidFill>
              </a:rPr>
              <a:t>Reflection</a:t>
            </a:r>
            <a:endParaRPr lang="en-CA">
              <a:solidFill>
                <a:schemeClr val="bg1"/>
              </a:solidFill>
            </a:endParaRPr>
          </a:p>
        </p:txBody>
      </p:sp>
    </p:spTree>
    <p:extLst>
      <p:ext uri="{BB962C8B-B14F-4D97-AF65-F5344CB8AC3E}">
        <p14:creationId xmlns:p14="http://schemas.microsoft.com/office/powerpoint/2010/main" val="417759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YOUR TURN: REFLECTING ON A RECENT EVENT</a:t>
            </a:r>
          </a:p>
        </p:txBody>
      </p:sp>
      <p:sp>
        <p:nvSpPr>
          <p:cNvPr id="3" name="Content Placeholder 2"/>
          <p:cNvSpPr>
            <a:spLocks noGrp="1"/>
          </p:cNvSpPr>
          <p:nvPr>
            <p:ph sz="half" idx="13"/>
          </p:nvPr>
        </p:nvSpPr>
        <p:spPr>
          <a:xfrm>
            <a:off x="838200" y="1219200"/>
            <a:ext cx="10515600" cy="1061304"/>
          </a:xfrm>
        </p:spPr>
        <p:txBody>
          <a:bodyPr vert="horz" lIns="91440" tIns="45720" rIns="91440" bIns="45720" rtlCol="0" anchor="t">
            <a:normAutofit/>
          </a:bodyPr>
          <a:lstStyle/>
          <a:p>
            <a:pPr marL="0" indent="0" algn="ctr">
              <a:buNone/>
            </a:pPr>
            <a:r>
              <a:rPr lang="en-US" sz="2400" dirty="0"/>
              <a:t>Think back over the previous month and try to recall an experience </a:t>
            </a:r>
            <a:br>
              <a:rPr lang="en-US" sz="2400" dirty="0"/>
            </a:br>
            <a:r>
              <a:rPr lang="en-US" sz="2400" dirty="0"/>
              <a:t>that </a:t>
            </a:r>
            <a:r>
              <a:rPr lang="en-US" sz="2400" b="1" dirty="0"/>
              <a:t>surprised</a:t>
            </a:r>
            <a:r>
              <a:rPr lang="en-US" sz="2400" dirty="0"/>
              <a:t>, </a:t>
            </a:r>
            <a:r>
              <a:rPr lang="en-US" sz="2400" b="1" dirty="0"/>
              <a:t>moved</a:t>
            </a:r>
            <a:r>
              <a:rPr lang="en-US" sz="2400" dirty="0"/>
              <a:t> or </a:t>
            </a:r>
            <a:r>
              <a:rPr lang="en-US" sz="2400" b="1" dirty="0"/>
              <a:t>challenged</a:t>
            </a:r>
            <a:r>
              <a:rPr lang="en-US" sz="2400" dirty="0"/>
              <a:t> you</a:t>
            </a:r>
            <a:r>
              <a:rPr lang="en-US" dirty="0"/>
              <a:t>.</a:t>
            </a:r>
          </a:p>
        </p:txBody>
      </p:sp>
      <p:pic>
        <p:nvPicPr>
          <p:cNvPr id="9" name="Picture 8">
            <a:extLst>
              <a:ext uri="{FF2B5EF4-FFF2-40B4-BE49-F238E27FC236}">
                <a16:creationId xmlns:a16="http://schemas.microsoft.com/office/drawing/2014/main" id="{911ECEF6-C2F1-404A-BCAE-6E6316B148F3}"/>
              </a:ext>
            </a:extLst>
          </p:cNvPr>
          <p:cNvPicPr>
            <a:picLocks noChangeAspect="1"/>
          </p:cNvPicPr>
          <p:nvPr/>
        </p:nvPicPr>
        <p:blipFill>
          <a:blip r:embed="rId4" cstate="print">
            <a:alphaModFix/>
            <a:extLst>
              <a:ext uri="{BEBA8EAE-BF5A-486C-A8C5-ECC9F3942E4B}">
                <a14:imgProps xmlns:a14="http://schemas.microsoft.com/office/drawing/2010/main">
                  <a14:imgLayer r:embed="rId5">
                    <a14:imgEffect>
                      <a14:saturation sat="60000"/>
                    </a14:imgEffect>
                  </a14:imgLayer>
                </a14:imgProps>
              </a:ext>
              <a:ext uri="{28A0092B-C50C-407E-A947-70E740481C1C}">
                <a14:useLocalDpi xmlns:a14="http://schemas.microsoft.com/office/drawing/2010/main" val="0"/>
              </a:ext>
            </a:extLst>
          </a:blip>
          <a:stretch>
            <a:fillRect/>
          </a:stretch>
        </p:blipFill>
        <p:spPr>
          <a:xfrm>
            <a:off x="11379510" y="123436"/>
            <a:ext cx="649617" cy="649617"/>
          </a:xfrm>
          <a:prstGeom prst="rect">
            <a:avLst/>
          </a:prstGeom>
        </p:spPr>
      </p:pic>
      <p:sp>
        <p:nvSpPr>
          <p:cNvPr id="7" name="Freeform 6">
            <a:extLst>
              <a:ext uri="{FF2B5EF4-FFF2-40B4-BE49-F238E27FC236}">
                <a16:creationId xmlns:a16="http://schemas.microsoft.com/office/drawing/2014/main" id="{513AAAC3-F818-0545-AE5A-5D6CA4729A10}"/>
              </a:ext>
            </a:extLst>
          </p:cNvPr>
          <p:cNvSpPr/>
          <p:nvPr/>
        </p:nvSpPr>
        <p:spPr>
          <a:xfrm>
            <a:off x="-48354" y="2165294"/>
            <a:ext cx="2831700" cy="3540970"/>
          </a:xfrm>
          <a:custGeom>
            <a:avLst/>
            <a:gdLst>
              <a:gd name="connsiteX0" fmla="*/ 0 w 4205876"/>
              <a:gd name="connsiteY0" fmla="*/ 0 h 2517173"/>
              <a:gd name="connsiteX1" fmla="*/ 4205876 w 4205876"/>
              <a:gd name="connsiteY1" fmla="*/ 0 h 2517173"/>
              <a:gd name="connsiteX2" fmla="*/ 4205876 w 4205876"/>
              <a:gd name="connsiteY2" fmla="*/ 2517173 h 2517173"/>
              <a:gd name="connsiteX3" fmla="*/ 0 w 4205876"/>
              <a:gd name="connsiteY3" fmla="*/ 2517173 h 2517173"/>
              <a:gd name="connsiteX4" fmla="*/ 0 w 4205876"/>
              <a:gd name="connsiteY4" fmla="*/ 0 h 2517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876" h="2517173">
                <a:moveTo>
                  <a:pt x="0" y="0"/>
                </a:moveTo>
                <a:lnTo>
                  <a:pt x="4205876" y="0"/>
                </a:lnTo>
                <a:lnTo>
                  <a:pt x="4205876" y="2517173"/>
                </a:lnTo>
                <a:lnTo>
                  <a:pt x="0" y="2517173"/>
                </a:lnTo>
                <a:lnTo>
                  <a:pt x="0" y="0"/>
                </a:lnTo>
                <a:close/>
              </a:path>
            </a:pathLst>
          </a:custGeom>
          <a:noFill/>
          <a:ln>
            <a:noFill/>
          </a:ln>
        </p:spPr>
        <p:style>
          <a:lnRef idx="2">
            <a:schemeClr val="accent5">
              <a:tint val="40000"/>
              <a:alpha val="90000"/>
              <a:hueOff val="0"/>
              <a:satOff val="0"/>
              <a:lumOff val="0"/>
              <a:alphaOff val="0"/>
            </a:schemeClr>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72939" tIns="640080" rIns="170689" bIns="170688" numCol="1" spcCol="1270" anchor="t" anchorCtr="0">
            <a:noAutofit/>
          </a:bodyPr>
          <a:lstStyle/>
          <a:p>
            <a:pPr algn="ctr" defTabSz="1066800">
              <a:lnSpc>
                <a:spcPct val="90000"/>
              </a:lnSpc>
              <a:spcBef>
                <a:spcPct val="0"/>
              </a:spcBef>
              <a:spcAft>
                <a:spcPct val="35000"/>
              </a:spcAft>
            </a:pPr>
            <a:r>
              <a:rPr lang="en-US" sz="2400" b="1" kern="1200" dirty="0">
                <a:solidFill>
                  <a:srgbClr val="005F7A"/>
                </a:solidFill>
              </a:rPr>
              <a:t>What </a:t>
            </a:r>
            <a:br>
              <a:rPr lang="en-US" sz="2400" b="1" kern="1200" dirty="0">
                <a:solidFill>
                  <a:srgbClr val="005F7A"/>
                </a:solidFill>
              </a:rPr>
            </a:br>
            <a:r>
              <a:rPr lang="en-US" sz="2400" b="1" kern="1200" dirty="0">
                <a:solidFill>
                  <a:srgbClr val="005F7A"/>
                </a:solidFill>
              </a:rPr>
              <a:t>was that experience?</a:t>
            </a:r>
          </a:p>
        </p:txBody>
      </p:sp>
      <p:sp>
        <p:nvSpPr>
          <p:cNvPr id="11" name="Freeform 10">
            <a:extLst>
              <a:ext uri="{FF2B5EF4-FFF2-40B4-BE49-F238E27FC236}">
                <a16:creationId xmlns:a16="http://schemas.microsoft.com/office/drawing/2014/main" id="{11CF4DC2-239E-A74D-A536-645997180021}"/>
              </a:ext>
            </a:extLst>
          </p:cNvPr>
          <p:cNvSpPr/>
          <p:nvPr/>
        </p:nvSpPr>
        <p:spPr>
          <a:xfrm>
            <a:off x="2637260" y="2165294"/>
            <a:ext cx="2831700" cy="3369290"/>
          </a:xfrm>
          <a:custGeom>
            <a:avLst/>
            <a:gdLst>
              <a:gd name="connsiteX0" fmla="*/ 0 w 3319721"/>
              <a:gd name="connsiteY0" fmla="*/ 0 h 2495985"/>
              <a:gd name="connsiteX1" fmla="*/ 3319721 w 3319721"/>
              <a:gd name="connsiteY1" fmla="*/ 0 h 2495985"/>
              <a:gd name="connsiteX2" fmla="*/ 3319721 w 3319721"/>
              <a:gd name="connsiteY2" fmla="*/ 2495985 h 2495985"/>
              <a:gd name="connsiteX3" fmla="*/ 0 w 3319721"/>
              <a:gd name="connsiteY3" fmla="*/ 2495985 h 2495985"/>
              <a:gd name="connsiteX4" fmla="*/ 0 w 3319721"/>
              <a:gd name="connsiteY4" fmla="*/ 0 h 249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721" h="2495985">
                <a:moveTo>
                  <a:pt x="0" y="0"/>
                </a:moveTo>
                <a:lnTo>
                  <a:pt x="3319721" y="0"/>
                </a:lnTo>
                <a:lnTo>
                  <a:pt x="3319721" y="2495985"/>
                </a:lnTo>
                <a:lnTo>
                  <a:pt x="0" y="2495985"/>
                </a:lnTo>
                <a:lnTo>
                  <a:pt x="0" y="0"/>
                </a:lnTo>
                <a:close/>
              </a:path>
            </a:pathLst>
          </a:custGeom>
          <a:noFill/>
          <a:ln>
            <a:noFill/>
          </a:ln>
        </p:spPr>
        <p:style>
          <a:lnRef idx="2">
            <a:schemeClr val="accent5">
              <a:tint val="40000"/>
              <a:alpha val="90000"/>
              <a:hueOff val="671823"/>
              <a:satOff val="7930"/>
              <a:lumOff val="847"/>
              <a:alphaOff val="0"/>
            </a:schemeClr>
          </a:lnRef>
          <a:fillRef idx="1">
            <a:scrgbClr r="0" g="0" b="0"/>
          </a:fillRef>
          <a:effectRef idx="0">
            <a:schemeClr val="accent5">
              <a:tint val="40000"/>
              <a:alpha val="90000"/>
              <a:hueOff val="671823"/>
              <a:satOff val="7930"/>
              <a:lumOff val="847"/>
              <a:alphaOff val="0"/>
            </a:schemeClr>
          </a:effectRef>
          <a:fontRef idx="minor">
            <a:schemeClr val="dk1">
              <a:hueOff val="0"/>
              <a:satOff val="0"/>
              <a:lumOff val="0"/>
              <a:alphaOff val="0"/>
            </a:schemeClr>
          </a:fontRef>
        </p:style>
        <p:txBody>
          <a:bodyPr spcFirstLastPara="0" vert="horz" wrap="square" lIns="531155" tIns="640080" rIns="170689" bIns="170688" numCol="1" spcCol="1270" anchor="t" anchorCtr="0">
            <a:noAutofit/>
          </a:bodyPr>
          <a:lstStyle/>
          <a:p>
            <a:pPr lvl="0" algn="ctr" defTabSz="1066800">
              <a:lnSpc>
                <a:spcPct val="90000"/>
              </a:lnSpc>
              <a:spcBef>
                <a:spcPct val="0"/>
              </a:spcBef>
              <a:spcAft>
                <a:spcPct val="35000"/>
              </a:spcAft>
            </a:pPr>
            <a:r>
              <a:rPr lang="en-US" sz="2400" b="1" dirty="0">
                <a:solidFill>
                  <a:schemeClr val="accent1">
                    <a:lumMod val="75000"/>
                  </a:schemeClr>
                </a:solidFill>
              </a:rPr>
              <a:t>What response </a:t>
            </a:r>
            <a:br>
              <a:rPr lang="en-US" sz="2400" b="1" dirty="0">
                <a:solidFill>
                  <a:schemeClr val="accent1">
                    <a:lumMod val="75000"/>
                  </a:schemeClr>
                </a:solidFill>
              </a:rPr>
            </a:br>
            <a:r>
              <a:rPr lang="en-US" sz="2400" b="1" dirty="0">
                <a:solidFill>
                  <a:schemeClr val="accent1">
                    <a:lumMod val="75000"/>
                  </a:schemeClr>
                </a:solidFill>
              </a:rPr>
              <a:t>did you have </a:t>
            </a:r>
            <a:br>
              <a:rPr lang="en-US" sz="2400" b="1" dirty="0">
                <a:solidFill>
                  <a:schemeClr val="accent1">
                    <a:lumMod val="75000"/>
                  </a:schemeClr>
                </a:solidFill>
              </a:rPr>
            </a:br>
            <a:r>
              <a:rPr lang="en-US" sz="2400" b="1" dirty="0">
                <a:solidFill>
                  <a:schemeClr val="accent1">
                    <a:lumMod val="75000"/>
                  </a:schemeClr>
                </a:solidFill>
              </a:rPr>
              <a:t>to that experience</a:t>
            </a:r>
          </a:p>
        </p:txBody>
      </p:sp>
      <p:sp>
        <p:nvSpPr>
          <p:cNvPr id="13" name="Freeform 12">
            <a:extLst>
              <a:ext uri="{FF2B5EF4-FFF2-40B4-BE49-F238E27FC236}">
                <a16:creationId xmlns:a16="http://schemas.microsoft.com/office/drawing/2014/main" id="{A2C3F9DC-4282-BB44-8DD9-C7F6202895D4}"/>
              </a:ext>
            </a:extLst>
          </p:cNvPr>
          <p:cNvSpPr/>
          <p:nvPr/>
        </p:nvSpPr>
        <p:spPr>
          <a:xfrm>
            <a:off x="8350065" y="2165294"/>
            <a:ext cx="3354254" cy="3370549"/>
          </a:xfrm>
          <a:custGeom>
            <a:avLst/>
            <a:gdLst>
              <a:gd name="connsiteX0" fmla="*/ 0 w 4269557"/>
              <a:gd name="connsiteY0" fmla="*/ 0 h 2508010"/>
              <a:gd name="connsiteX1" fmla="*/ 4269557 w 4269557"/>
              <a:gd name="connsiteY1" fmla="*/ 0 h 2508010"/>
              <a:gd name="connsiteX2" fmla="*/ 4269557 w 4269557"/>
              <a:gd name="connsiteY2" fmla="*/ 2508010 h 2508010"/>
              <a:gd name="connsiteX3" fmla="*/ 0 w 4269557"/>
              <a:gd name="connsiteY3" fmla="*/ 2508010 h 2508010"/>
              <a:gd name="connsiteX4" fmla="*/ 0 w 4269557"/>
              <a:gd name="connsiteY4" fmla="*/ 0 h 250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557" h="2508010">
                <a:moveTo>
                  <a:pt x="0" y="0"/>
                </a:moveTo>
                <a:lnTo>
                  <a:pt x="4269557" y="0"/>
                </a:lnTo>
                <a:lnTo>
                  <a:pt x="4269557" y="2508010"/>
                </a:lnTo>
                <a:lnTo>
                  <a:pt x="0" y="2508010"/>
                </a:lnTo>
                <a:lnTo>
                  <a:pt x="0" y="0"/>
                </a:lnTo>
                <a:close/>
              </a:path>
            </a:pathLst>
          </a:custGeom>
          <a:noFill/>
          <a:ln>
            <a:noFill/>
          </a:ln>
        </p:spPr>
        <p:style>
          <a:lnRef idx="2">
            <a:schemeClr val="accent5">
              <a:tint val="40000"/>
              <a:alpha val="90000"/>
              <a:hueOff val="1343646"/>
              <a:satOff val="15861"/>
              <a:lumOff val="1693"/>
              <a:alphaOff val="0"/>
            </a:schemeClr>
          </a:lnRef>
          <a:fillRef idx="1">
            <a:scrgbClr r="0" g="0" b="0"/>
          </a:fillRef>
          <a:effectRef idx="0">
            <a:schemeClr val="accent5">
              <a:tint val="40000"/>
              <a:alpha val="90000"/>
              <a:hueOff val="1343646"/>
              <a:satOff val="15861"/>
              <a:lumOff val="1693"/>
              <a:alphaOff val="0"/>
            </a:schemeClr>
          </a:effectRef>
          <a:fontRef idx="minor">
            <a:schemeClr val="dk1">
              <a:hueOff val="0"/>
              <a:satOff val="0"/>
              <a:lumOff val="0"/>
              <a:alphaOff val="0"/>
            </a:schemeClr>
          </a:fontRef>
        </p:style>
        <p:txBody>
          <a:bodyPr spcFirstLastPara="0" vert="horz" wrap="square" lIns="683129" tIns="640080" rIns="170689" bIns="170688" numCol="1" spcCol="1270" anchor="t" anchorCtr="0">
            <a:noAutofit/>
          </a:bodyPr>
          <a:lstStyle/>
          <a:p>
            <a:pPr lvl="0" algn="ctr" defTabSz="1066800">
              <a:lnSpc>
                <a:spcPct val="90000"/>
              </a:lnSpc>
              <a:spcBef>
                <a:spcPct val="0"/>
              </a:spcBef>
              <a:spcAft>
                <a:spcPct val="35000"/>
              </a:spcAft>
            </a:pPr>
            <a:r>
              <a:rPr lang="en-US" sz="2400" b="1" dirty="0">
                <a:solidFill>
                  <a:srgbClr val="09A1BA"/>
                </a:solidFill>
              </a:rPr>
              <a:t>How did that experience, and your response, change your knowledge, assumptions </a:t>
            </a:r>
            <a:br>
              <a:rPr lang="en-US" sz="2400" b="1" dirty="0">
                <a:solidFill>
                  <a:srgbClr val="09A1BA"/>
                </a:solidFill>
              </a:rPr>
            </a:br>
            <a:r>
              <a:rPr lang="en-US" sz="2400" b="1" dirty="0">
                <a:solidFill>
                  <a:srgbClr val="09A1BA"/>
                </a:solidFill>
              </a:rPr>
              <a:t>or actions?</a:t>
            </a:r>
          </a:p>
        </p:txBody>
      </p:sp>
      <p:sp>
        <p:nvSpPr>
          <p:cNvPr id="8" name="Freeform 7">
            <a:extLst>
              <a:ext uri="{FF2B5EF4-FFF2-40B4-BE49-F238E27FC236}">
                <a16:creationId xmlns:a16="http://schemas.microsoft.com/office/drawing/2014/main" id="{516D00FB-10D8-C549-B140-993B667C26F2}"/>
              </a:ext>
            </a:extLst>
          </p:cNvPr>
          <p:cNvSpPr/>
          <p:nvPr/>
        </p:nvSpPr>
        <p:spPr>
          <a:xfrm>
            <a:off x="5322874" y="2165294"/>
            <a:ext cx="3510013" cy="3369290"/>
          </a:xfrm>
          <a:custGeom>
            <a:avLst/>
            <a:gdLst>
              <a:gd name="connsiteX0" fmla="*/ 0 w 3319721"/>
              <a:gd name="connsiteY0" fmla="*/ 0 h 2495985"/>
              <a:gd name="connsiteX1" fmla="*/ 3319721 w 3319721"/>
              <a:gd name="connsiteY1" fmla="*/ 0 h 2495985"/>
              <a:gd name="connsiteX2" fmla="*/ 3319721 w 3319721"/>
              <a:gd name="connsiteY2" fmla="*/ 2495985 h 2495985"/>
              <a:gd name="connsiteX3" fmla="*/ 0 w 3319721"/>
              <a:gd name="connsiteY3" fmla="*/ 2495985 h 2495985"/>
              <a:gd name="connsiteX4" fmla="*/ 0 w 3319721"/>
              <a:gd name="connsiteY4" fmla="*/ 0 h 249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721" h="2495985">
                <a:moveTo>
                  <a:pt x="0" y="0"/>
                </a:moveTo>
                <a:lnTo>
                  <a:pt x="3319721" y="0"/>
                </a:lnTo>
                <a:lnTo>
                  <a:pt x="3319721" y="2495985"/>
                </a:lnTo>
                <a:lnTo>
                  <a:pt x="0" y="2495985"/>
                </a:lnTo>
                <a:lnTo>
                  <a:pt x="0" y="0"/>
                </a:lnTo>
                <a:close/>
              </a:path>
            </a:pathLst>
          </a:custGeom>
          <a:noFill/>
          <a:ln>
            <a:noFill/>
          </a:ln>
        </p:spPr>
        <p:style>
          <a:lnRef idx="2">
            <a:schemeClr val="accent5">
              <a:tint val="40000"/>
              <a:alpha val="90000"/>
              <a:hueOff val="671823"/>
              <a:satOff val="7930"/>
              <a:lumOff val="847"/>
              <a:alphaOff val="0"/>
            </a:schemeClr>
          </a:lnRef>
          <a:fillRef idx="1">
            <a:scrgbClr r="0" g="0" b="0"/>
          </a:fillRef>
          <a:effectRef idx="0">
            <a:schemeClr val="accent5">
              <a:tint val="40000"/>
              <a:alpha val="90000"/>
              <a:hueOff val="671823"/>
              <a:satOff val="7930"/>
              <a:lumOff val="847"/>
              <a:alphaOff val="0"/>
            </a:schemeClr>
          </a:effectRef>
          <a:fontRef idx="minor">
            <a:schemeClr val="dk1">
              <a:hueOff val="0"/>
              <a:satOff val="0"/>
              <a:lumOff val="0"/>
              <a:alphaOff val="0"/>
            </a:schemeClr>
          </a:fontRef>
        </p:style>
        <p:txBody>
          <a:bodyPr spcFirstLastPara="0" vert="horz" wrap="square" lIns="531155" tIns="640080" rIns="170689" bIns="170688" numCol="1" spcCol="1270" anchor="t" anchorCtr="0">
            <a:noAutofit/>
          </a:bodyPr>
          <a:lstStyle/>
          <a:p>
            <a:pPr lvl="0" algn="ctr" defTabSz="1066800">
              <a:lnSpc>
                <a:spcPct val="90000"/>
              </a:lnSpc>
              <a:spcBef>
                <a:spcPct val="0"/>
              </a:spcBef>
              <a:spcAft>
                <a:spcPct val="35000"/>
              </a:spcAft>
            </a:pPr>
            <a:r>
              <a:rPr lang="en-US" sz="2400" b="1" dirty="0">
                <a:solidFill>
                  <a:srgbClr val="007FA3"/>
                </a:solidFill>
              </a:rPr>
              <a:t>Why </a:t>
            </a:r>
            <a:br>
              <a:rPr lang="en-US" sz="2400" b="1" dirty="0">
                <a:solidFill>
                  <a:srgbClr val="007FA3"/>
                </a:solidFill>
              </a:rPr>
            </a:br>
            <a:r>
              <a:rPr lang="en-US" sz="2400" b="1" dirty="0">
                <a:solidFill>
                  <a:srgbClr val="007FA3"/>
                </a:solidFill>
              </a:rPr>
              <a:t>do you think </a:t>
            </a:r>
            <a:br>
              <a:rPr lang="en-US" sz="2400" b="1" dirty="0">
                <a:solidFill>
                  <a:srgbClr val="007FA3"/>
                </a:solidFill>
              </a:rPr>
            </a:br>
            <a:r>
              <a:rPr lang="en-US" sz="2400" b="1" dirty="0">
                <a:solidFill>
                  <a:srgbClr val="007FA3"/>
                </a:solidFill>
              </a:rPr>
              <a:t>you responded that way?</a:t>
            </a:r>
          </a:p>
        </p:txBody>
      </p:sp>
    </p:spTree>
    <p:custDataLst>
      <p:tags r:id="rId1"/>
    </p:custDataLst>
    <p:extLst>
      <p:ext uri="{BB962C8B-B14F-4D97-AF65-F5344CB8AC3E}">
        <p14:creationId xmlns:p14="http://schemas.microsoft.com/office/powerpoint/2010/main" val="351616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WHAT? SO WHAT? NOW WHAT?</a:t>
            </a:r>
          </a:p>
        </p:txBody>
      </p:sp>
      <p:sp>
        <p:nvSpPr>
          <p:cNvPr id="2" name="Content Placeholder 1">
            <a:extLst>
              <a:ext uri="{FF2B5EF4-FFF2-40B4-BE49-F238E27FC236}">
                <a16:creationId xmlns:a16="http://schemas.microsoft.com/office/drawing/2014/main" id="{6DB14876-7789-644C-9845-2369DA0ED902}"/>
              </a:ext>
            </a:extLst>
          </p:cNvPr>
          <p:cNvSpPr>
            <a:spLocks noGrp="1"/>
          </p:cNvSpPr>
          <p:nvPr>
            <p:ph sz="half" idx="13"/>
          </p:nvPr>
        </p:nvSpPr>
        <p:spPr>
          <a:xfrm>
            <a:off x="838200" y="1219200"/>
            <a:ext cx="10515600" cy="1612490"/>
          </a:xfrm>
        </p:spPr>
        <p:txBody>
          <a:bodyPr>
            <a:normAutofit/>
          </a:bodyPr>
          <a:lstStyle/>
          <a:p>
            <a:pPr algn="ctr"/>
            <a:r>
              <a:rPr lang="en-US" sz="2400" dirty="0">
                <a:latin typeface="Arial" charset="0"/>
                <a:ea typeface="Arial" charset="0"/>
                <a:cs typeface="Arial" charset="0"/>
              </a:rPr>
              <a:t>The process that you just undertook mirrored a structured reflection </a:t>
            </a:r>
            <a:br>
              <a:rPr lang="en-US" sz="2400" dirty="0">
                <a:latin typeface="Arial" charset="0"/>
                <a:ea typeface="Arial" charset="0"/>
                <a:cs typeface="Arial" charset="0"/>
              </a:rPr>
            </a:br>
            <a:r>
              <a:rPr lang="en-US" sz="2400" dirty="0">
                <a:latin typeface="Arial" charset="0"/>
                <a:ea typeface="Arial" charset="0"/>
                <a:cs typeface="Arial" charset="0"/>
              </a:rPr>
              <a:t>known as “</a:t>
            </a:r>
            <a:r>
              <a:rPr lang="en-US" sz="2400" b="1" dirty="0">
                <a:latin typeface="Arial" charset="0"/>
                <a:ea typeface="Arial" charset="0"/>
                <a:cs typeface="Arial" charset="0"/>
              </a:rPr>
              <a:t>What? So What? Now What?</a:t>
            </a:r>
            <a:r>
              <a:rPr lang="en-US" sz="2400" dirty="0">
                <a:latin typeface="Arial" charset="0"/>
                <a:ea typeface="Arial" charset="0"/>
                <a:cs typeface="Arial" charset="0"/>
              </a:rPr>
              <a:t>”</a:t>
            </a:r>
          </a:p>
          <a:p>
            <a:pPr algn="ctr"/>
            <a:endParaRPr lang="en-US" sz="2400" dirty="0"/>
          </a:p>
        </p:txBody>
      </p:sp>
      <p:pic>
        <p:nvPicPr>
          <p:cNvPr id="7" name="Picture 6">
            <a:extLst>
              <a:ext uri="{FF2B5EF4-FFF2-40B4-BE49-F238E27FC236}">
                <a16:creationId xmlns:a16="http://schemas.microsoft.com/office/drawing/2014/main" id="{1A4058E4-709C-6B41-98E2-08AB3D14FF3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0000"/>
                    </a14:imgEffect>
                  </a14:imgLayer>
                </a14:imgProps>
              </a:ex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4" name="Rectangle 3">
            <a:extLst>
              <a:ext uri="{FF2B5EF4-FFF2-40B4-BE49-F238E27FC236}">
                <a16:creationId xmlns:a16="http://schemas.microsoft.com/office/drawing/2014/main" id="{1779EE04-69E6-0E47-BE61-5D26185A5678}"/>
              </a:ext>
            </a:extLst>
          </p:cNvPr>
          <p:cNvSpPr/>
          <p:nvPr/>
        </p:nvSpPr>
        <p:spPr>
          <a:xfrm>
            <a:off x="1046635" y="3876297"/>
            <a:ext cx="3317984" cy="2022944"/>
          </a:xfrm>
          <a:prstGeom prst="rect">
            <a:avLst/>
          </a:prstGeom>
        </p:spPr>
        <p:txBody>
          <a:bodyPr anchor="t"/>
          <a:lstStyle/>
          <a:p>
            <a:pPr algn="ctr"/>
            <a:r>
              <a:rPr lang="en-US" sz="2400" b="0" dirty="0"/>
              <a:t>Identify a </a:t>
            </a:r>
            <a:br>
              <a:rPr lang="en-US" sz="2400" b="0" dirty="0"/>
            </a:br>
            <a:r>
              <a:rPr lang="en-US" sz="2400" b="0" dirty="0"/>
              <a:t>meaningful incident that took place during your experiential learning opportunity</a:t>
            </a:r>
            <a:r>
              <a:rPr lang="en-US" sz="2400" dirty="0"/>
              <a:t>.</a:t>
            </a:r>
            <a:endParaRPr lang="en-US" sz="2400" b="0" dirty="0"/>
          </a:p>
        </p:txBody>
      </p:sp>
      <p:sp>
        <p:nvSpPr>
          <p:cNvPr id="14" name="Rectangle 13">
            <a:extLst>
              <a:ext uri="{FF2B5EF4-FFF2-40B4-BE49-F238E27FC236}">
                <a16:creationId xmlns:a16="http://schemas.microsoft.com/office/drawing/2014/main" id="{FB79AE67-2620-5B46-A6EF-87DAF5AEE5E3}"/>
              </a:ext>
            </a:extLst>
          </p:cNvPr>
          <p:cNvSpPr/>
          <p:nvPr/>
        </p:nvSpPr>
        <p:spPr>
          <a:xfrm>
            <a:off x="4702843" y="3876297"/>
            <a:ext cx="2786313" cy="1631140"/>
          </a:xfrm>
          <a:prstGeom prst="rect">
            <a:avLst/>
          </a:prstGeom>
        </p:spPr>
        <p:txBody>
          <a:bodyPr anchor="t"/>
          <a:lstStyle/>
          <a:p>
            <a:pPr algn="ctr"/>
            <a:r>
              <a:rPr lang="en-US" sz="2400" b="0" dirty="0"/>
              <a:t>Consider why </a:t>
            </a:r>
            <a:br>
              <a:rPr lang="en-US" sz="2400" b="0" dirty="0"/>
            </a:br>
            <a:r>
              <a:rPr lang="en-US" sz="2400" b="0" dirty="0"/>
              <a:t>this incident stood out to you</a:t>
            </a:r>
            <a:r>
              <a:rPr lang="en-US" sz="2400" dirty="0"/>
              <a:t>. </a:t>
            </a:r>
            <a:endParaRPr lang="en-US" sz="2400" b="0" dirty="0"/>
          </a:p>
        </p:txBody>
      </p:sp>
      <p:sp>
        <p:nvSpPr>
          <p:cNvPr id="15" name="Rectangle 14">
            <a:extLst>
              <a:ext uri="{FF2B5EF4-FFF2-40B4-BE49-F238E27FC236}">
                <a16:creationId xmlns:a16="http://schemas.microsoft.com/office/drawing/2014/main" id="{00A20BAF-77C6-DE43-BBD9-89363C739FCD}"/>
              </a:ext>
            </a:extLst>
          </p:cNvPr>
          <p:cNvSpPr/>
          <p:nvPr/>
        </p:nvSpPr>
        <p:spPr>
          <a:xfrm>
            <a:off x="8281077" y="3876297"/>
            <a:ext cx="2987462" cy="2430574"/>
          </a:xfrm>
          <a:prstGeom prst="rect">
            <a:avLst/>
          </a:prstGeom>
        </p:spPr>
        <p:txBody>
          <a:bodyPr anchor="t"/>
          <a:lstStyle/>
          <a:p>
            <a:pPr algn="ctr"/>
            <a:r>
              <a:rPr lang="en-US" sz="2400" b="0"/>
              <a:t>Consider what you learned from this </a:t>
            </a:r>
            <a:br>
              <a:rPr lang="en-US" sz="2400" b="0"/>
            </a:br>
            <a:r>
              <a:rPr lang="en-US" sz="2400" b="0"/>
              <a:t>incident and how it might change your approach moving forward</a:t>
            </a:r>
            <a:r>
              <a:rPr lang="en-US" sz="2400"/>
              <a:t>. </a:t>
            </a:r>
            <a:endParaRPr lang="en-US" sz="2400" b="0"/>
          </a:p>
        </p:txBody>
      </p:sp>
      <p:sp>
        <p:nvSpPr>
          <p:cNvPr id="11" name="Freeform 10">
            <a:extLst>
              <a:ext uri="{FF2B5EF4-FFF2-40B4-BE49-F238E27FC236}">
                <a16:creationId xmlns:a16="http://schemas.microsoft.com/office/drawing/2014/main" id="{22EE3FF9-4D6E-2643-9E2F-048277CE4B78}"/>
              </a:ext>
            </a:extLst>
          </p:cNvPr>
          <p:cNvSpPr/>
          <p:nvPr/>
        </p:nvSpPr>
        <p:spPr>
          <a:xfrm>
            <a:off x="1985290" y="2340429"/>
            <a:ext cx="1302196" cy="1302196"/>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b="1">
                <a:latin typeface="+mj-lt"/>
              </a:rPr>
              <a:t>What?</a:t>
            </a:r>
            <a:endParaRPr lang="en-US" b="1">
              <a:cs typeface="Arial"/>
            </a:endParaRPr>
          </a:p>
        </p:txBody>
      </p:sp>
      <p:sp>
        <p:nvSpPr>
          <p:cNvPr id="12" name="Freeform 11">
            <a:extLst>
              <a:ext uri="{FF2B5EF4-FFF2-40B4-BE49-F238E27FC236}">
                <a16:creationId xmlns:a16="http://schemas.microsoft.com/office/drawing/2014/main" id="{22EE3FF9-4D6E-2643-9E2F-048277CE4B78}"/>
              </a:ext>
            </a:extLst>
          </p:cNvPr>
          <p:cNvSpPr/>
          <p:nvPr/>
        </p:nvSpPr>
        <p:spPr>
          <a:xfrm>
            <a:off x="5388363" y="2340429"/>
            <a:ext cx="1302196" cy="1302196"/>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rgbClr val="177CB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b="1" kern="1200" dirty="0">
                <a:latin typeface="+mj-lt"/>
              </a:rPr>
              <a:t>So What</a:t>
            </a:r>
            <a:r>
              <a:rPr lang="en-US" b="1" dirty="0">
                <a:latin typeface="+mj-lt"/>
              </a:rPr>
              <a:t>?</a:t>
            </a:r>
            <a:endParaRPr lang="en-US" b="1" kern="1200" dirty="0">
              <a:latin typeface="+mj-lt"/>
            </a:endParaRPr>
          </a:p>
        </p:txBody>
      </p:sp>
      <p:sp>
        <p:nvSpPr>
          <p:cNvPr id="16" name="Freeform 15">
            <a:extLst>
              <a:ext uri="{FF2B5EF4-FFF2-40B4-BE49-F238E27FC236}">
                <a16:creationId xmlns:a16="http://schemas.microsoft.com/office/drawing/2014/main" id="{22EE3FF9-4D6E-2643-9E2F-048277CE4B78}"/>
              </a:ext>
            </a:extLst>
          </p:cNvPr>
          <p:cNvSpPr/>
          <p:nvPr/>
        </p:nvSpPr>
        <p:spPr>
          <a:xfrm>
            <a:off x="9054471" y="2340429"/>
            <a:ext cx="1302196" cy="1302196"/>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b="1" kern="1200" dirty="0">
                <a:latin typeface="+mj-lt"/>
              </a:rPr>
              <a:t>Now What</a:t>
            </a:r>
            <a:r>
              <a:rPr lang="en-US" b="1" dirty="0">
                <a:latin typeface="+mj-lt"/>
              </a:rPr>
              <a:t>?</a:t>
            </a:r>
            <a:endParaRPr lang="en-US" b="1" kern="1200" dirty="0">
              <a:latin typeface="+mj-lt"/>
            </a:endParaRPr>
          </a:p>
        </p:txBody>
      </p:sp>
    </p:spTree>
    <p:custDataLst>
      <p:tags r:id="rId1"/>
    </p:custDataLst>
    <p:extLst>
      <p:ext uri="{BB962C8B-B14F-4D97-AF65-F5344CB8AC3E}">
        <p14:creationId xmlns:p14="http://schemas.microsoft.com/office/powerpoint/2010/main" val="3350625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atin typeface="Corbel"/>
                <a:ea typeface="Verdana"/>
                <a:cs typeface="Verdana"/>
              </a:rPr>
              <a:t>STUDENT EXAMPLE: REFLECTION </a:t>
            </a:r>
            <a:endParaRPr lang="en-US"/>
          </a:p>
        </p:txBody>
      </p:sp>
      <p:sp>
        <p:nvSpPr>
          <p:cNvPr id="3" name="Content Placeholder 2"/>
          <p:cNvSpPr>
            <a:spLocks noGrp="1"/>
          </p:cNvSpPr>
          <p:nvPr>
            <p:ph sz="half" idx="1"/>
          </p:nvPr>
        </p:nvSpPr>
        <p:spPr>
          <a:solidFill>
            <a:schemeClr val="bg1"/>
          </a:solidFill>
        </p:spPr>
        <p:txBody>
          <a:bodyPr vert="horz" lIns="91440" tIns="45720" rIns="91440" bIns="45720" rtlCol="0" anchor="t">
            <a:normAutofit lnSpcReduction="10000"/>
          </a:bodyPr>
          <a:lstStyle/>
          <a:p>
            <a:pPr marL="0" indent="0">
              <a:buNone/>
            </a:pPr>
            <a:r>
              <a:rPr lang="en-US" sz="2000">
                <a:latin typeface="Arial"/>
                <a:ea typeface="Verdana"/>
                <a:cs typeface="Arial"/>
              </a:rPr>
              <a:t>As an intern in a tech start-up </a:t>
            </a:r>
            <a:r>
              <a:rPr lang="en-US" sz="2000" b="1">
                <a:latin typeface="Arial"/>
                <a:ea typeface="Verdana"/>
                <a:cs typeface="Arial"/>
              </a:rPr>
              <a:t>Amina</a:t>
            </a:r>
            <a:r>
              <a:rPr lang="en-US" sz="2000">
                <a:latin typeface="Arial"/>
                <a:ea typeface="Verdana"/>
                <a:cs typeface="Arial"/>
              </a:rPr>
              <a:t> was learning new things that she wanted to discuss with classmates in her internship course. </a:t>
            </a:r>
          </a:p>
          <a:p>
            <a:pPr marL="0" indent="0">
              <a:buNone/>
            </a:pPr>
            <a:r>
              <a:rPr lang="en-US" sz="2000">
                <a:latin typeface="Arial"/>
                <a:ea typeface="Verdana"/>
                <a:cs typeface="Arial"/>
              </a:rPr>
              <a:t>When she asked to share a specific example with her class, her supervisor explained that it contained proprietary information that Amina should not discuss with anyone. </a:t>
            </a:r>
          </a:p>
          <a:p>
            <a:pPr marL="0" indent="0">
              <a:buNone/>
            </a:pPr>
            <a:r>
              <a:rPr lang="en-US" sz="2000">
                <a:latin typeface="Arial"/>
                <a:ea typeface="Verdana"/>
                <a:cs typeface="Arial"/>
              </a:rPr>
              <a:t>Amina was surprised that the start-up did not want their examples to be used in the classroom as a part of a university educational experience.</a:t>
            </a:r>
            <a:endParaRPr lang="en-US" sz="2000">
              <a:latin typeface="Arial"/>
              <a:ea typeface="Verdana"/>
            </a:endParaRPr>
          </a:p>
          <a:p>
            <a:pPr marL="0" indent="0">
              <a:buNone/>
            </a:pPr>
            <a:endParaRPr lang="en-US">
              <a:cs typeface="Arial"/>
            </a:endParaRPr>
          </a:p>
        </p:txBody>
      </p:sp>
      <p:pic>
        <p:nvPicPr>
          <p:cNvPr id="8" name="Content Placeholder 7">
            <a:extLst>
              <a:ext uri="{FF2B5EF4-FFF2-40B4-BE49-F238E27FC236}">
                <a16:creationId xmlns:a16="http://schemas.microsoft.com/office/drawing/2014/main" id="{4E27B5DB-2862-8341-9A2A-90981A0B231E}"/>
              </a:ext>
            </a:extLst>
          </p:cNvPr>
          <p:cNvPicPr>
            <a:picLocks noGrp="1" noChangeAspect="1"/>
          </p:cNvPicPr>
          <p:nvPr>
            <p:ph sz="half" idx="15"/>
          </p:nvPr>
        </p:nvPicPr>
        <p:blipFill>
          <a:blip r:embed="rId4" cstate="print">
            <a:extLst>
              <a:ext uri="{28A0092B-C50C-407E-A947-70E740481C1C}">
                <a14:useLocalDpi xmlns:a14="http://schemas.microsoft.com/office/drawing/2010/main" val="0"/>
              </a:ext>
            </a:extLst>
          </a:blip>
          <a:stretch>
            <a:fillRect/>
          </a:stretch>
        </p:blipFill>
        <p:spPr>
          <a:xfrm>
            <a:off x="6062214" y="1262161"/>
            <a:ext cx="5080000" cy="3386666"/>
          </a:xfrm>
          <a:prstGeom prst="rect">
            <a:avLst/>
          </a:prstGeom>
        </p:spPr>
      </p:pic>
      <p:pic>
        <p:nvPicPr>
          <p:cNvPr id="7" name="Picture 6">
            <a:extLst>
              <a:ext uri="{FF2B5EF4-FFF2-40B4-BE49-F238E27FC236}">
                <a16:creationId xmlns:a16="http://schemas.microsoft.com/office/drawing/2014/main" id="{F52BC003-07CF-BC42-B7AD-29A1E24924A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60000"/>
                    </a14:imgEffect>
                  </a14:imgLayer>
                </a14:imgProps>
              </a:ex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1088283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STUDENT EXAMPLE: REFLECTION</a:t>
            </a:r>
          </a:p>
        </p:txBody>
      </p:sp>
      <p:sp>
        <p:nvSpPr>
          <p:cNvPr id="3" name="Content Placeholder 2"/>
          <p:cNvSpPr>
            <a:spLocks noGrp="1"/>
          </p:cNvSpPr>
          <p:nvPr>
            <p:ph sz="half" idx="13"/>
          </p:nvPr>
        </p:nvSpPr>
        <p:spPr>
          <a:xfrm>
            <a:off x="838200" y="1219200"/>
            <a:ext cx="10515600" cy="2703871"/>
          </a:xfrm>
        </p:spPr>
        <p:txBody>
          <a:bodyPr/>
          <a:lstStyle/>
          <a:p>
            <a:pPr algn="ctr"/>
            <a:r>
              <a:rPr lang="en-US"/>
              <a:t>Can you use the </a:t>
            </a:r>
            <a:r>
              <a:rPr lang="en-US" b="1"/>
              <a:t>What? So What? Now What? </a:t>
            </a:r>
            <a:br>
              <a:rPr lang="en-US" b="1"/>
            </a:br>
            <a:r>
              <a:rPr lang="en-US"/>
              <a:t>framework to reflect on why this was a surprising experience</a:t>
            </a:r>
            <a:br>
              <a:rPr lang="en-US"/>
            </a:br>
            <a:r>
              <a:rPr lang="en-US"/>
              <a:t> for Amina and what she might be able to learn from it? </a:t>
            </a:r>
          </a:p>
          <a:p>
            <a:endParaRPr lang="en-US"/>
          </a:p>
          <a:p>
            <a:endParaRPr lang="en-US"/>
          </a:p>
        </p:txBody>
      </p:sp>
      <p:pic>
        <p:nvPicPr>
          <p:cNvPr id="9" name="Picture 8">
            <a:extLst>
              <a:ext uri="{FF2B5EF4-FFF2-40B4-BE49-F238E27FC236}">
                <a16:creationId xmlns:a16="http://schemas.microsoft.com/office/drawing/2014/main" id="{F52BC003-07CF-BC42-B7AD-29A1E24924A8}"/>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0000"/>
                    </a14:imgEffect>
                  </a14:imgLayer>
                </a14:imgProps>
              </a:ex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8" name="Freeform 7">
            <a:extLst>
              <a:ext uri="{FF2B5EF4-FFF2-40B4-BE49-F238E27FC236}">
                <a16:creationId xmlns:a16="http://schemas.microsoft.com/office/drawing/2014/main" id="{C4AE6395-9537-4145-8D4A-1C2F33003EA5}"/>
              </a:ext>
            </a:extLst>
          </p:cNvPr>
          <p:cNvSpPr/>
          <p:nvPr/>
        </p:nvSpPr>
        <p:spPr>
          <a:xfrm>
            <a:off x="1985290" y="3135086"/>
            <a:ext cx="1302196" cy="1302196"/>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b="1">
                <a:latin typeface="+mj-lt"/>
              </a:rPr>
              <a:t>What?</a:t>
            </a:r>
            <a:endParaRPr lang="en-US" b="1">
              <a:cs typeface="Arial"/>
            </a:endParaRPr>
          </a:p>
        </p:txBody>
      </p:sp>
      <p:sp>
        <p:nvSpPr>
          <p:cNvPr id="10" name="Freeform 9">
            <a:extLst>
              <a:ext uri="{FF2B5EF4-FFF2-40B4-BE49-F238E27FC236}">
                <a16:creationId xmlns:a16="http://schemas.microsoft.com/office/drawing/2014/main" id="{44D0DA03-B270-EF4F-886D-6522D1A22F8A}"/>
              </a:ext>
            </a:extLst>
          </p:cNvPr>
          <p:cNvSpPr/>
          <p:nvPr/>
        </p:nvSpPr>
        <p:spPr>
          <a:xfrm>
            <a:off x="5388363" y="3135086"/>
            <a:ext cx="1302196" cy="1302196"/>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rgbClr val="177CB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b="1" kern="1200" dirty="0">
                <a:latin typeface="+mj-lt"/>
              </a:rPr>
              <a:t>So What</a:t>
            </a:r>
            <a:r>
              <a:rPr lang="en-US" b="1" dirty="0">
                <a:latin typeface="+mj-lt"/>
              </a:rPr>
              <a:t>?</a:t>
            </a:r>
            <a:endParaRPr lang="en-US" b="1" kern="1200" dirty="0">
              <a:latin typeface="+mj-lt"/>
            </a:endParaRPr>
          </a:p>
        </p:txBody>
      </p:sp>
      <p:sp>
        <p:nvSpPr>
          <p:cNvPr id="14" name="Freeform 13">
            <a:extLst>
              <a:ext uri="{FF2B5EF4-FFF2-40B4-BE49-F238E27FC236}">
                <a16:creationId xmlns:a16="http://schemas.microsoft.com/office/drawing/2014/main" id="{361E7762-9246-BA48-B26F-3FE90AA348FD}"/>
              </a:ext>
            </a:extLst>
          </p:cNvPr>
          <p:cNvSpPr/>
          <p:nvPr/>
        </p:nvSpPr>
        <p:spPr>
          <a:xfrm>
            <a:off x="9054471" y="3135086"/>
            <a:ext cx="1302196" cy="1302196"/>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b="1" kern="1200" dirty="0">
                <a:latin typeface="+mj-lt"/>
              </a:rPr>
              <a:t>Now What</a:t>
            </a:r>
            <a:r>
              <a:rPr lang="en-US" b="1" dirty="0">
                <a:latin typeface="+mj-lt"/>
              </a:rPr>
              <a:t>?</a:t>
            </a:r>
            <a:endParaRPr lang="en-US" b="1" kern="1200" dirty="0">
              <a:latin typeface="+mj-lt"/>
            </a:endParaRPr>
          </a:p>
        </p:txBody>
      </p:sp>
    </p:spTree>
    <p:custDataLst>
      <p:tags r:id="rId1"/>
    </p:custDataLst>
    <p:extLst>
      <p:ext uri="{BB962C8B-B14F-4D97-AF65-F5344CB8AC3E}">
        <p14:creationId xmlns:p14="http://schemas.microsoft.com/office/powerpoint/2010/main" val="1658626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atin typeface="Corbel"/>
                <a:ea typeface="Verdana"/>
                <a:cs typeface="Verdana"/>
              </a:rPr>
              <a:t>STUDENT EXAMPLE: REFLECTION</a:t>
            </a:r>
            <a:endParaRPr lang="en-US"/>
          </a:p>
        </p:txBody>
      </p:sp>
      <p:sp>
        <p:nvSpPr>
          <p:cNvPr id="3" name="Content Placeholder 2"/>
          <p:cNvSpPr>
            <a:spLocks noGrp="1"/>
          </p:cNvSpPr>
          <p:nvPr>
            <p:ph sz="half" idx="13"/>
          </p:nvPr>
        </p:nvSpPr>
        <p:spPr>
          <a:xfrm>
            <a:off x="252415" y="1030585"/>
            <a:ext cx="11712573" cy="1120240"/>
          </a:xfrm>
        </p:spPr>
        <p:txBody>
          <a:bodyPr vert="horz" lIns="91440" tIns="45720" rIns="91440" bIns="45720" rtlCol="0" anchor="t">
            <a:noAutofit/>
          </a:bodyPr>
          <a:lstStyle/>
          <a:p>
            <a:pPr marL="0" indent="0" algn="ctr">
              <a:buNone/>
            </a:pPr>
            <a:r>
              <a:rPr lang="en-US" sz="2400">
                <a:latin typeface="Arial"/>
                <a:ea typeface="Verdana"/>
                <a:cs typeface="Arial"/>
              </a:rPr>
              <a:t>Here is one way to understand how Amina could use the </a:t>
            </a:r>
            <a:br>
              <a:rPr lang="en-US" sz="2400">
                <a:latin typeface="Arial"/>
                <a:ea typeface="Verdana"/>
                <a:cs typeface="Arial"/>
              </a:rPr>
            </a:br>
            <a:r>
              <a:rPr lang="en-US" sz="2400" b="1">
                <a:latin typeface="Arial"/>
                <a:ea typeface="Verdana"/>
                <a:cs typeface="Arial"/>
              </a:rPr>
              <a:t>What? So What? Now What? </a:t>
            </a:r>
            <a:r>
              <a:rPr lang="en-US" sz="2400">
                <a:latin typeface="Arial"/>
                <a:ea typeface="Verdana"/>
                <a:cs typeface="Arial"/>
              </a:rPr>
              <a:t>reflection structure:</a:t>
            </a:r>
          </a:p>
        </p:txBody>
      </p:sp>
      <p:graphicFrame>
        <p:nvGraphicFramePr>
          <p:cNvPr id="4" name="Table 4">
            <a:extLst>
              <a:ext uri="{FF2B5EF4-FFF2-40B4-BE49-F238E27FC236}">
                <a16:creationId xmlns:a16="http://schemas.microsoft.com/office/drawing/2014/main" id="{9E192196-9B50-4BAB-B0AC-6CB2A0C8A01A}"/>
              </a:ext>
            </a:extLst>
          </p:cNvPr>
          <p:cNvGraphicFramePr>
            <a:graphicFrameLocks noGrp="1"/>
          </p:cNvGraphicFramePr>
          <p:nvPr>
            <p:extLst>
              <p:ext uri="{D42A27DB-BD31-4B8C-83A1-F6EECF244321}">
                <p14:modId xmlns:p14="http://schemas.microsoft.com/office/powerpoint/2010/main" val="2628412852"/>
              </p:ext>
            </p:extLst>
          </p:nvPr>
        </p:nvGraphicFramePr>
        <p:xfrm>
          <a:off x="252415" y="2311385"/>
          <a:ext cx="11087761" cy="4366356"/>
        </p:xfrm>
        <a:graphic>
          <a:graphicData uri="http://schemas.openxmlformats.org/drawingml/2006/table">
            <a:tbl>
              <a:tblPr>
                <a:tableStyleId>{2D5ABB26-0587-4C30-8999-92F81FD0307C}</a:tableStyleId>
              </a:tblPr>
              <a:tblGrid>
                <a:gridCol w="2176075">
                  <a:extLst>
                    <a:ext uri="{9D8B030D-6E8A-4147-A177-3AD203B41FA5}">
                      <a16:colId xmlns:a16="http://schemas.microsoft.com/office/drawing/2014/main" val="3074474003"/>
                    </a:ext>
                  </a:extLst>
                </a:gridCol>
                <a:gridCol w="8911686">
                  <a:extLst>
                    <a:ext uri="{9D8B030D-6E8A-4147-A177-3AD203B41FA5}">
                      <a16:colId xmlns:a16="http://schemas.microsoft.com/office/drawing/2014/main" val="3311916209"/>
                    </a:ext>
                  </a:extLst>
                </a:gridCol>
              </a:tblGrid>
              <a:tr h="919605">
                <a:tc>
                  <a:txBody>
                    <a:bodyPr/>
                    <a:lstStyle/>
                    <a:p>
                      <a:endParaRPr lang="en-US" sz="2000" b="0">
                        <a:latin typeface="Arial"/>
                      </a:endParaRPr>
                    </a:p>
                  </a:txBody>
                  <a:tcPr marL="91328" marR="91328" marT="45664" marB="45664"/>
                </a:tc>
                <a:tc>
                  <a:txBody>
                    <a:bodyPr/>
                    <a:lstStyle/>
                    <a:p>
                      <a:r>
                        <a:rPr lang="en-US" sz="2000"/>
                        <a:t>Amina was surprised that she was not permitted to discuss information from her internship site with her instructor and classmates.</a:t>
                      </a:r>
                      <a:endParaRPr lang="en-US" sz="2000" b="0">
                        <a:latin typeface="Arial"/>
                      </a:endParaRPr>
                    </a:p>
                  </a:txBody>
                  <a:tcPr marL="91328" marR="91328" marT="45664" marB="45664" anchor="ctr"/>
                </a:tc>
                <a:extLst>
                  <a:ext uri="{0D108BD9-81ED-4DB2-BD59-A6C34878D82A}">
                    <a16:rowId xmlns:a16="http://schemas.microsoft.com/office/drawing/2014/main" val="2196270402"/>
                  </a:ext>
                </a:extLst>
              </a:tr>
              <a:tr h="1400004">
                <a:tc>
                  <a:txBody>
                    <a:bodyPr/>
                    <a:lstStyle/>
                    <a:p>
                      <a:endParaRPr lang="en-US" sz="2000">
                        <a:latin typeface="Arial"/>
                      </a:endParaRPr>
                    </a:p>
                  </a:txBody>
                  <a:tcPr marL="91328" marR="91328" marT="45664" marB="45664"/>
                </a:tc>
                <a:tc>
                  <a:txBody>
                    <a:bodyPr/>
                    <a:lstStyle/>
                    <a:p>
                      <a:r>
                        <a:rPr lang="en-US" sz="2000" dirty="0"/>
                        <a:t>On reflection, Amina realized that commercial enterprises and educational institutions may have different values and practices around sharing information for educational purposes, confidentiality and intellectual property.</a:t>
                      </a:r>
                      <a:endParaRPr lang="en-US" sz="2000" dirty="0">
                        <a:latin typeface="Arial"/>
                      </a:endParaRPr>
                    </a:p>
                  </a:txBody>
                  <a:tcPr marL="91328" marR="91328" marT="45664" marB="45664" anchor="ctr"/>
                </a:tc>
                <a:extLst>
                  <a:ext uri="{0D108BD9-81ED-4DB2-BD59-A6C34878D82A}">
                    <a16:rowId xmlns:a16="http://schemas.microsoft.com/office/drawing/2014/main" val="3606791141"/>
                  </a:ext>
                </a:extLst>
              </a:tr>
              <a:tr h="2046747">
                <a:tc>
                  <a:txBody>
                    <a:bodyPr/>
                    <a:lstStyle/>
                    <a:p>
                      <a:endParaRPr lang="en-US" sz="2000">
                        <a:latin typeface="Arial"/>
                      </a:endParaRPr>
                    </a:p>
                  </a:txBody>
                  <a:tcPr marL="91328" marR="91328" marT="45664" marB="45664"/>
                </a:tc>
                <a:tc>
                  <a:txBody>
                    <a:bodyPr/>
                    <a:lstStyle/>
                    <a:p>
                      <a:r>
                        <a:rPr lang="en-US" sz="2000" dirty="0"/>
                        <a:t>Amina has come to understand her role as an intern more fully as well as the challenges of balancing it with being a student. She was able to ask her supervisor what specific information she could share with her classmates. She has deepened her understanding of how issues around intellectual property and commercialization might align with her values and her future career aspirations. </a:t>
                      </a:r>
                      <a:endParaRPr lang="en-US" sz="2000" dirty="0">
                        <a:latin typeface="Arial"/>
                      </a:endParaRPr>
                    </a:p>
                  </a:txBody>
                  <a:tcPr marL="91328" marR="91328" marT="45664" marB="45664" anchor="ctr"/>
                </a:tc>
                <a:extLst>
                  <a:ext uri="{0D108BD9-81ED-4DB2-BD59-A6C34878D82A}">
                    <a16:rowId xmlns:a16="http://schemas.microsoft.com/office/drawing/2014/main" val="2423651230"/>
                  </a:ext>
                </a:extLst>
              </a:tr>
            </a:tbl>
          </a:graphicData>
        </a:graphic>
      </p:graphicFrame>
      <p:pic>
        <p:nvPicPr>
          <p:cNvPr id="10" name="Picture 9">
            <a:extLst>
              <a:ext uri="{FF2B5EF4-FFF2-40B4-BE49-F238E27FC236}">
                <a16:creationId xmlns:a16="http://schemas.microsoft.com/office/drawing/2014/main" id="{F52BC003-07CF-BC42-B7AD-29A1E2492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17" name="Freeform 16">
            <a:extLst>
              <a:ext uri="{FF2B5EF4-FFF2-40B4-BE49-F238E27FC236}">
                <a16:creationId xmlns:a16="http://schemas.microsoft.com/office/drawing/2014/main" id="{22EE3FF9-4D6E-2643-9E2F-048277CE4B78}"/>
              </a:ext>
            </a:extLst>
          </p:cNvPr>
          <p:cNvSpPr/>
          <p:nvPr/>
        </p:nvSpPr>
        <p:spPr>
          <a:xfrm>
            <a:off x="855407" y="2333983"/>
            <a:ext cx="1158449" cy="1158449"/>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sz="1600" b="1">
                <a:latin typeface="+mj-lt"/>
                <a:cs typeface="Arial"/>
              </a:rPr>
              <a:t>What?</a:t>
            </a:r>
            <a:endParaRPr lang="en-US" sz="1600">
              <a:cs typeface="Arial"/>
            </a:endParaRPr>
          </a:p>
        </p:txBody>
      </p:sp>
      <p:sp>
        <p:nvSpPr>
          <p:cNvPr id="18" name="Freeform 17">
            <a:extLst>
              <a:ext uri="{FF2B5EF4-FFF2-40B4-BE49-F238E27FC236}">
                <a16:creationId xmlns:a16="http://schemas.microsoft.com/office/drawing/2014/main" id="{22EE3FF9-4D6E-2643-9E2F-048277CE4B78}"/>
              </a:ext>
            </a:extLst>
          </p:cNvPr>
          <p:cNvSpPr/>
          <p:nvPr/>
        </p:nvSpPr>
        <p:spPr>
          <a:xfrm>
            <a:off x="855407" y="3658261"/>
            <a:ext cx="1158449" cy="1158449"/>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rgbClr val="177CB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sz="1600" b="1" kern="1200">
                <a:latin typeface="+mj-lt"/>
              </a:rPr>
              <a:t>So What</a:t>
            </a:r>
            <a:r>
              <a:rPr lang="en-US" sz="1600" b="1">
                <a:latin typeface="+mj-lt"/>
              </a:rPr>
              <a:t>?</a:t>
            </a:r>
            <a:endParaRPr lang="en-US" sz="1600" b="1" kern="1200">
              <a:latin typeface="+mj-lt"/>
            </a:endParaRPr>
          </a:p>
        </p:txBody>
      </p:sp>
      <p:sp>
        <p:nvSpPr>
          <p:cNvPr id="19" name="Freeform 18">
            <a:extLst>
              <a:ext uri="{FF2B5EF4-FFF2-40B4-BE49-F238E27FC236}">
                <a16:creationId xmlns:a16="http://schemas.microsoft.com/office/drawing/2014/main" id="{22EE3FF9-4D6E-2643-9E2F-048277CE4B78}"/>
              </a:ext>
            </a:extLst>
          </p:cNvPr>
          <p:cNvSpPr/>
          <p:nvPr/>
        </p:nvSpPr>
        <p:spPr>
          <a:xfrm>
            <a:off x="855407" y="4982539"/>
            <a:ext cx="1158449" cy="1158449"/>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sz="1600" b="1" kern="1200">
                <a:latin typeface="+mj-lt"/>
              </a:rPr>
              <a:t>Now</a:t>
            </a:r>
            <a:br>
              <a:rPr lang="en-US" sz="1600" b="1" kern="1200">
                <a:latin typeface="+mj-lt"/>
              </a:rPr>
            </a:br>
            <a:r>
              <a:rPr lang="en-US" sz="1600" b="1" kern="1200">
                <a:latin typeface="+mj-lt"/>
              </a:rPr>
              <a:t>What</a:t>
            </a:r>
            <a:r>
              <a:rPr lang="en-US" sz="1600" b="1">
                <a:latin typeface="+mj-lt"/>
              </a:rPr>
              <a:t>?</a:t>
            </a:r>
            <a:endParaRPr lang="en-US" sz="1600" b="1" kern="1200">
              <a:latin typeface="+mj-lt"/>
            </a:endParaRPr>
          </a:p>
        </p:txBody>
      </p:sp>
    </p:spTree>
    <p:custDataLst>
      <p:tags r:id="rId1"/>
    </p:custDataLst>
    <p:extLst>
      <p:ext uri="{BB962C8B-B14F-4D97-AF65-F5344CB8AC3E}">
        <p14:creationId xmlns:p14="http://schemas.microsoft.com/office/powerpoint/2010/main" val="2491141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711"/>
            <a:ext cx="12192000" cy="8124824"/>
          </a:xfrm>
          <a:prstGeom prst="rect">
            <a:avLst/>
          </a:prstGeom>
        </p:spPr>
      </p:pic>
      <p:sp>
        <p:nvSpPr>
          <p:cNvPr id="10" name="Rectangle 9"/>
          <p:cNvSpPr/>
          <p:nvPr/>
        </p:nvSpPr>
        <p:spPr>
          <a:xfrm>
            <a:off x="12700" y="-515711"/>
            <a:ext cx="12192000" cy="8124824"/>
          </a:xfrm>
          <a:prstGeom prst="rect">
            <a:avLst/>
          </a:prstGeom>
          <a:gradFill flip="none" rotWithShape="1">
            <a:gsLst>
              <a:gs pos="0">
                <a:schemeClr val="accent4">
                  <a:alpha val="30000"/>
                </a:schemeClr>
              </a:gs>
              <a:gs pos="72000">
                <a:schemeClr val="accent5">
                  <a:alpha val="73000"/>
                </a:schemeClr>
              </a:gs>
              <a:gs pos="38000">
                <a:schemeClr val="accent3">
                  <a:lumMod val="75000"/>
                  <a:alpha val="75000"/>
                </a:schemeClr>
              </a:gs>
              <a:gs pos="100000">
                <a:schemeClr val="accent5">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p:cNvSpPr>
            <a:spLocks noGrp="1"/>
          </p:cNvSpPr>
          <p:nvPr>
            <p:ph type="title"/>
          </p:nvPr>
        </p:nvSpPr>
        <p:spPr/>
        <p:txBody>
          <a:bodyPr/>
          <a:lstStyle/>
          <a:p>
            <a:r>
              <a:rPr lang="en-US">
                <a:solidFill>
                  <a:schemeClr val="bg1"/>
                </a:solidFill>
              </a:rPr>
              <a:t>Strategies for </a:t>
            </a:r>
            <a:br>
              <a:rPr lang="en-US">
                <a:solidFill>
                  <a:schemeClr val="bg1"/>
                </a:solidFill>
              </a:rPr>
            </a:br>
            <a:r>
              <a:rPr lang="en-US">
                <a:solidFill>
                  <a:schemeClr val="bg1"/>
                </a:solidFill>
              </a:rPr>
              <a:t>Reflective Practice</a:t>
            </a:r>
            <a:endParaRPr lang="en-CA">
              <a:solidFill>
                <a:schemeClr val="bg1"/>
              </a:solidFill>
            </a:endParaRPr>
          </a:p>
        </p:txBody>
      </p:sp>
    </p:spTree>
    <p:custDataLst>
      <p:tags r:id="rId1"/>
    </p:custDataLst>
    <p:extLst>
      <p:ext uri="{BB962C8B-B14F-4D97-AF65-F5344CB8AC3E}">
        <p14:creationId xmlns:p14="http://schemas.microsoft.com/office/powerpoint/2010/main" val="313095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REFLECTION IS A SKILL</a:t>
            </a:r>
          </a:p>
        </p:txBody>
      </p:sp>
      <p:sp>
        <p:nvSpPr>
          <p:cNvPr id="8" name="Content Placeholder 7"/>
          <p:cNvSpPr>
            <a:spLocks noGrp="1"/>
          </p:cNvSpPr>
          <p:nvPr>
            <p:ph sz="half" idx="1"/>
          </p:nvPr>
        </p:nvSpPr>
        <p:spPr/>
        <p:txBody>
          <a:bodyPr vert="horz" lIns="91440" tIns="45720" rIns="91440" bIns="45720" rtlCol="0" anchor="t">
            <a:normAutofit/>
          </a:bodyPr>
          <a:lstStyle/>
          <a:p>
            <a:r>
              <a:rPr lang="en-US">
                <a:ea typeface="Verdana"/>
                <a:cs typeface="Arial"/>
              </a:rPr>
              <a:t>Like any other skill, you can </a:t>
            </a:r>
            <a:r>
              <a:rPr lang="en-US" b="1">
                <a:ea typeface="Verdana"/>
                <a:cs typeface="Arial"/>
              </a:rPr>
              <a:t>cultivate </a:t>
            </a:r>
            <a:r>
              <a:rPr lang="en-US">
                <a:ea typeface="Verdana"/>
                <a:cs typeface="Arial"/>
              </a:rPr>
              <a:t>and </a:t>
            </a:r>
            <a:r>
              <a:rPr lang="en-US" b="1">
                <a:ea typeface="Verdana"/>
                <a:cs typeface="Arial"/>
              </a:rPr>
              <a:t>develop</a:t>
            </a:r>
            <a:r>
              <a:rPr lang="en-US">
                <a:ea typeface="Verdana"/>
                <a:cs typeface="Arial"/>
              </a:rPr>
              <a:t> your reflective skills over time.</a:t>
            </a:r>
            <a:endParaRPr lang="en-CA"/>
          </a:p>
        </p:txBody>
      </p:sp>
      <p:pic>
        <p:nvPicPr>
          <p:cNvPr id="17" name="Picture 16">
            <a:extLst>
              <a:ext uri="{FF2B5EF4-FFF2-40B4-BE49-F238E27FC236}">
                <a16:creationId xmlns:a16="http://schemas.microsoft.com/office/drawing/2014/main" id="{400FCE67-681A-6C40-93D1-9E3FB9D56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grpSp>
        <p:nvGrpSpPr>
          <p:cNvPr id="18" name="Group 17"/>
          <p:cNvGrpSpPr/>
          <p:nvPr/>
        </p:nvGrpSpPr>
        <p:grpSpPr>
          <a:xfrm>
            <a:off x="5928298" y="1028304"/>
            <a:ext cx="6036690" cy="5289066"/>
            <a:chOff x="5928298" y="1028304"/>
            <a:chExt cx="6036690" cy="5289066"/>
          </a:xfrm>
        </p:grpSpPr>
        <p:sp>
          <p:nvSpPr>
            <p:cNvPr id="19" name="Rectangle 18"/>
            <p:cNvSpPr/>
            <p:nvPr/>
          </p:nvSpPr>
          <p:spPr>
            <a:xfrm>
              <a:off x="5928298" y="1028304"/>
              <a:ext cx="6036690"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0" name="Group 4"/>
            <p:cNvGrpSpPr>
              <a:grpSpLocks noChangeAspect="1"/>
            </p:cNvGrpSpPr>
            <p:nvPr/>
          </p:nvGrpSpPr>
          <p:grpSpPr bwMode="auto">
            <a:xfrm>
              <a:off x="6343400" y="1187229"/>
              <a:ext cx="330296" cy="537692"/>
              <a:chOff x="820" y="1044"/>
              <a:chExt cx="344" cy="560"/>
            </a:xfrm>
            <a:solidFill>
              <a:schemeClr val="accent1"/>
            </a:solidFill>
          </p:grpSpPr>
          <p:sp>
            <p:nvSpPr>
              <p:cNvPr id="21" name="Freeform 5"/>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2" name="Freeform 6"/>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3" name="Freeform 7"/>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4" name="Freeform 8"/>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5" name="Freeform 9"/>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6" name="Text Placeholder 14"/>
          <p:cNvSpPr>
            <a:spLocks noGrp="1"/>
          </p:cNvSpPr>
          <p:nvPr>
            <p:ph sz="half" idx="15"/>
          </p:nvPr>
        </p:nvSpPr>
        <p:spPr>
          <a:xfrm>
            <a:off x="6131498" y="1219200"/>
            <a:ext cx="5833490" cy="5375511"/>
          </a:xfrm>
        </p:spPr>
        <p:txBody>
          <a:bodyPr vert="horz" lIns="91440" tIns="45720" rIns="91440" bIns="45720" rtlCol="0" anchor="t">
            <a:normAutofit/>
          </a:bodyPr>
          <a:lstStyle/>
          <a:p>
            <a:pPr lvl="2"/>
            <a:r>
              <a:rPr lang="en-US" b="1">
                <a:solidFill>
                  <a:schemeClr val="accent4">
                    <a:lumMod val="50000"/>
                  </a:schemeClr>
                </a:solidFill>
              </a:rPr>
              <a:t>Key points:</a:t>
            </a:r>
          </a:p>
          <a:p>
            <a:pPr lvl="2"/>
            <a:r>
              <a:rPr lang="en-US">
                <a:ea typeface="Verdana"/>
                <a:cs typeface="Arial"/>
              </a:rPr>
              <a:t>Reflection is an ongoing process </a:t>
            </a:r>
            <a:br>
              <a:rPr lang="en-US"/>
            </a:br>
            <a:r>
              <a:rPr lang="en-US">
                <a:ea typeface="Verdana"/>
                <a:cs typeface="Arial"/>
              </a:rPr>
              <a:t>and not just a product.</a:t>
            </a:r>
            <a:endParaRPr lang="en-US"/>
          </a:p>
          <a:p>
            <a:pPr lvl="2"/>
            <a:r>
              <a:rPr lang="en-US">
                <a:ea typeface="Verdana"/>
                <a:cs typeface="Arial"/>
              </a:rPr>
              <a:t>Continuous practice </a:t>
            </a:r>
            <a:br>
              <a:rPr lang="en-US"/>
            </a:br>
            <a:r>
              <a:rPr lang="en-US">
                <a:ea typeface="Verdana"/>
                <a:cs typeface="Arial"/>
              </a:rPr>
              <a:t>is important.</a:t>
            </a:r>
            <a:endParaRPr lang="en-US"/>
          </a:p>
          <a:p>
            <a:pPr lvl="2"/>
            <a:r>
              <a:rPr lang="en-US">
                <a:ea typeface="Verdana"/>
                <a:cs typeface="Arial"/>
              </a:rPr>
              <a:t>Reflection should move beyond surface description towards deeper analysis.</a:t>
            </a:r>
            <a:endParaRPr lang="en-US"/>
          </a:p>
        </p:txBody>
      </p:sp>
    </p:spTree>
    <p:extLst>
      <p:ext uri="{BB962C8B-B14F-4D97-AF65-F5344CB8AC3E}">
        <p14:creationId xmlns:p14="http://schemas.microsoft.com/office/powerpoint/2010/main" val="252801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928298" y="1028304"/>
            <a:ext cx="6036690" cy="5289066"/>
            <a:chOff x="5928298" y="1028304"/>
            <a:chExt cx="6036690" cy="5289066"/>
          </a:xfrm>
        </p:grpSpPr>
        <p:sp>
          <p:nvSpPr>
            <p:cNvPr id="30" name="Rectangle 29"/>
            <p:cNvSpPr/>
            <p:nvPr/>
          </p:nvSpPr>
          <p:spPr>
            <a:xfrm>
              <a:off x="5928298" y="1028304"/>
              <a:ext cx="6036690"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1" name="Group 4"/>
            <p:cNvGrpSpPr>
              <a:grpSpLocks noChangeAspect="1"/>
            </p:cNvGrpSpPr>
            <p:nvPr/>
          </p:nvGrpSpPr>
          <p:grpSpPr bwMode="auto">
            <a:xfrm>
              <a:off x="6343400" y="1187229"/>
              <a:ext cx="330296" cy="537692"/>
              <a:chOff x="820" y="1044"/>
              <a:chExt cx="344" cy="560"/>
            </a:xfrm>
            <a:solidFill>
              <a:schemeClr val="accent1"/>
            </a:solidFill>
          </p:grpSpPr>
          <p:sp>
            <p:nvSpPr>
              <p:cNvPr id="32" name="Freeform 5"/>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3" name="Freeform 6"/>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4" name="Freeform 7"/>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40" name="Freeform 8"/>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41" name="Freeform 9"/>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p:cNvSpPr>
            <a:spLocks noGrp="1"/>
          </p:cNvSpPr>
          <p:nvPr>
            <p:ph type="title"/>
          </p:nvPr>
        </p:nvSpPr>
        <p:spPr/>
        <p:txBody>
          <a:bodyPr/>
          <a:lstStyle/>
          <a:p>
            <a:r>
              <a:rPr lang="en-US"/>
              <a:t>REFLECTION IS AN ONGOING PROCESS </a:t>
            </a:r>
          </a:p>
        </p:txBody>
      </p:sp>
      <p:sp>
        <p:nvSpPr>
          <p:cNvPr id="10" name="Text Placeholder 9"/>
          <p:cNvSpPr>
            <a:spLocks noGrp="1"/>
          </p:cNvSpPr>
          <p:nvPr>
            <p:ph sz="half" idx="1"/>
          </p:nvPr>
        </p:nvSpPr>
        <p:spPr>
          <a:xfrm>
            <a:off x="848298" y="1219200"/>
            <a:ext cx="5080000" cy="4947842"/>
          </a:xfrm>
        </p:spPr>
        <p:txBody>
          <a:bodyPr vert="horz" lIns="91440" tIns="45720" rIns="91440" bIns="45720" rtlCol="0" anchor="t">
            <a:normAutofit/>
          </a:bodyPr>
          <a:lstStyle/>
          <a:p>
            <a:r>
              <a:rPr lang="en-US">
                <a:ea typeface="Verdana"/>
                <a:cs typeface="Arial"/>
              </a:rPr>
              <a:t>You may be asked to </a:t>
            </a:r>
            <a:br>
              <a:rPr lang="en-US"/>
            </a:br>
            <a:r>
              <a:rPr lang="en-US">
                <a:ea typeface="Verdana"/>
                <a:cs typeface="Arial"/>
              </a:rPr>
              <a:t>reflect multiple times </a:t>
            </a:r>
            <a:br>
              <a:rPr lang="en-US"/>
            </a:br>
            <a:r>
              <a:rPr lang="en-US">
                <a:ea typeface="Verdana"/>
                <a:cs typeface="Arial"/>
              </a:rPr>
              <a:t>in an experiential learning opportunity. </a:t>
            </a:r>
            <a:endParaRPr lang="en-US"/>
          </a:p>
          <a:p>
            <a:r>
              <a:rPr lang="en-US">
                <a:ea typeface="Verdana"/>
                <a:cs typeface="Arial"/>
              </a:rPr>
              <a:t>Each reflection you undertake can provide you with </a:t>
            </a:r>
            <a:r>
              <a:rPr lang="en-US" b="1">
                <a:ea typeface="Verdana"/>
                <a:cs typeface="Arial"/>
              </a:rPr>
              <a:t>new insights and additional </a:t>
            </a:r>
            <a:br>
              <a:rPr lang="en-US" b="1"/>
            </a:br>
            <a:r>
              <a:rPr lang="en-US" b="1">
                <a:ea typeface="Verdana"/>
                <a:cs typeface="Arial"/>
              </a:rPr>
              <a:t>practice</a:t>
            </a:r>
            <a:r>
              <a:rPr lang="en-US">
                <a:ea typeface="Verdana"/>
                <a:cs typeface="Arial"/>
              </a:rPr>
              <a:t> at deepening your reflective skills.</a:t>
            </a:r>
          </a:p>
        </p:txBody>
      </p:sp>
      <p:sp>
        <p:nvSpPr>
          <p:cNvPr id="9" name="Text Placeholder 8"/>
          <p:cNvSpPr>
            <a:spLocks noGrp="1"/>
          </p:cNvSpPr>
          <p:nvPr>
            <p:ph sz="half" idx="15"/>
          </p:nvPr>
        </p:nvSpPr>
        <p:spPr/>
        <p:txBody>
          <a:bodyPr vert="horz" lIns="91440" tIns="45720" rIns="91440" bIns="45720" rtlCol="0" anchor="t">
            <a:normAutofit lnSpcReduction="10000"/>
          </a:bodyPr>
          <a:lstStyle/>
          <a:p>
            <a:pPr lvl="2"/>
            <a:r>
              <a:rPr lang="en-CA" b="1">
                <a:solidFill>
                  <a:schemeClr val="accent5">
                    <a:lumMod val="50000"/>
                  </a:schemeClr>
                </a:solidFill>
                <a:ea typeface="Verdana"/>
                <a:cs typeface="Arial"/>
              </a:rPr>
              <a:t>Strategies for success:</a:t>
            </a:r>
          </a:p>
          <a:p>
            <a:pPr lvl="2"/>
            <a:r>
              <a:rPr lang="en-CA">
                <a:ea typeface="Verdana"/>
                <a:cs typeface="Arial"/>
              </a:rPr>
              <a:t>The more you engage in reflection, the </a:t>
            </a:r>
            <a:r>
              <a:rPr lang="en-CA" b="1">
                <a:ea typeface="Verdana"/>
                <a:cs typeface="Arial"/>
              </a:rPr>
              <a:t>easier it becomes and the stronger your reflections</a:t>
            </a:r>
            <a:r>
              <a:rPr lang="en-CA">
                <a:ea typeface="Verdana"/>
                <a:cs typeface="Arial"/>
              </a:rPr>
              <a:t> will be.</a:t>
            </a:r>
            <a:endParaRPr lang="en-CA"/>
          </a:p>
          <a:p>
            <a:pPr lvl="2"/>
            <a:r>
              <a:rPr lang="en-CA">
                <a:ea typeface="Verdana"/>
                <a:cs typeface="Arial"/>
              </a:rPr>
              <a:t>These reflective skills can support you in your learning and development beyond this opportunity.</a:t>
            </a:r>
            <a:endParaRPr lang="en-CA"/>
          </a:p>
          <a:p>
            <a:endParaRPr lang="en-US"/>
          </a:p>
          <a:p>
            <a:endParaRPr lang="en-CA"/>
          </a:p>
        </p:txBody>
      </p:sp>
      <p:pic>
        <p:nvPicPr>
          <p:cNvPr id="16" name="Picture 15">
            <a:extLst>
              <a:ext uri="{FF2B5EF4-FFF2-40B4-BE49-F238E27FC236}">
                <a16:creationId xmlns:a16="http://schemas.microsoft.com/office/drawing/2014/main" id="{E7725A6B-3AE1-9045-92BB-D47E1F20D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372782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97C3-0E14-8E41-BC3E-54F9E4DB3395}"/>
              </a:ext>
            </a:extLst>
          </p:cNvPr>
          <p:cNvSpPr>
            <a:spLocks noGrp="1"/>
          </p:cNvSpPr>
          <p:nvPr>
            <p:ph type="title"/>
          </p:nvPr>
        </p:nvSpPr>
        <p:spPr/>
        <p:txBody>
          <a:bodyPr/>
          <a:lstStyle/>
          <a:p>
            <a:r>
              <a:rPr lang="en-US"/>
              <a:t>MODULE OBJECTIVES</a:t>
            </a:r>
          </a:p>
        </p:txBody>
      </p:sp>
      <p:sp>
        <p:nvSpPr>
          <p:cNvPr id="3" name="Content Placeholder 2">
            <a:extLst>
              <a:ext uri="{FF2B5EF4-FFF2-40B4-BE49-F238E27FC236}">
                <a16:creationId xmlns:a16="http://schemas.microsoft.com/office/drawing/2014/main" id="{A9DB27ED-C941-754C-8F58-FD77CD9AF369}"/>
              </a:ext>
            </a:extLst>
          </p:cNvPr>
          <p:cNvSpPr>
            <a:spLocks noGrp="1"/>
          </p:cNvSpPr>
          <p:nvPr>
            <p:ph sz="half" idx="1"/>
          </p:nvPr>
        </p:nvSpPr>
        <p:spPr/>
        <p:txBody>
          <a:bodyPr>
            <a:normAutofit/>
          </a:bodyPr>
          <a:lstStyle/>
          <a:p>
            <a:pPr lvl="1"/>
            <a:r>
              <a:rPr lang="en-US" sz="2400"/>
              <a:t>In this module, you will be </a:t>
            </a:r>
            <a:br>
              <a:rPr lang="en-US" sz="2400"/>
            </a:br>
            <a:r>
              <a:rPr lang="en-US" sz="2400"/>
              <a:t>introduced to “</a:t>
            </a:r>
            <a:r>
              <a:rPr lang="en-US" sz="2400" b="1"/>
              <a:t>reflection</a:t>
            </a:r>
            <a:r>
              <a:rPr lang="en-US" sz="2400"/>
              <a:t>” </a:t>
            </a:r>
            <a:br>
              <a:rPr lang="en-US" sz="2400"/>
            </a:br>
            <a:r>
              <a:rPr lang="en-US" sz="2400"/>
              <a:t>in </a:t>
            </a:r>
            <a:r>
              <a:rPr lang="en-US" sz="2400" b="1"/>
              <a:t>experiential learning</a:t>
            </a:r>
            <a:r>
              <a:rPr lang="en-US" sz="2400"/>
              <a:t>. </a:t>
            </a:r>
          </a:p>
        </p:txBody>
      </p:sp>
      <p:sp>
        <p:nvSpPr>
          <p:cNvPr id="35" name="Content Placeholder 34"/>
          <p:cNvSpPr>
            <a:spLocks noGrp="1"/>
          </p:cNvSpPr>
          <p:nvPr>
            <p:ph sz="half" idx="15"/>
          </p:nvPr>
        </p:nvSpPr>
        <p:spPr/>
        <p:txBody>
          <a:bodyPr>
            <a:normAutofit/>
          </a:bodyPr>
          <a:lstStyle/>
          <a:p>
            <a:pPr lvl="1"/>
            <a:r>
              <a:rPr lang="en-US" sz="2400"/>
              <a:t>By the end of this module </a:t>
            </a:r>
            <a:br>
              <a:rPr lang="en-US" sz="2400"/>
            </a:br>
            <a:r>
              <a:rPr lang="en-US" sz="2400"/>
              <a:t>you will:</a:t>
            </a:r>
          </a:p>
          <a:p>
            <a:pPr marL="685800" lvl="1" indent="-457200">
              <a:buFont typeface="Wingdings" panose="05000000000000000000" pitchFamily="2" charset="2"/>
              <a:buChar char="ü"/>
            </a:pPr>
            <a:r>
              <a:rPr lang="en" sz="2400"/>
              <a:t>Understand what reflection is and why it is essential to experiential learning</a:t>
            </a:r>
            <a:endParaRPr lang="en-US" sz="2400"/>
          </a:p>
          <a:p>
            <a:pPr marL="685800" lvl="1" indent="-457200">
              <a:buFont typeface="Wingdings" panose="05000000000000000000" pitchFamily="2" charset="2"/>
              <a:buChar char="ü"/>
            </a:pPr>
            <a:r>
              <a:rPr lang="en" sz="2400"/>
              <a:t>Have practiced reflecting on your own experiences </a:t>
            </a:r>
            <a:endParaRPr lang="en-US" sz="2400"/>
          </a:p>
          <a:p>
            <a:pPr marL="685800" lvl="1" indent="-457200">
              <a:buFont typeface="Wingdings" panose="05000000000000000000" pitchFamily="2" charset="2"/>
              <a:buChar char="ü"/>
            </a:pPr>
            <a:r>
              <a:rPr lang="en" sz="2400"/>
              <a:t>Have learned strategies for improving your reflective skills</a:t>
            </a:r>
            <a:endParaRPr lang="en-US" sz="2400"/>
          </a:p>
        </p:txBody>
      </p:sp>
      <p:pic>
        <p:nvPicPr>
          <p:cNvPr id="4" name="Picture 3"/>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1198577" y="18689"/>
            <a:ext cx="861192" cy="861192"/>
          </a:xfrm>
          <a:prstGeom prst="rect">
            <a:avLst/>
          </a:prstGeom>
          <a:effectLst/>
        </p:spPr>
      </p:pic>
    </p:spTree>
    <p:extLst>
      <p:ext uri="{BB962C8B-B14F-4D97-AF65-F5344CB8AC3E}">
        <p14:creationId xmlns:p14="http://schemas.microsoft.com/office/powerpoint/2010/main" val="1441826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5928298" y="1028304"/>
            <a:ext cx="6036690" cy="5289066"/>
            <a:chOff x="5928298" y="1028304"/>
            <a:chExt cx="6036690" cy="5289066"/>
          </a:xfrm>
        </p:grpSpPr>
        <p:sp>
          <p:nvSpPr>
            <p:cNvPr id="49" name="Rectangle 48"/>
            <p:cNvSpPr/>
            <p:nvPr/>
          </p:nvSpPr>
          <p:spPr>
            <a:xfrm>
              <a:off x="5928298" y="1028304"/>
              <a:ext cx="6036690"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0" name="Group 4"/>
            <p:cNvGrpSpPr>
              <a:grpSpLocks noChangeAspect="1"/>
            </p:cNvGrpSpPr>
            <p:nvPr/>
          </p:nvGrpSpPr>
          <p:grpSpPr bwMode="auto">
            <a:xfrm>
              <a:off x="6343400" y="1187229"/>
              <a:ext cx="330296" cy="537692"/>
              <a:chOff x="820" y="1044"/>
              <a:chExt cx="344" cy="560"/>
            </a:xfrm>
            <a:solidFill>
              <a:schemeClr val="accent1"/>
            </a:solidFill>
          </p:grpSpPr>
          <p:sp>
            <p:nvSpPr>
              <p:cNvPr id="51" name="Freeform 5"/>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52" name="Freeform 6"/>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53" name="Freeform 7"/>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54" name="Freeform 8"/>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55" name="Freeform 9"/>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p:cNvSpPr>
            <a:spLocks noGrp="1"/>
          </p:cNvSpPr>
          <p:nvPr>
            <p:ph type="title"/>
          </p:nvPr>
        </p:nvSpPr>
        <p:spPr/>
        <p:txBody>
          <a:bodyPr/>
          <a:lstStyle/>
          <a:p>
            <a:r>
              <a:rPr lang="en-US"/>
              <a:t>CONTINUOUS PRACTICE IS IMPORTANT</a:t>
            </a:r>
          </a:p>
        </p:txBody>
      </p:sp>
      <p:sp>
        <p:nvSpPr>
          <p:cNvPr id="5" name="Text Placeholder 4"/>
          <p:cNvSpPr>
            <a:spLocks noGrp="1"/>
          </p:cNvSpPr>
          <p:nvPr>
            <p:ph sz="half" idx="1"/>
          </p:nvPr>
        </p:nvSpPr>
        <p:spPr/>
        <p:txBody>
          <a:bodyPr/>
          <a:lstStyle/>
          <a:p>
            <a:r>
              <a:rPr lang="en-US">
                <a:cs typeface="Arial"/>
              </a:rPr>
              <a:t>The most successful reflection practices in experiential learning are </a:t>
            </a:r>
            <a:r>
              <a:rPr lang="en-US" b="1">
                <a:cs typeface="Arial"/>
              </a:rPr>
              <a:t>continuous</a:t>
            </a:r>
            <a:r>
              <a:rPr lang="en-US">
                <a:cs typeface="Arial"/>
              </a:rPr>
              <a:t> </a:t>
            </a:r>
            <a:br>
              <a:rPr lang="en-US">
                <a:cs typeface="Arial"/>
              </a:rPr>
            </a:br>
            <a:r>
              <a:rPr lang="en-US">
                <a:cs typeface="Arial"/>
              </a:rPr>
              <a:t>you reflect in an ongoing way and revisit previous reflections.</a:t>
            </a:r>
            <a:endParaRPr lang="en-US"/>
          </a:p>
          <a:p>
            <a:endParaRPr lang="en-CA"/>
          </a:p>
        </p:txBody>
      </p:sp>
      <p:sp>
        <p:nvSpPr>
          <p:cNvPr id="25" name="Content Placeholder 24"/>
          <p:cNvSpPr>
            <a:spLocks noGrp="1"/>
          </p:cNvSpPr>
          <p:nvPr>
            <p:ph sz="half" idx="15"/>
          </p:nvPr>
        </p:nvSpPr>
        <p:spPr>
          <a:xfrm>
            <a:off x="6131498" y="1219200"/>
            <a:ext cx="5833490" cy="4983707"/>
          </a:xfrm>
        </p:spPr>
        <p:txBody>
          <a:bodyPr vert="horz" lIns="91440" tIns="45720" rIns="91440" bIns="45720" rtlCol="0" anchor="t">
            <a:normAutofit lnSpcReduction="10000"/>
          </a:bodyPr>
          <a:lstStyle/>
          <a:p>
            <a:pPr lvl="2"/>
            <a:r>
              <a:rPr lang="en-US" b="1" dirty="0">
                <a:solidFill>
                  <a:schemeClr val="accent4">
                    <a:lumMod val="50000"/>
                  </a:schemeClr>
                </a:solidFill>
              </a:rPr>
              <a:t>Strategies for success:</a:t>
            </a:r>
          </a:p>
          <a:p>
            <a:pPr lvl="2"/>
            <a:r>
              <a:rPr lang="en-US" b="1" dirty="0">
                <a:ea typeface="Verdana"/>
                <a:cs typeface="Arial"/>
              </a:rPr>
              <a:t>Keep notes </a:t>
            </a:r>
            <a:r>
              <a:rPr lang="en-US" dirty="0">
                <a:ea typeface="Verdana"/>
                <a:cs typeface="Arial"/>
              </a:rPr>
              <a:t>on your intellectual, emotional and physical responses to what you encounter.</a:t>
            </a:r>
            <a:endParaRPr lang="en-US" dirty="0"/>
          </a:p>
          <a:p>
            <a:pPr lvl="2"/>
            <a:r>
              <a:rPr lang="en-US" dirty="0">
                <a:ea typeface="Verdana"/>
                <a:cs typeface="Arial"/>
              </a:rPr>
              <a:t>Interrogate those responses to mindfully </a:t>
            </a:r>
            <a:r>
              <a:rPr lang="en-US" b="1" dirty="0">
                <a:ea typeface="Verdana"/>
                <a:cs typeface="Arial"/>
              </a:rPr>
              <a:t>articulate what you are learning.</a:t>
            </a:r>
            <a:endParaRPr lang="en-US" b="1" dirty="0"/>
          </a:p>
          <a:p>
            <a:pPr lvl="2"/>
            <a:r>
              <a:rPr lang="en-US" dirty="0">
                <a:ea typeface="Verdana"/>
                <a:cs typeface="Arial"/>
              </a:rPr>
              <a:t>Revisit earlier notes and reflections to </a:t>
            </a:r>
            <a:r>
              <a:rPr lang="en-US" b="1" dirty="0">
                <a:ea typeface="Verdana"/>
                <a:cs typeface="Arial"/>
              </a:rPr>
              <a:t>consider </a:t>
            </a:r>
            <a:br>
              <a:rPr lang="en-US" b="1" dirty="0"/>
            </a:br>
            <a:r>
              <a:rPr lang="en-US" b="1" dirty="0">
                <a:ea typeface="Verdana"/>
                <a:cs typeface="Arial"/>
              </a:rPr>
              <a:t>change over time.</a:t>
            </a:r>
            <a:endParaRPr lang="en-US" b="1" dirty="0"/>
          </a:p>
          <a:p>
            <a:endParaRPr lang="en-CA" dirty="0"/>
          </a:p>
        </p:txBody>
      </p:sp>
      <p:pic>
        <p:nvPicPr>
          <p:cNvPr id="15" name="Picture 14">
            <a:extLst>
              <a:ext uri="{FF2B5EF4-FFF2-40B4-BE49-F238E27FC236}">
                <a16:creationId xmlns:a16="http://schemas.microsoft.com/office/drawing/2014/main" id="{6250E834-10CE-0E42-B766-AF95FE0F92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101585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928298" y="1028304"/>
            <a:ext cx="6036690" cy="5289066"/>
            <a:chOff x="5928298" y="1028304"/>
            <a:chExt cx="6036690" cy="5289066"/>
          </a:xfrm>
        </p:grpSpPr>
        <p:sp>
          <p:nvSpPr>
            <p:cNvPr id="28" name="Rectangle 27"/>
            <p:cNvSpPr/>
            <p:nvPr/>
          </p:nvSpPr>
          <p:spPr>
            <a:xfrm>
              <a:off x="5928298" y="1028304"/>
              <a:ext cx="6036690"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9" name="Group 4"/>
            <p:cNvGrpSpPr>
              <a:grpSpLocks noChangeAspect="1"/>
            </p:cNvGrpSpPr>
            <p:nvPr/>
          </p:nvGrpSpPr>
          <p:grpSpPr bwMode="auto">
            <a:xfrm>
              <a:off x="6343400" y="1187229"/>
              <a:ext cx="330296" cy="537692"/>
              <a:chOff x="820" y="1044"/>
              <a:chExt cx="344" cy="560"/>
            </a:xfrm>
            <a:solidFill>
              <a:schemeClr val="accent1"/>
            </a:solidFill>
          </p:grpSpPr>
          <p:sp>
            <p:nvSpPr>
              <p:cNvPr id="30" name="Freeform 5"/>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1" name="Freeform 6"/>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2" name="Freeform 7"/>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3" name="Freeform 8"/>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40" name="Freeform 9"/>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p:cNvSpPr>
            <a:spLocks noGrp="1"/>
          </p:cNvSpPr>
          <p:nvPr>
            <p:ph type="title"/>
          </p:nvPr>
        </p:nvSpPr>
        <p:spPr/>
        <p:txBody>
          <a:bodyPr/>
          <a:lstStyle/>
          <a:p>
            <a:r>
              <a:rPr lang="en-US"/>
              <a:t>MOVE FROM DESCRIPTION TO ANALYSIS</a:t>
            </a:r>
          </a:p>
        </p:txBody>
      </p:sp>
      <p:sp>
        <p:nvSpPr>
          <p:cNvPr id="5" name="Text Placeholder 4"/>
          <p:cNvSpPr>
            <a:spLocks noGrp="1"/>
          </p:cNvSpPr>
          <p:nvPr>
            <p:ph sz="half" idx="1"/>
          </p:nvPr>
        </p:nvSpPr>
        <p:spPr>
          <a:xfrm>
            <a:off x="848298" y="1219200"/>
            <a:ext cx="5260402" cy="4525963"/>
          </a:xfrm>
        </p:spPr>
        <p:txBody>
          <a:bodyPr/>
          <a:lstStyle/>
          <a:p>
            <a:r>
              <a:rPr lang="en-US"/>
              <a:t>A common challenge in reflective practice involves </a:t>
            </a:r>
            <a:br>
              <a:rPr lang="en-US"/>
            </a:br>
            <a:r>
              <a:rPr lang="en-US"/>
              <a:t>how to move from the merely descriptive (articulating the “</a:t>
            </a:r>
            <a:r>
              <a:rPr lang="en-US" b="1"/>
              <a:t>What?</a:t>
            </a:r>
            <a:r>
              <a:rPr lang="en-US"/>
              <a:t>”) towards an analysis </a:t>
            </a:r>
            <a:br>
              <a:rPr lang="en-US"/>
            </a:br>
            <a:r>
              <a:rPr lang="en-US"/>
              <a:t>of what can be learned from that experience (understanding the “</a:t>
            </a:r>
            <a:r>
              <a:rPr lang="en-US" b="1"/>
              <a:t>So What?</a:t>
            </a:r>
            <a:r>
              <a:rPr lang="en-US"/>
              <a:t>” and the</a:t>
            </a:r>
            <a:br>
              <a:rPr lang="en-US"/>
            </a:br>
            <a:r>
              <a:rPr lang="en-US"/>
              <a:t> “</a:t>
            </a:r>
            <a:r>
              <a:rPr lang="en-US" b="1"/>
              <a:t>Now What?</a:t>
            </a:r>
            <a:r>
              <a:rPr lang="en-US"/>
              <a:t>”). </a:t>
            </a:r>
          </a:p>
          <a:p>
            <a:endParaRPr lang="en-US"/>
          </a:p>
        </p:txBody>
      </p:sp>
      <p:sp>
        <p:nvSpPr>
          <p:cNvPr id="22" name="Content Placeholder 21"/>
          <p:cNvSpPr>
            <a:spLocks noGrp="1"/>
          </p:cNvSpPr>
          <p:nvPr>
            <p:ph sz="half" idx="15"/>
          </p:nvPr>
        </p:nvSpPr>
        <p:spPr>
          <a:xfrm>
            <a:off x="6131497" y="1186542"/>
            <a:ext cx="6027349" cy="5628042"/>
          </a:xfrm>
        </p:spPr>
        <p:txBody>
          <a:bodyPr vert="horz" lIns="91440" tIns="45720" rIns="91440" bIns="45720" rtlCol="0" anchor="t">
            <a:noAutofit/>
          </a:bodyPr>
          <a:lstStyle/>
          <a:p>
            <a:pPr lvl="2"/>
            <a:r>
              <a:rPr lang="en-US" b="1" dirty="0">
                <a:solidFill>
                  <a:schemeClr val="accent4">
                    <a:lumMod val="50000"/>
                  </a:schemeClr>
                </a:solidFill>
                <a:ea typeface="Verdana"/>
                <a:cs typeface="Arial"/>
              </a:rPr>
              <a:t>Strategies for success:</a:t>
            </a:r>
          </a:p>
          <a:p>
            <a:pPr lvl="2"/>
            <a:r>
              <a:rPr lang="en-US" sz="2400" dirty="0">
                <a:ea typeface="Verdana"/>
                <a:cs typeface="Arial"/>
              </a:rPr>
              <a:t>Aim to articulate </a:t>
            </a:r>
            <a:r>
              <a:rPr lang="en-US" sz="2400" b="1" dirty="0">
                <a:ea typeface="Verdana"/>
                <a:cs typeface="Arial"/>
              </a:rPr>
              <a:t>how your thinking has changed</a:t>
            </a:r>
            <a:r>
              <a:rPr lang="en-US" sz="2400" dirty="0">
                <a:ea typeface="Verdana"/>
                <a:cs typeface="Arial"/>
              </a:rPr>
              <a:t> as a result of your experience.</a:t>
            </a:r>
            <a:endParaRPr lang="en-US" sz="2400" dirty="0"/>
          </a:p>
          <a:p>
            <a:pPr lvl="2"/>
            <a:r>
              <a:rPr lang="en-US" sz="2400" dirty="0">
                <a:ea typeface="Verdana"/>
                <a:cs typeface="Arial"/>
              </a:rPr>
              <a:t>Keep </a:t>
            </a:r>
            <a:r>
              <a:rPr lang="en-US" sz="2400" b="1" dirty="0">
                <a:ea typeface="Verdana"/>
                <a:cs typeface="Arial"/>
              </a:rPr>
              <a:t>key themes and theories </a:t>
            </a:r>
            <a:br>
              <a:rPr lang="en-US" sz="2400" b="1" dirty="0"/>
            </a:br>
            <a:r>
              <a:rPr lang="en-US" sz="2400" b="1" dirty="0">
                <a:ea typeface="Verdana"/>
                <a:cs typeface="Arial"/>
              </a:rPr>
              <a:t>of your course or program</a:t>
            </a:r>
            <a:r>
              <a:rPr lang="en-US" sz="2400" dirty="0">
                <a:ea typeface="Verdana"/>
                <a:cs typeface="Arial"/>
              </a:rPr>
              <a:t> in mind.</a:t>
            </a:r>
            <a:endParaRPr lang="en-US" sz="2400" dirty="0"/>
          </a:p>
          <a:p>
            <a:pPr lvl="2"/>
            <a:r>
              <a:rPr lang="en-US" sz="2400" dirty="0">
                <a:ea typeface="Verdana"/>
                <a:cs typeface="Arial"/>
              </a:rPr>
              <a:t>Challenge yourself to see situations from </a:t>
            </a:r>
            <a:r>
              <a:rPr lang="en-US" sz="2400" b="1" dirty="0">
                <a:ea typeface="Verdana"/>
                <a:cs typeface="Arial"/>
              </a:rPr>
              <a:t>multiple perspectives.</a:t>
            </a:r>
            <a:endParaRPr lang="en-US" sz="2400" b="1" dirty="0"/>
          </a:p>
          <a:p>
            <a:pPr lvl="2"/>
            <a:r>
              <a:rPr lang="en-US" sz="2400" dirty="0">
                <a:ea typeface="Verdana"/>
                <a:cs typeface="Arial"/>
              </a:rPr>
              <a:t>Return to questions like “</a:t>
            </a:r>
            <a:r>
              <a:rPr lang="en-US" sz="2400" b="1" dirty="0">
                <a:ea typeface="Verdana"/>
                <a:cs typeface="Arial"/>
              </a:rPr>
              <a:t>why?</a:t>
            </a:r>
            <a:r>
              <a:rPr lang="en-US" sz="2400" dirty="0">
                <a:ea typeface="Verdana"/>
                <a:cs typeface="Arial"/>
              </a:rPr>
              <a:t>" </a:t>
            </a:r>
            <a:br>
              <a:rPr lang="en-US" sz="2400" dirty="0"/>
            </a:br>
            <a:r>
              <a:rPr lang="en-US" sz="2400" dirty="0">
                <a:ea typeface="Verdana"/>
                <a:cs typeface="Arial"/>
              </a:rPr>
              <a:t>and “</a:t>
            </a:r>
            <a:r>
              <a:rPr lang="en-US" sz="2400" b="1" dirty="0">
                <a:ea typeface="Verdana"/>
                <a:cs typeface="Arial"/>
              </a:rPr>
              <a:t>how?</a:t>
            </a:r>
            <a:r>
              <a:rPr lang="en-US" sz="2400" dirty="0">
                <a:ea typeface="Verdana"/>
                <a:cs typeface="Arial"/>
              </a:rPr>
              <a:t>" in your descriptions </a:t>
            </a:r>
            <a:br>
              <a:rPr lang="en-US" sz="2400" dirty="0"/>
            </a:br>
            <a:r>
              <a:rPr lang="en-US" sz="2400" dirty="0">
                <a:ea typeface="Verdana"/>
                <a:cs typeface="Arial"/>
              </a:rPr>
              <a:t>and notes.</a:t>
            </a:r>
            <a:endParaRPr lang="en-US" sz="2400" dirty="0"/>
          </a:p>
          <a:p>
            <a:endParaRPr lang="en-US" dirty="0"/>
          </a:p>
        </p:txBody>
      </p:sp>
      <p:pic>
        <p:nvPicPr>
          <p:cNvPr id="15" name="Picture 14">
            <a:extLst>
              <a:ext uri="{FF2B5EF4-FFF2-40B4-BE49-F238E27FC236}">
                <a16:creationId xmlns:a16="http://schemas.microsoft.com/office/drawing/2014/main" id="{148E8C11-70D9-7E46-824C-F27184A98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333699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CHECK FOR UNDERSTANDING: REFLECTION FOR LEARNING</a:t>
            </a:r>
          </a:p>
        </p:txBody>
      </p:sp>
      <p:sp>
        <p:nvSpPr>
          <p:cNvPr id="3" name="Content Placeholder 2"/>
          <p:cNvSpPr>
            <a:spLocks noGrp="1"/>
          </p:cNvSpPr>
          <p:nvPr>
            <p:ph sz="half" idx="13"/>
          </p:nvPr>
        </p:nvSpPr>
        <p:spPr/>
        <p:txBody>
          <a:bodyPr vert="horz" lIns="91440" tIns="45720" rIns="91440" bIns="45720" rtlCol="0" anchor="t">
            <a:normAutofit/>
          </a:bodyPr>
          <a:lstStyle/>
          <a:p>
            <a:pPr algn="ctr"/>
            <a:r>
              <a:rPr lang="en-US" b="1" dirty="0"/>
              <a:t>How can reflection enable you </a:t>
            </a:r>
            <a:br>
              <a:rPr lang="en-US" b="1" dirty="0"/>
            </a:br>
            <a:r>
              <a:rPr lang="en-US" b="1" dirty="0"/>
              <a:t>to learn from your experience?</a:t>
            </a:r>
            <a:endParaRPr lang="en-US" dirty="0"/>
          </a:p>
          <a:p>
            <a:pPr marL="457200" indent="-457200">
              <a:buFont typeface="Wingdings" pitchFamily="2" charset="2"/>
              <a:buChar char="q"/>
            </a:pPr>
            <a:r>
              <a:rPr lang="en-US" dirty="0"/>
              <a:t>Generates learning by creating new understandings</a:t>
            </a:r>
          </a:p>
          <a:p>
            <a:pPr marL="457200" indent="-457200">
              <a:buFont typeface="Wingdings" pitchFamily="2" charset="2"/>
              <a:buChar char="q"/>
            </a:pPr>
            <a:r>
              <a:rPr lang="en-US" dirty="0"/>
              <a:t>Deepens learning through refining and reconsidering ideas</a:t>
            </a:r>
          </a:p>
          <a:p>
            <a:pPr marL="457200" indent="-457200">
              <a:buFont typeface="Wingdings" pitchFamily="2" charset="2"/>
              <a:buChar char="q"/>
            </a:pPr>
            <a:r>
              <a:rPr lang="en-US" dirty="0"/>
              <a:t>Documents learning to make it evident to others</a:t>
            </a:r>
          </a:p>
          <a:p>
            <a:pPr marL="457200" indent="-457200">
              <a:buFont typeface="Wingdings" pitchFamily="2" charset="2"/>
              <a:buChar char="q"/>
            </a:pPr>
            <a:r>
              <a:rPr lang="en-US" dirty="0"/>
              <a:t>All of the above</a:t>
            </a:r>
          </a:p>
          <a:p>
            <a:pPr marL="0" indent="0">
              <a:buNone/>
            </a:pPr>
            <a:endParaRPr lang="en-US" dirty="0"/>
          </a:p>
        </p:txBody>
      </p:sp>
      <p:pic>
        <p:nvPicPr>
          <p:cNvPr id="6" name="Picture 5">
            <a:extLst>
              <a:ext uri="{FF2B5EF4-FFF2-40B4-BE49-F238E27FC236}">
                <a16:creationId xmlns:a16="http://schemas.microsoft.com/office/drawing/2014/main" id="{F52BC003-07CF-BC42-B7AD-29A1E2492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1922197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YOUR TURN: YOUR REFLECTIVE EXPERIENCE</a:t>
            </a:r>
          </a:p>
        </p:txBody>
      </p:sp>
      <p:sp>
        <p:nvSpPr>
          <p:cNvPr id="3" name="Content Placeholder 2"/>
          <p:cNvSpPr>
            <a:spLocks noGrp="1"/>
          </p:cNvSpPr>
          <p:nvPr>
            <p:ph sz="half" idx="13"/>
          </p:nvPr>
        </p:nvSpPr>
        <p:spPr>
          <a:xfrm>
            <a:off x="852576" y="1132936"/>
            <a:ext cx="10866120" cy="4880533"/>
          </a:xfrm>
        </p:spPr>
        <p:txBody>
          <a:bodyPr vert="horz" lIns="91440" tIns="45720" rIns="91440" bIns="45720" rtlCol="0" anchor="t">
            <a:noAutofit/>
          </a:bodyPr>
          <a:lstStyle/>
          <a:p>
            <a:pPr algn="ctr"/>
            <a:endParaRPr lang="en-US">
              <a:ea typeface="Verdana"/>
              <a:cs typeface="Arial"/>
            </a:endParaRPr>
          </a:p>
          <a:p>
            <a:pPr marL="1143000" lvl="2"/>
            <a:r>
              <a:rPr lang="en-US">
                <a:ea typeface="Verdana"/>
                <a:cs typeface="Arial"/>
              </a:rPr>
              <a:t>When have you successfully used your reflective skills </a:t>
            </a:r>
            <a:br>
              <a:rPr lang="en-US"/>
            </a:br>
            <a:r>
              <a:rPr lang="en-US">
                <a:ea typeface="Verdana"/>
                <a:cs typeface="Arial"/>
              </a:rPr>
              <a:t>in the past (even if it was not called “reflection”)?</a:t>
            </a:r>
          </a:p>
          <a:p>
            <a:pPr marL="1143000" lvl="2"/>
            <a:r>
              <a:rPr lang="en-US"/>
              <a:t>What challenges might you encounter with reflection </a:t>
            </a:r>
            <a:br>
              <a:rPr lang="en-US"/>
            </a:br>
            <a:r>
              <a:rPr lang="en-US"/>
              <a:t>during this experiential learning opportunity?</a:t>
            </a:r>
          </a:p>
          <a:p>
            <a:pPr marL="1143000" lvl="2"/>
            <a:r>
              <a:rPr lang="en-US"/>
              <a:t>What might be the potential benefits of reflection </a:t>
            </a:r>
            <a:br>
              <a:rPr lang="en-US"/>
            </a:br>
            <a:r>
              <a:rPr lang="en-US"/>
              <a:t>for you (both in this experiential learning opportunity </a:t>
            </a:r>
            <a:br>
              <a:rPr lang="en-US"/>
            </a:br>
            <a:r>
              <a:rPr lang="en-US"/>
              <a:t>and more generally)?</a:t>
            </a:r>
          </a:p>
        </p:txBody>
      </p:sp>
      <p:pic>
        <p:nvPicPr>
          <p:cNvPr id="12" name="Picture 11">
            <a:extLst>
              <a:ext uri="{FF2B5EF4-FFF2-40B4-BE49-F238E27FC236}">
                <a16:creationId xmlns:a16="http://schemas.microsoft.com/office/drawing/2014/main" id="{3B59D3B7-610F-554D-B1A2-D7C70DA391EF}"/>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1379510" y="123436"/>
            <a:ext cx="649617" cy="649617"/>
          </a:xfrm>
          <a:prstGeom prst="rect">
            <a:avLst/>
          </a:prstGeom>
        </p:spPr>
      </p:pic>
      <p:sp>
        <p:nvSpPr>
          <p:cNvPr id="17" name="Freeform 16">
            <a:extLst>
              <a:ext uri="{FF2B5EF4-FFF2-40B4-BE49-F238E27FC236}">
                <a16:creationId xmlns:a16="http://schemas.microsoft.com/office/drawing/2014/main" id="{22EE3FF9-4D6E-2643-9E2F-048277CE4B78}"/>
              </a:ext>
            </a:extLst>
          </p:cNvPr>
          <p:cNvSpPr/>
          <p:nvPr/>
        </p:nvSpPr>
        <p:spPr>
          <a:xfrm>
            <a:off x="941672" y="1615116"/>
            <a:ext cx="1016552" cy="1016552"/>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sz="6000" kern="1200">
                <a:latin typeface="+mj-lt"/>
              </a:rPr>
              <a:t>?</a:t>
            </a:r>
          </a:p>
        </p:txBody>
      </p:sp>
      <p:sp>
        <p:nvSpPr>
          <p:cNvPr id="18" name="Freeform 17">
            <a:extLst>
              <a:ext uri="{FF2B5EF4-FFF2-40B4-BE49-F238E27FC236}">
                <a16:creationId xmlns:a16="http://schemas.microsoft.com/office/drawing/2014/main" id="{22EE3FF9-4D6E-2643-9E2F-048277CE4B78}"/>
              </a:ext>
            </a:extLst>
          </p:cNvPr>
          <p:cNvSpPr/>
          <p:nvPr/>
        </p:nvSpPr>
        <p:spPr>
          <a:xfrm rot="120000">
            <a:off x="927295" y="2896262"/>
            <a:ext cx="1016552" cy="1016552"/>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rgbClr val="177CB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sz="6000" kern="1200">
                <a:latin typeface="+mj-lt"/>
              </a:rPr>
              <a:t>?</a:t>
            </a:r>
          </a:p>
        </p:txBody>
      </p:sp>
      <p:sp>
        <p:nvSpPr>
          <p:cNvPr id="19" name="Freeform 18">
            <a:extLst>
              <a:ext uri="{FF2B5EF4-FFF2-40B4-BE49-F238E27FC236}">
                <a16:creationId xmlns:a16="http://schemas.microsoft.com/office/drawing/2014/main" id="{22EE3FF9-4D6E-2643-9E2F-048277CE4B78}"/>
              </a:ext>
            </a:extLst>
          </p:cNvPr>
          <p:cNvSpPr/>
          <p:nvPr/>
        </p:nvSpPr>
        <p:spPr>
          <a:xfrm>
            <a:off x="855408" y="4105521"/>
            <a:ext cx="1016552" cy="1016552"/>
          </a:xfrm>
          <a:custGeom>
            <a:avLst/>
            <a:gdLst>
              <a:gd name="connsiteX0" fmla="*/ 0 w 1741070"/>
              <a:gd name="connsiteY0" fmla="*/ 870535 h 1741070"/>
              <a:gd name="connsiteX1" fmla="*/ 870535 w 1741070"/>
              <a:gd name="connsiteY1" fmla="*/ 0 h 1741070"/>
              <a:gd name="connsiteX2" fmla="*/ 1741070 w 1741070"/>
              <a:gd name="connsiteY2" fmla="*/ 870535 h 1741070"/>
              <a:gd name="connsiteX3" fmla="*/ 870535 w 1741070"/>
              <a:gd name="connsiteY3" fmla="*/ 1741070 h 1741070"/>
              <a:gd name="connsiteX4" fmla="*/ 0 w 1741070"/>
              <a:gd name="connsiteY4" fmla="*/ 870535 h 17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070" h="1741070">
                <a:moveTo>
                  <a:pt x="0" y="870535"/>
                </a:moveTo>
                <a:cubicBezTo>
                  <a:pt x="0" y="389752"/>
                  <a:pt x="389752" y="0"/>
                  <a:pt x="870535" y="0"/>
                </a:cubicBezTo>
                <a:cubicBezTo>
                  <a:pt x="1351318" y="0"/>
                  <a:pt x="1741070" y="389752"/>
                  <a:pt x="1741070" y="870535"/>
                </a:cubicBezTo>
                <a:cubicBezTo>
                  <a:pt x="1741070" y="1351318"/>
                  <a:pt x="1351318" y="1741070"/>
                  <a:pt x="870535" y="1741070"/>
                </a:cubicBezTo>
                <a:cubicBezTo>
                  <a:pt x="389752" y="1741070"/>
                  <a:pt x="0" y="1351318"/>
                  <a:pt x="0" y="870535"/>
                </a:cubicBez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4974" tIns="254974" rIns="254974" bIns="254974" numCol="1" spcCol="1270" anchor="ctr" anchorCtr="0">
            <a:noAutofit/>
          </a:bodyPr>
          <a:lstStyle/>
          <a:p>
            <a:pPr lvl="0" algn="ctr" defTabSz="1422400">
              <a:lnSpc>
                <a:spcPct val="90000"/>
              </a:lnSpc>
              <a:spcBef>
                <a:spcPct val="0"/>
              </a:spcBef>
              <a:spcAft>
                <a:spcPct val="35000"/>
              </a:spcAft>
            </a:pPr>
            <a:r>
              <a:rPr lang="en-US" sz="6000" kern="1200">
                <a:latin typeface="+mj-lt"/>
              </a:rPr>
              <a:t>?</a:t>
            </a:r>
          </a:p>
        </p:txBody>
      </p:sp>
    </p:spTree>
    <p:custDataLst>
      <p:tags r:id="rId1"/>
    </p:custDataLst>
    <p:extLst>
      <p:ext uri="{BB962C8B-B14F-4D97-AF65-F5344CB8AC3E}">
        <p14:creationId xmlns:p14="http://schemas.microsoft.com/office/powerpoint/2010/main" val="3266279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147678A-BD4C-094B-90B9-737B7CB0EA34}"/>
              </a:ext>
            </a:extLst>
          </p:cNvPr>
          <p:cNvSpPr>
            <a:spLocks noGrp="1"/>
          </p:cNvSpPr>
          <p:nvPr>
            <p:ph type="body" sz="quarter" idx="20"/>
          </p:nvPr>
        </p:nvSpPr>
        <p:spPr/>
        <p:txBody>
          <a:bodyPr vert="horz" lIns="91440" tIns="45720" rIns="91440" bIns="45720" rtlCol="0" anchor="t">
            <a:noAutofit/>
          </a:bodyPr>
          <a:lstStyle/>
          <a:p>
            <a:endParaRPr lang="en-US" sz="4000" b="1"/>
          </a:p>
          <a:p>
            <a:r>
              <a:rPr lang="en-US" sz="4000" b="1">
                <a:ea typeface="Verdana"/>
                <a:cs typeface="Arial"/>
              </a:rPr>
              <a:t>The goal of reflection is not to find the "right" answers </a:t>
            </a:r>
            <a:br>
              <a:rPr lang="en-US" sz="4000" b="1"/>
            </a:br>
            <a:r>
              <a:rPr lang="en-US" sz="4000" b="1">
                <a:ea typeface="Verdana"/>
                <a:cs typeface="Arial"/>
              </a:rPr>
              <a:t>but, instead, to articulate your own thinking and learning processes.</a:t>
            </a:r>
          </a:p>
        </p:txBody>
      </p:sp>
      <p:sp>
        <p:nvSpPr>
          <p:cNvPr id="2" name="Title 1"/>
          <p:cNvSpPr>
            <a:spLocks noGrp="1"/>
          </p:cNvSpPr>
          <p:nvPr>
            <p:ph type="title"/>
          </p:nvPr>
        </p:nvSpPr>
        <p:spPr/>
        <p:txBody>
          <a:bodyPr/>
          <a:lstStyle/>
          <a:p>
            <a:r>
              <a:rPr lang="en-US"/>
              <a:t>FINAL THOUGHT: THE CHALLENGES OF REFLECTION</a:t>
            </a:r>
          </a:p>
        </p:txBody>
      </p:sp>
      <p:sp>
        <p:nvSpPr>
          <p:cNvPr id="6" name="Slide Number Placeholder 5"/>
          <p:cNvSpPr>
            <a:spLocks noGrp="1"/>
          </p:cNvSpPr>
          <p:nvPr>
            <p:ph type="sldNum" sz="quarter" idx="12"/>
          </p:nvPr>
        </p:nvSpPr>
        <p:spPr/>
        <p:txBody>
          <a:bodyPr/>
          <a:lstStyle/>
          <a:p>
            <a:fld id="{007E608F-8E79-4585-AAF2-BC275CFAAE7D}" type="slidenum">
              <a:rPr lang="en-CA" smtClean="0"/>
              <a:t>24</a:t>
            </a:fld>
            <a:endParaRPr lang="en-CA"/>
          </a:p>
        </p:txBody>
      </p:sp>
      <p:pic>
        <p:nvPicPr>
          <p:cNvPr id="10" name="Picture 9">
            <a:extLst>
              <a:ext uri="{FF2B5EF4-FFF2-40B4-BE49-F238E27FC236}">
                <a16:creationId xmlns:a16="http://schemas.microsoft.com/office/drawing/2014/main" id="{9EF97E60-E76B-F046-A240-B367FE094400}"/>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0000"/>
                    </a14:imgEffect>
                  </a14:imgLayer>
                </a14:imgProps>
              </a:ex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3559541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5F2D-9B47-6848-BC3B-583767883644}"/>
              </a:ext>
            </a:extLst>
          </p:cNvPr>
          <p:cNvSpPr>
            <a:spLocks noGrp="1"/>
          </p:cNvSpPr>
          <p:nvPr>
            <p:ph type="title"/>
          </p:nvPr>
        </p:nvSpPr>
        <p:spPr/>
        <p:txBody>
          <a:bodyPr/>
          <a:lstStyle/>
          <a:p>
            <a:r>
              <a:rPr lang="en-US"/>
              <a:t>REFERENCES</a:t>
            </a:r>
          </a:p>
        </p:txBody>
      </p:sp>
      <p:sp>
        <p:nvSpPr>
          <p:cNvPr id="5" name="Content Placeholder 4"/>
          <p:cNvSpPr>
            <a:spLocks noGrp="1"/>
          </p:cNvSpPr>
          <p:nvPr>
            <p:ph idx="1"/>
          </p:nvPr>
        </p:nvSpPr>
        <p:spPr/>
        <p:txBody>
          <a:bodyPr>
            <a:normAutofit/>
          </a:bodyPr>
          <a:lstStyle/>
          <a:p>
            <a:r>
              <a:rPr lang="en-US">
                <a:ea typeface="Arial" charset="0"/>
                <a:cs typeface="Arial"/>
              </a:rPr>
              <a:t>Ash, S. L., &amp; Clayton, P. H. (2009). Generating, Deepening, and Documenting Learning: The Power of Critical Reflection in Applied Learning. Journal of Applied Learning in Higher Education, 1(1), 25-48.</a:t>
            </a:r>
          </a:p>
          <a:p>
            <a:r>
              <a:rPr lang="en-US">
                <a:latin typeface="Arial" charset="0"/>
                <a:ea typeface="Arial" charset="0"/>
                <a:cs typeface="Arial" charset="0"/>
              </a:rPr>
              <a:t>Jacoby, B. (2015). Service-learning Essentials: Questions, Answers, and Lessons Learned. San Francisco: </a:t>
            </a:r>
            <a:r>
              <a:rPr lang="en-US" err="1">
                <a:latin typeface="Arial" charset="0"/>
                <a:ea typeface="Arial" charset="0"/>
                <a:cs typeface="Arial" charset="0"/>
              </a:rPr>
              <a:t>JosseyBass</a:t>
            </a:r>
            <a:r>
              <a:rPr lang="en-US">
                <a:latin typeface="Arial" charset="0"/>
                <a:ea typeface="Arial" charset="0"/>
                <a:cs typeface="Arial" charset="0"/>
              </a:rPr>
              <a:t>.</a:t>
            </a:r>
          </a:p>
          <a:p>
            <a:r>
              <a:rPr lang="en-US">
                <a:ea typeface="Arial" charset="0"/>
                <a:cs typeface="Arial"/>
              </a:rPr>
              <a:t>Lewis, L. H. and Williams, C. J. (1994). Experiential Learning: Past and Present. New Directions for Adult and Continuing Education, 5-16. </a:t>
            </a:r>
          </a:p>
          <a:p>
            <a:endParaRPr lang="en-CA"/>
          </a:p>
          <a:p>
            <a:endParaRPr lang="en-CA"/>
          </a:p>
          <a:p>
            <a:endParaRPr lang="en-CA"/>
          </a:p>
        </p:txBody>
      </p:sp>
      <p:pic>
        <p:nvPicPr>
          <p:cNvPr id="7" name="Picture 6">
            <a:extLst>
              <a:ext uri="{FF2B5EF4-FFF2-40B4-BE49-F238E27FC236}">
                <a16:creationId xmlns:a16="http://schemas.microsoft.com/office/drawing/2014/main" id="{7A5B1C7C-549C-BC40-8F7E-B876E81D5C1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0000"/>
                    </a14:imgEffect>
                  </a14:imgLayer>
                </a14:imgProps>
              </a:ex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extLst>
      <p:ext uri="{BB962C8B-B14F-4D97-AF65-F5344CB8AC3E}">
        <p14:creationId xmlns:p14="http://schemas.microsoft.com/office/powerpoint/2010/main" val="1122113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0630" t="9738" r="28158" b="61096"/>
          <a:stretch/>
        </p:blipFill>
        <p:spPr>
          <a:xfrm>
            <a:off x="-353961" y="-265471"/>
            <a:ext cx="12545962" cy="7676536"/>
          </a:xfrm>
          <a:prstGeom prst="rect">
            <a:avLst/>
          </a:prstGeom>
        </p:spPr>
      </p:pic>
      <p:sp>
        <p:nvSpPr>
          <p:cNvPr id="8" name="Rectangle 7"/>
          <p:cNvSpPr/>
          <p:nvPr/>
        </p:nvSpPr>
        <p:spPr>
          <a:xfrm>
            <a:off x="-353961" y="-265473"/>
            <a:ext cx="12545961" cy="7676537"/>
          </a:xfrm>
          <a:prstGeom prst="rect">
            <a:avLst/>
          </a:prstGeom>
          <a:gradFill flip="none" rotWithShape="1">
            <a:gsLst>
              <a:gs pos="0">
                <a:schemeClr val="accent4">
                  <a:lumMod val="50000"/>
                </a:schemeClr>
              </a:gs>
              <a:gs pos="37000">
                <a:schemeClr val="accent4">
                  <a:alpha val="3000"/>
                </a:schemeClr>
              </a:gs>
              <a:gs pos="66000">
                <a:schemeClr val="accent2">
                  <a:lumMod val="75000"/>
                  <a:alpha val="58000"/>
                </a:schemeClr>
              </a:gs>
              <a:gs pos="100000">
                <a:schemeClr val="accent1">
                  <a:lumMod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689" y="2699671"/>
            <a:ext cx="4010738" cy="1458659"/>
          </a:xfrm>
          <a:prstGeom prst="rect">
            <a:avLst/>
          </a:prstGeom>
        </p:spPr>
      </p:pic>
    </p:spTree>
    <p:extLst>
      <p:ext uri="{BB962C8B-B14F-4D97-AF65-F5344CB8AC3E}">
        <p14:creationId xmlns:p14="http://schemas.microsoft.com/office/powerpoint/2010/main" val="292993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45800" y="4781833"/>
            <a:ext cx="1346200" cy="369332"/>
          </a:xfrm>
          <a:prstGeom prst="rect">
            <a:avLst/>
          </a:prstGeom>
          <a:noFill/>
        </p:spPr>
        <p:txBody>
          <a:bodyPr wrap="square" rtlCol="0" anchor="t">
            <a:spAutoFit/>
          </a:bodyPr>
          <a:lstStyle/>
          <a:p>
            <a:endParaRPr lang="en-US">
              <a:cs typeface="Calibri"/>
            </a:endParaRPr>
          </a:p>
        </p:txBody>
      </p:sp>
      <p:sp>
        <p:nvSpPr>
          <p:cNvPr id="8" name="Title 7"/>
          <p:cNvSpPr>
            <a:spLocks noGrp="1"/>
          </p:cNvSpPr>
          <p:nvPr>
            <p:ph type="title"/>
          </p:nvPr>
        </p:nvSpPr>
        <p:spPr/>
        <p:txBody>
          <a:bodyPr/>
          <a:lstStyle/>
          <a:p>
            <a:r>
              <a:rPr lang="en-US"/>
              <a:t>THE VALUE OF REFLECTION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0527" y="59173"/>
            <a:ext cx="787584" cy="780223"/>
          </a:xfrm>
          <a:prstGeom prst="rect">
            <a:avLst/>
          </a:prstGeom>
          <a:noFill/>
          <a:effectLst/>
        </p:spPr>
      </p:pic>
      <p:pic>
        <p:nvPicPr>
          <p:cNvPr id="5" name="Online Media 4" title="The Value of Reflection">
            <a:hlinkClick r:id="" action="ppaction://media"/>
            <a:extLst>
              <a:ext uri="{FF2B5EF4-FFF2-40B4-BE49-F238E27FC236}">
                <a16:creationId xmlns:a16="http://schemas.microsoft.com/office/drawing/2014/main" id="{08A9338E-8F10-47A7-A109-FA3E64A92405}"/>
              </a:ext>
            </a:extLst>
          </p:cNvPr>
          <p:cNvPicPr>
            <a:picLocks noRot="1" noChangeAspect="1"/>
          </p:cNvPicPr>
          <p:nvPr>
            <a:videoFile r:link="rId2"/>
          </p:nvPr>
        </p:nvPicPr>
        <p:blipFill>
          <a:blip r:embed="rId6"/>
          <a:stretch>
            <a:fillRect/>
          </a:stretch>
        </p:blipFill>
        <p:spPr>
          <a:xfrm>
            <a:off x="2229839" y="1219200"/>
            <a:ext cx="7782327" cy="4377559"/>
          </a:xfrm>
          <a:prstGeom prst="rect">
            <a:avLst/>
          </a:prstGeom>
        </p:spPr>
      </p:pic>
    </p:spTree>
    <p:custDataLst>
      <p:tags r:id="rId1"/>
    </p:custDataLst>
    <p:extLst>
      <p:ext uri="{BB962C8B-B14F-4D97-AF65-F5344CB8AC3E}">
        <p14:creationId xmlns:p14="http://schemas.microsoft.com/office/powerpoint/2010/main" val="42324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0283"/>
            <a:ext cx="12469197" cy="8309551"/>
          </a:xfrm>
          <a:prstGeom prst="rect">
            <a:avLst/>
          </a:prstGeom>
        </p:spPr>
      </p:pic>
      <p:sp>
        <p:nvSpPr>
          <p:cNvPr id="12" name="Rectangle 11"/>
          <p:cNvSpPr/>
          <p:nvPr/>
        </p:nvSpPr>
        <p:spPr>
          <a:xfrm>
            <a:off x="0" y="-980283"/>
            <a:ext cx="12536128" cy="8309551"/>
          </a:xfrm>
          <a:prstGeom prst="rect">
            <a:avLst/>
          </a:prstGeom>
          <a:gradFill flip="none" rotWithShape="1">
            <a:gsLst>
              <a:gs pos="0">
                <a:schemeClr val="accent4">
                  <a:lumMod val="50000"/>
                </a:schemeClr>
              </a:gs>
              <a:gs pos="37000">
                <a:schemeClr val="accent4">
                  <a:alpha val="3000"/>
                </a:schemeClr>
              </a:gs>
              <a:gs pos="66000">
                <a:schemeClr val="accent2">
                  <a:lumMod val="75000"/>
                  <a:alpha val="58000"/>
                </a:schemeClr>
              </a:gs>
              <a:gs pos="100000">
                <a:schemeClr val="accent1">
                  <a:lumMod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p:cNvSpPr>
            <a:spLocks noGrp="1"/>
          </p:cNvSpPr>
          <p:nvPr>
            <p:ph type="title"/>
          </p:nvPr>
        </p:nvSpPr>
        <p:spPr/>
        <p:txBody>
          <a:bodyPr/>
          <a:lstStyle/>
          <a:p>
            <a:r>
              <a:rPr lang="en-US">
                <a:solidFill>
                  <a:schemeClr val="bg1"/>
                </a:solidFill>
              </a:rPr>
              <a:t>Reflection in </a:t>
            </a:r>
            <a:br>
              <a:rPr lang="en-US">
                <a:solidFill>
                  <a:schemeClr val="bg1"/>
                </a:solidFill>
              </a:rPr>
            </a:br>
            <a:r>
              <a:rPr lang="en-US">
                <a:solidFill>
                  <a:schemeClr val="bg1"/>
                </a:solidFill>
              </a:rPr>
              <a:t>Experiential Learning</a:t>
            </a:r>
            <a:endParaRPr lang="en-CA">
              <a:solidFill>
                <a:schemeClr val="bg1"/>
              </a:solidFill>
            </a:endParaRPr>
          </a:p>
        </p:txBody>
      </p:sp>
    </p:spTree>
    <p:custDataLst>
      <p:tags r:id="rId1"/>
    </p:custDataLst>
    <p:extLst>
      <p:ext uri="{BB962C8B-B14F-4D97-AF65-F5344CB8AC3E}">
        <p14:creationId xmlns:p14="http://schemas.microsoft.com/office/powerpoint/2010/main" val="28044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WHAT IS EXPERIENTIAL LEARNING?</a:t>
            </a:r>
          </a:p>
        </p:txBody>
      </p:sp>
      <p:sp>
        <p:nvSpPr>
          <p:cNvPr id="5" name="Text Placeholder 4">
            <a:extLst>
              <a:ext uri="{FF2B5EF4-FFF2-40B4-BE49-F238E27FC236}">
                <a16:creationId xmlns:a16="http://schemas.microsoft.com/office/drawing/2014/main" id="{B967BBFE-4A22-E345-991D-BF463A49F322}"/>
              </a:ext>
            </a:extLst>
          </p:cNvPr>
          <p:cNvSpPr>
            <a:spLocks noGrp="1"/>
          </p:cNvSpPr>
          <p:nvPr>
            <p:ph type="body" sz="quarter" idx="14"/>
          </p:nvPr>
        </p:nvSpPr>
        <p:spPr>
          <a:xfrm>
            <a:off x="670498" y="6151282"/>
            <a:ext cx="10515600" cy="355600"/>
          </a:xfrm>
        </p:spPr>
        <p:txBody>
          <a:bodyPr vert="horz" lIns="91440" tIns="45720" rIns="91440" bIns="45720" rtlCol="0" anchor="t">
            <a:noAutofit/>
          </a:bodyPr>
          <a:lstStyle/>
          <a:p>
            <a:r>
              <a:rPr lang="en-US" sz="1200">
                <a:ea typeface="Verdana"/>
                <a:cs typeface="Arial"/>
              </a:rPr>
              <a:t>Lewis, L. H. and Williams, C. J. (1994), Experiential Learning: Past and present. New Directions for Adult and Continuing Education. 5-16. </a:t>
            </a:r>
            <a:endParaRPr lang="en-US" sz="1200"/>
          </a:p>
          <a:p>
            <a:endParaRPr lang="en-US"/>
          </a:p>
        </p:txBody>
      </p:sp>
      <p:sp>
        <p:nvSpPr>
          <p:cNvPr id="14" name="Content Placeholder 3"/>
          <p:cNvSpPr>
            <a:spLocks noGrp="1"/>
          </p:cNvSpPr>
          <p:nvPr>
            <p:ph sz="half" idx="1"/>
          </p:nvPr>
        </p:nvSpPr>
        <p:spPr>
          <a:prstGeom prst="rect">
            <a:avLst/>
          </a:prstGeom>
        </p:spPr>
        <p:txBody>
          <a:bodyPr vert="horz" lIns="91440" tIns="45720" rIns="91440" bIns="45720" rtlCol="0" anchor="t">
            <a:noAutofit/>
          </a:bodyPr>
          <a:lstStyle/>
          <a:p>
            <a:r>
              <a:rPr lang="en-US" b="1">
                <a:solidFill>
                  <a:srgbClr val="005F7A"/>
                </a:solidFill>
              </a:rPr>
              <a:t>“Learning </a:t>
            </a:r>
            <a:br>
              <a:rPr lang="en-US" b="1">
                <a:solidFill>
                  <a:srgbClr val="005F7A"/>
                </a:solidFill>
              </a:rPr>
            </a:br>
            <a:r>
              <a:rPr lang="en-US" b="1">
                <a:solidFill>
                  <a:srgbClr val="005F7A"/>
                </a:solidFill>
              </a:rPr>
              <a:t>from experience </a:t>
            </a:r>
            <a:br>
              <a:rPr lang="en-US" b="1">
                <a:solidFill>
                  <a:srgbClr val="005F7A"/>
                </a:solidFill>
              </a:rPr>
            </a:br>
            <a:r>
              <a:rPr lang="en-US" b="1">
                <a:solidFill>
                  <a:srgbClr val="005F7A"/>
                </a:solidFill>
              </a:rPr>
              <a:t>or learning </a:t>
            </a:r>
            <a:br>
              <a:rPr lang="en-US" b="1">
                <a:solidFill>
                  <a:srgbClr val="005F7A"/>
                </a:solidFill>
              </a:rPr>
            </a:br>
            <a:r>
              <a:rPr lang="en-US" b="1">
                <a:solidFill>
                  <a:srgbClr val="005F7A"/>
                </a:solidFill>
              </a:rPr>
              <a:t>by doing”</a:t>
            </a:r>
          </a:p>
          <a:p>
            <a:pPr marL="0" indent="0">
              <a:buNone/>
            </a:pPr>
            <a:endParaRPr lang="en-US"/>
          </a:p>
        </p:txBody>
      </p:sp>
      <p:sp>
        <p:nvSpPr>
          <p:cNvPr id="7" name="Content Placeholder 6">
            <a:extLst>
              <a:ext uri="{FF2B5EF4-FFF2-40B4-BE49-F238E27FC236}">
                <a16:creationId xmlns:a16="http://schemas.microsoft.com/office/drawing/2014/main" id="{C8BD3F02-1051-1946-9539-D8E6133A68C2}"/>
              </a:ext>
            </a:extLst>
          </p:cNvPr>
          <p:cNvSpPr>
            <a:spLocks noGrp="1"/>
          </p:cNvSpPr>
          <p:nvPr>
            <p:ph sz="half" idx="15"/>
          </p:nvPr>
        </p:nvSpPr>
        <p:spPr/>
        <p:txBody>
          <a:bodyPr>
            <a:normAutofit/>
          </a:bodyPr>
          <a:lstStyle/>
          <a:p>
            <a:r>
              <a:rPr lang="en-US" sz="2400"/>
              <a:t>“Experiential education first immerses learners in an experience and then encourages </a:t>
            </a:r>
            <a:r>
              <a:rPr lang="en-US" sz="2400" b="1"/>
              <a:t>reflection</a:t>
            </a:r>
            <a:r>
              <a:rPr lang="en-US" sz="2400"/>
              <a:t> about the experience to develop new skills, new attitudes, or new ways of thinking (5).”</a:t>
            </a:r>
          </a:p>
          <a:p>
            <a:endParaRPr lang="en-US"/>
          </a:p>
        </p:txBody>
      </p:sp>
      <p:pic>
        <p:nvPicPr>
          <p:cNvPr id="11" name="Picture 10">
            <a:extLst>
              <a:ext uri="{FF2B5EF4-FFF2-40B4-BE49-F238E27FC236}">
                <a16:creationId xmlns:a16="http://schemas.microsoft.com/office/drawing/2014/main" id="{F52BC003-07CF-BC42-B7AD-29A1E2492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3434015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WHAT IS REFLECTION?</a:t>
            </a:r>
          </a:p>
        </p:txBody>
      </p:sp>
      <p:sp>
        <p:nvSpPr>
          <p:cNvPr id="14" name="Content Placeholder 3"/>
          <p:cNvSpPr>
            <a:spLocks noGrp="1"/>
          </p:cNvSpPr>
          <p:nvPr>
            <p:ph sz="half" idx="13"/>
          </p:nvPr>
        </p:nvSpPr>
        <p:spPr>
          <a:xfrm>
            <a:off x="838200" y="1219200"/>
            <a:ext cx="10515600" cy="1247632"/>
          </a:xfrm>
          <a:prstGeom prst="rect">
            <a:avLst/>
          </a:prstGeom>
        </p:spPr>
        <p:txBody>
          <a:bodyPr vert="horz" lIns="91440" tIns="45720" rIns="91440" bIns="45720" rtlCol="0" anchor="t">
            <a:noAutofit/>
          </a:bodyPr>
          <a:lstStyle/>
          <a:p>
            <a:pPr algn="ctr"/>
            <a:r>
              <a:rPr lang="en-US"/>
              <a:t>Experiential learning includes “</a:t>
            </a:r>
            <a:r>
              <a:rPr lang="en-US" b="1"/>
              <a:t>reflection</a:t>
            </a:r>
            <a:r>
              <a:rPr lang="en-US"/>
              <a:t>” as a key component but what is “</a:t>
            </a:r>
            <a:r>
              <a:rPr lang="en-US" b="1"/>
              <a:t>reflection</a:t>
            </a:r>
            <a:r>
              <a:rPr lang="en-US"/>
              <a:t>”? “</a:t>
            </a:r>
            <a:r>
              <a:rPr lang="en-US" b="1"/>
              <a:t>Reflection</a:t>
            </a:r>
            <a:r>
              <a:rPr lang="en-US"/>
              <a:t>” simply means taking time to consider:</a:t>
            </a:r>
          </a:p>
          <a:p>
            <a:pPr marL="0" indent="0">
              <a:buNone/>
            </a:pPr>
            <a:endParaRPr lang="en-US"/>
          </a:p>
        </p:txBody>
      </p:sp>
      <p:pic>
        <p:nvPicPr>
          <p:cNvPr id="7" name="Picture 6">
            <a:extLst>
              <a:ext uri="{FF2B5EF4-FFF2-40B4-BE49-F238E27FC236}">
                <a16:creationId xmlns:a16="http://schemas.microsoft.com/office/drawing/2014/main" id="{B76BA88C-5489-964E-A164-F5B1634E0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42" name="Rectangle 41">
            <a:extLst>
              <a:ext uri="{FF2B5EF4-FFF2-40B4-BE49-F238E27FC236}">
                <a16:creationId xmlns:a16="http://schemas.microsoft.com/office/drawing/2014/main" id="{4018928F-4525-C24E-8119-211BDB8EEC4F}"/>
              </a:ext>
            </a:extLst>
          </p:cNvPr>
          <p:cNvSpPr/>
          <p:nvPr/>
        </p:nvSpPr>
        <p:spPr>
          <a:xfrm>
            <a:off x="2940483" y="5033027"/>
            <a:ext cx="3155517" cy="696344"/>
          </a:xfrm>
          <a:prstGeom prst="rect">
            <a:avLst/>
          </a:prstGeom>
        </p:spPr>
        <p:txBody>
          <a:bodyPr wrap="square" lIns="137160" rIns="137160" bIns="34290">
            <a:spAutoFit/>
          </a:bodyPr>
          <a:lstStyle/>
          <a:p>
            <a:pPr lvl="0">
              <a:defRPr/>
            </a:pPr>
            <a:r>
              <a:rPr lang="en-US" sz="2000">
                <a:latin typeface="Arial" panose="020B0604020202020204" pitchFamily="34" charset="0"/>
                <a:cs typeface="Arial" panose="020B0604020202020204" pitchFamily="34" charset="0"/>
              </a:rPr>
              <a:t>Your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experience</a:t>
            </a:r>
          </a:p>
        </p:txBody>
      </p:sp>
      <p:sp>
        <p:nvSpPr>
          <p:cNvPr id="43" name="Rectangle 42">
            <a:extLst>
              <a:ext uri="{FF2B5EF4-FFF2-40B4-BE49-F238E27FC236}">
                <a16:creationId xmlns:a16="http://schemas.microsoft.com/office/drawing/2014/main" id="{742F9965-24B5-2448-92D2-32AF3B9D12A9}"/>
              </a:ext>
            </a:extLst>
          </p:cNvPr>
          <p:cNvSpPr/>
          <p:nvPr/>
        </p:nvSpPr>
        <p:spPr>
          <a:xfrm>
            <a:off x="5766736" y="4317762"/>
            <a:ext cx="3155517" cy="1004121"/>
          </a:xfrm>
          <a:prstGeom prst="rect">
            <a:avLst/>
          </a:prstGeom>
        </p:spPr>
        <p:txBody>
          <a:bodyPr wrap="square" lIns="137160" rIns="137160" bIns="34290">
            <a:spAutoFit/>
          </a:bodyPr>
          <a:lstStyle/>
          <a:p>
            <a:pPr lvl="0">
              <a:defRPr/>
            </a:pPr>
            <a:r>
              <a:rPr lang="en-US" sz="2000">
                <a:latin typeface="Arial" panose="020B0604020202020204" pitchFamily="34" charset="0"/>
                <a:cs typeface="Arial" panose="020B0604020202020204" pitchFamily="34" charset="0"/>
              </a:rPr>
              <a:t>What you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learned from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that experience</a:t>
            </a:r>
          </a:p>
        </p:txBody>
      </p:sp>
      <p:sp>
        <p:nvSpPr>
          <p:cNvPr id="44" name="Rectangle 43">
            <a:extLst>
              <a:ext uri="{FF2B5EF4-FFF2-40B4-BE49-F238E27FC236}">
                <a16:creationId xmlns:a16="http://schemas.microsoft.com/office/drawing/2014/main" id="{5413ABAD-DE56-A54F-8693-8ECCB9740324}"/>
              </a:ext>
            </a:extLst>
          </p:cNvPr>
          <p:cNvSpPr/>
          <p:nvPr/>
        </p:nvSpPr>
        <p:spPr>
          <a:xfrm>
            <a:off x="8924607" y="2972267"/>
            <a:ext cx="3155517" cy="1311898"/>
          </a:xfrm>
          <a:prstGeom prst="rect">
            <a:avLst/>
          </a:prstGeom>
        </p:spPr>
        <p:txBody>
          <a:bodyPr wrap="square" lIns="137160" rIns="137160" bIns="34290">
            <a:spAutoFit/>
          </a:bodyPr>
          <a:lstStyle/>
          <a:p>
            <a:pPr lvl="0">
              <a:defRPr/>
            </a:pPr>
            <a:r>
              <a:rPr lang="en-US" sz="2000">
                <a:latin typeface="Arial" panose="020B0604020202020204" pitchFamily="34" charset="0"/>
                <a:cs typeface="Arial" panose="020B0604020202020204" pitchFamily="34" charset="0"/>
              </a:rPr>
              <a:t>How to adjust your knowledge, assumptions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or actions as a result of what you learned</a:t>
            </a:r>
          </a:p>
        </p:txBody>
      </p:sp>
      <p:cxnSp>
        <p:nvCxnSpPr>
          <p:cNvPr id="51" name="Straight Arrow Connector 50">
            <a:extLst>
              <a:ext uri="{FF2B5EF4-FFF2-40B4-BE49-F238E27FC236}">
                <a16:creationId xmlns:a16="http://schemas.microsoft.com/office/drawing/2014/main" id="{D0559B65-E3C5-784B-924D-4DE0C55F96AD}"/>
              </a:ext>
            </a:extLst>
          </p:cNvPr>
          <p:cNvCxnSpPr>
            <a:cxnSpLocks/>
          </p:cNvCxnSpPr>
          <p:nvPr/>
        </p:nvCxnSpPr>
        <p:spPr>
          <a:xfrm flipV="1">
            <a:off x="2956795" y="4187105"/>
            <a:ext cx="1398581" cy="466757"/>
          </a:xfrm>
          <a:prstGeom prst="straightConnector1">
            <a:avLst/>
          </a:prstGeom>
          <a:ln>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8FB8562A-C84B-CD4C-898B-29E6ABD5497A}"/>
              </a:ext>
            </a:extLst>
          </p:cNvPr>
          <p:cNvGrpSpPr/>
          <p:nvPr/>
        </p:nvGrpSpPr>
        <p:grpSpPr>
          <a:xfrm>
            <a:off x="4483944" y="3344538"/>
            <a:ext cx="1398292" cy="1398288"/>
            <a:chOff x="4483944" y="3344538"/>
            <a:chExt cx="1398292" cy="1398288"/>
          </a:xfrm>
        </p:grpSpPr>
        <p:sp>
          <p:nvSpPr>
            <p:cNvPr id="24" name="Oval 23">
              <a:extLst>
                <a:ext uri="{FF2B5EF4-FFF2-40B4-BE49-F238E27FC236}">
                  <a16:creationId xmlns:a16="http://schemas.microsoft.com/office/drawing/2014/main" id="{DCD58E23-2CD9-A44F-B7B5-76D8ECB0E3C7}"/>
                </a:ext>
              </a:extLst>
            </p:cNvPr>
            <p:cNvSpPr>
              <a:spLocks noChangeAspect="1"/>
            </p:cNvSpPr>
            <p:nvPr/>
          </p:nvSpPr>
          <p:spPr>
            <a:xfrm>
              <a:off x="4483944" y="3344538"/>
              <a:ext cx="1398292" cy="1398288"/>
            </a:xfrm>
            <a:prstGeom prst="ellipse">
              <a:avLst/>
            </a:prstGeom>
            <a:solidFill>
              <a:schemeClr val="accent2">
                <a:alpha val="91000"/>
              </a:schemeClr>
            </a:solidFill>
            <a:ln w="952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Freeform 42">
              <a:extLst>
                <a:ext uri="{FF2B5EF4-FFF2-40B4-BE49-F238E27FC236}">
                  <a16:creationId xmlns:a16="http://schemas.microsoft.com/office/drawing/2014/main" id="{76C246B0-CDCC-9941-B38A-C88099673945}"/>
                </a:ext>
              </a:extLst>
            </p:cNvPr>
            <p:cNvSpPr>
              <a:spLocks noEditPoints="1"/>
            </p:cNvSpPr>
            <p:nvPr/>
          </p:nvSpPr>
          <p:spPr bwMode="auto">
            <a:xfrm>
              <a:off x="4766902" y="3543912"/>
              <a:ext cx="864106" cy="1012486"/>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51435" tIns="25718" rIns="51435" bIns="25718" numCol="1" anchor="t" anchorCtr="0" compatLnSpc="1">
              <a:prstTxWarp prst="textNoShape">
                <a:avLst/>
              </a:prstTxWarp>
            </a:bodyPr>
            <a:lstStyle/>
            <a:p>
              <a:endParaRPr lang="en-US" sz="1944"/>
            </a:p>
          </p:txBody>
        </p:sp>
      </p:grpSp>
      <p:grpSp>
        <p:nvGrpSpPr>
          <p:cNvPr id="91" name="Group 90">
            <a:extLst>
              <a:ext uri="{FF2B5EF4-FFF2-40B4-BE49-F238E27FC236}">
                <a16:creationId xmlns:a16="http://schemas.microsoft.com/office/drawing/2014/main" id="{40DD040F-A995-564F-B8D7-B2C74DF4E7C6}"/>
              </a:ext>
            </a:extLst>
          </p:cNvPr>
          <p:cNvGrpSpPr/>
          <p:nvPr/>
        </p:nvGrpSpPr>
        <p:grpSpPr>
          <a:xfrm>
            <a:off x="1566150" y="4187105"/>
            <a:ext cx="1398292" cy="1398292"/>
            <a:chOff x="1566150" y="4187105"/>
            <a:chExt cx="1398292" cy="1398292"/>
          </a:xfrm>
        </p:grpSpPr>
        <p:sp>
          <p:nvSpPr>
            <p:cNvPr id="34" name="Oval 33">
              <a:extLst>
                <a:ext uri="{FF2B5EF4-FFF2-40B4-BE49-F238E27FC236}">
                  <a16:creationId xmlns:a16="http://schemas.microsoft.com/office/drawing/2014/main" id="{0CDBAD1C-0B8F-B045-84B5-B65CE327E602}"/>
                </a:ext>
              </a:extLst>
            </p:cNvPr>
            <p:cNvSpPr>
              <a:spLocks noChangeAspect="1"/>
            </p:cNvSpPr>
            <p:nvPr/>
          </p:nvSpPr>
          <p:spPr>
            <a:xfrm>
              <a:off x="1566150" y="4187105"/>
              <a:ext cx="1398292" cy="1398292"/>
            </a:xfrm>
            <a:prstGeom prst="ellipse">
              <a:avLst/>
            </a:prstGeom>
            <a:solidFill>
              <a:schemeClr val="accent1">
                <a:alpha val="91000"/>
              </a:schemeClr>
            </a:solidFill>
            <a:ln w="952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40">
              <a:extLst>
                <a:ext uri="{FF2B5EF4-FFF2-40B4-BE49-F238E27FC236}">
                  <a16:creationId xmlns:a16="http://schemas.microsoft.com/office/drawing/2014/main" id="{CC100548-8076-F44C-9C7F-763757849AA1}"/>
                </a:ext>
              </a:extLst>
            </p:cNvPr>
            <p:cNvSpPr>
              <a:spLocks noEditPoints="1"/>
            </p:cNvSpPr>
            <p:nvPr/>
          </p:nvSpPr>
          <p:spPr bwMode="auto">
            <a:xfrm>
              <a:off x="1837076" y="4398175"/>
              <a:ext cx="905451" cy="1012486"/>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rgbClr val="FFFFFF"/>
            </a:solidFill>
            <a:ln>
              <a:noFill/>
            </a:ln>
          </p:spPr>
          <p:txBody>
            <a:bodyPr vert="horz" wrap="square" lIns="51435" tIns="25718" rIns="51435" bIns="25718" numCol="1" anchor="t" anchorCtr="0" compatLnSpc="1">
              <a:prstTxWarp prst="textNoShape">
                <a:avLst/>
              </a:prstTxWarp>
            </a:bodyPr>
            <a:lstStyle/>
            <a:p>
              <a:endParaRPr lang="en-US" sz="1944"/>
            </a:p>
          </p:txBody>
        </p:sp>
      </p:grpSp>
      <p:grpSp>
        <p:nvGrpSpPr>
          <p:cNvPr id="92" name="Group 91">
            <a:extLst>
              <a:ext uri="{FF2B5EF4-FFF2-40B4-BE49-F238E27FC236}">
                <a16:creationId xmlns:a16="http://schemas.microsoft.com/office/drawing/2014/main" id="{D71261DB-6D17-0944-BC7C-4D3A03B38AFD}"/>
              </a:ext>
            </a:extLst>
          </p:cNvPr>
          <p:cNvGrpSpPr/>
          <p:nvPr/>
        </p:nvGrpSpPr>
        <p:grpSpPr>
          <a:xfrm>
            <a:off x="7379521" y="2462331"/>
            <a:ext cx="1398292" cy="1398292"/>
            <a:chOff x="7379521" y="2462331"/>
            <a:chExt cx="1398292" cy="1398292"/>
          </a:xfrm>
        </p:grpSpPr>
        <p:sp>
          <p:nvSpPr>
            <p:cNvPr id="9" name="Oval 8">
              <a:extLst>
                <a:ext uri="{FF2B5EF4-FFF2-40B4-BE49-F238E27FC236}">
                  <a16:creationId xmlns:a16="http://schemas.microsoft.com/office/drawing/2014/main" id="{C5578F88-58D7-BD4B-B0D2-047126BD1FBC}"/>
                </a:ext>
              </a:extLst>
            </p:cNvPr>
            <p:cNvSpPr>
              <a:spLocks noChangeAspect="1"/>
            </p:cNvSpPr>
            <p:nvPr/>
          </p:nvSpPr>
          <p:spPr>
            <a:xfrm>
              <a:off x="7379521" y="2462331"/>
              <a:ext cx="1398292" cy="1398292"/>
            </a:xfrm>
            <a:prstGeom prst="ellipse">
              <a:avLst/>
            </a:prstGeom>
            <a:solidFill>
              <a:schemeClr val="accent3">
                <a:alpha val="91000"/>
              </a:schemeClr>
            </a:solid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D6532FA5-AF03-4A4C-99C1-DA4F4C944226}"/>
                </a:ext>
              </a:extLst>
            </p:cNvPr>
            <p:cNvGrpSpPr/>
            <p:nvPr/>
          </p:nvGrpSpPr>
          <p:grpSpPr>
            <a:xfrm>
              <a:off x="7761625" y="2749904"/>
              <a:ext cx="576931" cy="544269"/>
              <a:chOff x="6493350" y="2532947"/>
              <a:chExt cx="493658" cy="464960"/>
            </a:xfrm>
          </p:grpSpPr>
          <p:sp>
            <p:nvSpPr>
              <p:cNvPr id="67" name="Freeform 272">
                <a:extLst>
                  <a:ext uri="{FF2B5EF4-FFF2-40B4-BE49-F238E27FC236}">
                    <a16:creationId xmlns:a16="http://schemas.microsoft.com/office/drawing/2014/main" id="{52C2C850-0472-1B45-896D-4DFFA724AC1F}"/>
                  </a:ext>
                </a:extLst>
              </p:cNvPr>
              <p:cNvSpPr>
                <a:spLocks/>
              </p:cNvSpPr>
              <p:nvPr/>
            </p:nvSpPr>
            <p:spPr bwMode="auto">
              <a:xfrm>
                <a:off x="6493350" y="2697886"/>
                <a:ext cx="493658" cy="134792"/>
              </a:xfrm>
              <a:custGeom>
                <a:avLst/>
                <a:gdLst>
                  <a:gd name="T0" fmla="*/ 624 w 721"/>
                  <a:gd name="T1" fmla="*/ 166 h 197"/>
                  <a:gd name="T2" fmla="*/ 360 w 721"/>
                  <a:gd name="T3" fmla="*/ 197 h 197"/>
                  <a:gd name="T4" fmla="*/ 0 w 721"/>
                  <a:gd name="T5" fmla="*/ 99 h 197"/>
                  <a:gd name="T6" fmla="*/ 360 w 721"/>
                  <a:gd name="T7" fmla="*/ 0 h 197"/>
                  <a:gd name="T8" fmla="*/ 721 w 721"/>
                  <a:gd name="T9" fmla="*/ 99 h 197"/>
                  <a:gd name="T10" fmla="*/ 669 w 721"/>
                  <a:gd name="T11" fmla="*/ 149 h 197"/>
                </a:gdLst>
                <a:ahLst/>
                <a:cxnLst>
                  <a:cxn ang="0">
                    <a:pos x="T0" y="T1"/>
                  </a:cxn>
                  <a:cxn ang="0">
                    <a:pos x="T2" y="T3"/>
                  </a:cxn>
                  <a:cxn ang="0">
                    <a:pos x="T4" y="T5"/>
                  </a:cxn>
                  <a:cxn ang="0">
                    <a:pos x="T6" y="T7"/>
                  </a:cxn>
                  <a:cxn ang="0">
                    <a:pos x="T8" y="T9"/>
                  </a:cxn>
                  <a:cxn ang="0">
                    <a:pos x="T10" y="T11"/>
                  </a:cxn>
                </a:cxnLst>
                <a:rect l="0" t="0" r="r" b="b"/>
                <a:pathLst>
                  <a:path w="721" h="197">
                    <a:moveTo>
                      <a:pt x="624" y="166"/>
                    </a:moveTo>
                    <a:cubicBezTo>
                      <a:pt x="558" y="185"/>
                      <a:pt x="465" y="197"/>
                      <a:pt x="360" y="197"/>
                    </a:cubicBezTo>
                    <a:cubicBezTo>
                      <a:pt x="161" y="197"/>
                      <a:pt x="0" y="153"/>
                      <a:pt x="0" y="99"/>
                    </a:cubicBezTo>
                    <a:cubicBezTo>
                      <a:pt x="0" y="44"/>
                      <a:pt x="161" y="0"/>
                      <a:pt x="360" y="0"/>
                    </a:cubicBezTo>
                    <a:cubicBezTo>
                      <a:pt x="559" y="0"/>
                      <a:pt x="721" y="44"/>
                      <a:pt x="721" y="99"/>
                    </a:cubicBezTo>
                    <a:cubicBezTo>
                      <a:pt x="721" y="117"/>
                      <a:pt x="702" y="135"/>
                      <a:pt x="669" y="149"/>
                    </a:cubicBezTo>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68" name="Freeform 273">
                <a:extLst>
                  <a:ext uri="{FF2B5EF4-FFF2-40B4-BE49-F238E27FC236}">
                    <a16:creationId xmlns:a16="http://schemas.microsoft.com/office/drawing/2014/main" id="{37EB828E-822B-D249-A75C-24C872F43C23}"/>
                  </a:ext>
                </a:extLst>
              </p:cNvPr>
              <p:cNvSpPr>
                <a:spLocks/>
              </p:cNvSpPr>
              <p:nvPr/>
            </p:nvSpPr>
            <p:spPr bwMode="auto">
              <a:xfrm>
                <a:off x="6600314" y="2532947"/>
                <a:ext cx="295673" cy="464960"/>
              </a:xfrm>
              <a:custGeom>
                <a:avLst/>
                <a:gdLst>
                  <a:gd name="T0" fmla="*/ 26 w 432"/>
                  <a:gd name="T1" fmla="*/ 494 h 679"/>
                  <a:gd name="T2" fmla="*/ 119 w 432"/>
                  <a:gd name="T3" fmla="*/ 290 h 679"/>
                  <a:gd name="T4" fmla="*/ 385 w 432"/>
                  <a:gd name="T5" fmla="*/ 28 h 679"/>
                  <a:gd name="T6" fmla="*/ 290 w 432"/>
                  <a:gd name="T7" fmla="*/ 389 h 679"/>
                  <a:gd name="T8" fmla="*/ 24 w 432"/>
                  <a:gd name="T9" fmla="*/ 652 h 679"/>
                  <a:gd name="T10" fmla="*/ 13 w 432"/>
                  <a:gd name="T11" fmla="*/ 540 h 679"/>
                </a:gdLst>
                <a:ahLst/>
                <a:cxnLst>
                  <a:cxn ang="0">
                    <a:pos x="T0" y="T1"/>
                  </a:cxn>
                  <a:cxn ang="0">
                    <a:pos x="T2" y="T3"/>
                  </a:cxn>
                  <a:cxn ang="0">
                    <a:pos x="T4" y="T5"/>
                  </a:cxn>
                  <a:cxn ang="0">
                    <a:pos x="T6" y="T7"/>
                  </a:cxn>
                  <a:cxn ang="0">
                    <a:pos x="T8" y="T9"/>
                  </a:cxn>
                  <a:cxn ang="0">
                    <a:pos x="T10" y="T11"/>
                  </a:cxn>
                </a:cxnLst>
                <a:rect l="0" t="0" r="r" b="b"/>
                <a:pathLst>
                  <a:path w="432" h="679">
                    <a:moveTo>
                      <a:pt x="26" y="494"/>
                    </a:moveTo>
                    <a:cubicBezTo>
                      <a:pt x="45" y="434"/>
                      <a:pt x="77" y="363"/>
                      <a:pt x="119" y="290"/>
                    </a:cubicBezTo>
                    <a:cubicBezTo>
                      <a:pt x="219" y="118"/>
                      <a:pt x="338" y="0"/>
                      <a:pt x="385" y="28"/>
                    </a:cubicBezTo>
                    <a:cubicBezTo>
                      <a:pt x="432" y="55"/>
                      <a:pt x="389" y="217"/>
                      <a:pt x="290" y="389"/>
                    </a:cubicBezTo>
                    <a:cubicBezTo>
                      <a:pt x="190" y="561"/>
                      <a:pt x="71" y="679"/>
                      <a:pt x="24" y="652"/>
                    </a:cubicBezTo>
                    <a:cubicBezTo>
                      <a:pt x="2" y="639"/>
                      <a:pt x="0" y="598"/>
                      <a:pt x="13" y="540"/>
                    </a:cubicBezTo>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69" name="Freeform 274">
                <a:extLst>
                  <a:ext uri="{FF2B5EF4-FFF2-40B4-BE49-F238E27FC236}">
                    <a16:creationId xmlns:a16="http://schemas.microsoft.com/office/drawing/2014/main" id="{96286011-C2C9-5848-86D5-7F207BA16D07}"/>
                  </a:ext>
                </a:extLst>
              </p:cNvPr>
              <p:cNvSpPr>
                <a:spLocks/>
              </p:cNvSpPr>
              <p:nvPr/>
            </p:nvSpPr>
            <p:spPr bwMode="auto">
              <a:xfrm>
                <a:off x="6584371" y="2543962"/>
                <a:ext cx="311616" cy="453945"/>
              </a:xfrm>
              <a:custGeom>
                <a:avLst/>
                <a:gdLst>
                  <a:gd name="T0" fmla="*/ 173 w 455"/>
                  <a:gd name="T1" fmla="*/ 81 h 663"/>
                  <a:gd name="T2" fmla="*/ 313 w 455"/>
                  <a:gd name="T3" fmla="*/ 274 h 663"/>
                  <a:gd name="T4" fmla="*/ 408 w 455"/>
                  <a:gd name="T5" fmla="*/ 636 h 663"/>
                  <a:gd name="T6" fmla="*/ 142 w 455"/>
                  <a:gd name="T7" fmla="*/ 373 h 663"/>
                  <a:gd name="T8" fmla="*/ 47 w 455"/>
                  <a:gd name="T9" fmla="*/ 12 h 663"/>
                  <a:gd name="T10" fmla="*/ 138 w 455"/>
                  <a:gd name="T11" fmla="*/ 48 h 663"/>
                </a:gdLst>
                <a:ahLst/>
                <a:cxnLst>
                  <a:cxn ang="0">
                    <a:pos x="T0" y="T1"/>
                  </a:cxn>
                  <a:cxn ang="0">
                    <a:pos x="T2" y="T3"/>
                  </a:cxn>
                  <a:cxn ang="0">
                    <a:pos x="T4" y="T5"/>
                  </a:cxn>
                  <a:cxn ang="0">
                    <a:pos x="T6" y="T7"/>
                  </a:cxn>
                  <a:cxn ang="0">
                    <a:pos x="T8" y="T9"/>
                  </a:cxn>
                  <a:cxn ang="0">
                    <a:pos x="T10" y="T11"/>
                  </a:cxn>
                </a:cxnLst>
                <a:rect l="0" t="0" r="r" b="b"/>
                <a:pathLst>
                  <a:path w="455" h="663">
                    <a:moveTo>
                      <a:pt x="173" y="81"/>
                    </a:moveTo>
                    <a:cubicBezTo>
                      <a:pt x="218" y="128"/>
                      <a:pt x="267" y="196"/>
                      <a:pt x="313" y="274"/>
                    </a:cubicBezTo>
                    <a:cubicBezTo>
                      <a:pt x="412" y="447"/>
                      <a:pt x="455" y="609"/>
                      <a:pt x="408" y="636"/>
                    </a:cubicBezTo>
                    <a:cubicBezTo>
                      <a:pt x="361" y="663"/>
                      <a:pt x="242" y="545"/>
                      <a:pt x="142" y="373"/>
                    </a:cubicBezTo>
                    <a:cubicBezTo>
                      <a:pt x="43" y="201"/>
                      <a:pt x="0" y="39"/>
                      <a:pt x="47" y="12"/>
                    </a:cubicBezTo>
                    <a:cubicBezTo>
                      <a:pt x="67" y="0"/>
                      <a:pt x="100" y="14"/>
                      <a:pt x="138" y="48"/>
                    </a:cubicBezTo>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70" name="Oval 275">
                <a:extLst>
                  <a:ext uri="{FF2B5EF4-FFF2-40B4-BE49-F238E27FC236}">
                    <a16:creationId xmlns:a16="http://schemas.microsoft.com/office/drawing/2014/main" id="{EB1F296F-2845-1044-AAAF-5DA5A4F808D9}"/>
                  </a:ext>
                </a:extLst>
              </p:cNvPr>
              <p:cNvSpPr>
                <a:spLocks noChangeArrowheads="1"/>
              </p:cNvSpPr>
              <p:nvPr/>
            </p:nvSpPr>
            <p:spPr bwMode="auto">
              <a:xfrm>
                <a:off x="6920047" y="2789776"/>
                <a:ext cx="32756" cy="32756"/>
              </a:xfrm>
              <a:prstGeom prst="ellipse">
                <a:avLst/>
              </a:pr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71" name="Oval 276">
                <a:extLst>
                  <a:ext uri="{FF2B5EF4-FFF2-40B4-BE49-F238E27FC236}">
                    <a16:creationId xmlns:a16="http://schemas.microsoft.com/office/drawing/2014/main" id="{0C4D668D-452B-3542-A17A-D21BF455F9CE}"/>
                  </a:ext>
                </a:extLst>
              </p:cNvPr>
              <p:cNvSpPr>
                <a:spLocks noChangeArrowheads="1"/>
              </p:cNvSpPr>
              <p:nvPr/>
            </p:nvSpPr>
            <p:spPr bwMode="auto">
              <a:xfrm>
                <a:off x="6596836" y="2870362"/>
                <a:ext cx="32756" cy="33046"/>
              </a:xfrm>
              <a:prstGeom prst="ellipse">
                <a:avLst/>
              </a:pr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72" name="Freeform 277">
                <a:extLst>
                  <a:ext uri="{FF2B5EF4-FFF2-40B4-BE49-F238E27FC236}">
                    <a16:creationId xmlns:a16="http://schemas.microsoft.com/office/drawing/2014/main" id="{F632FC12-FBFB-1841-B87B-31F929871650}"/>
                  </a:ext>
                </a:extLst>
              </p:cNvPr>
              <p:cNvSpPr>
                <a:spLocks/>
              </p:cNvSpPr>
              <p:nvPr/>
            </p:nvSpPr>
            <p:spPr bwMode="auto">
              <a:xfrm>
                <a:off x="6674812" y="2571210"/>
                <a:ext cx="32756" cy="32756"/>
              </a:xfrm>
              <a:custGeom>
                <a:avLst/>
                <a:gdLst>
                  <a:gd name="T0" fmla="*/ 48 w 48"/>
                  <a:gd name="T1" fmla="*/ 24 h 48"/>
                  <a:gd name="T2" fmla="*/ 40 w 48"/>
                  <a:gd name="T3" fmla="*/ 42 h 48"/>
                  <a:gd name="T4" fmla="*/ 24 w 48"/>
                  <a:gd name="T5" fmla="*/ 48 h 48"/>
                  <a:gd name="T6" fmla="*/ 0 w 48"/>
                  <a:gd name="T7" fmla="*/ 24 h 48"/>
                  <a:gd name="T8" fmla="*/ 24 w 48"/>
                  <a:gd name="T9" fmla="*/ 0 h 48"/>
                  <a:gd name="T10" fmla="*/ 48 w 48"/>
                  <a:gd name="T11" fmla="*/ 24 h 48"/>
                </a:gdLst>
                <a:ahLst/>
                <a:cxnLst>
                  <a:cxn ang="0">
                    <a:pos x="T0" y="T1"/>
                  </a:cxn>
                  <a:cxn ang="0">
                    <a:pos x="T2" y="T3"/>
                  </a:cxn>
                  <a:cxn ang="0">
                    <a:pos x="T4" y="T5"/>
                  </a:cxn>
                  <a:cxn ang="0">
                    <a:pos x="T6" y="T7"/>
                  </a:cxn>
                  <a:cxn ang="0">
                    <a:pos x="T8" y="T9"/>
                  </a:cxn>
                  <a:cxn ang="0">
                    <a:pos x="T10" y="T11"/>
                  </a:cxn>
                </a:cxnLst>
                <a:rect l="0" t="0" r="r" b="b"/>
                <a:pathLst>
                  <a:path w="48" h="48">
                    <a:moveTo>
                      <a:pt x="48" y="24"/>
                    </a:moveTo>
                    <a:cubicBezTo>
                      <a:pt x="48" y="31"/>
                      <a:pt x="45" y="37"/>
                      <a:pt x="40" y="42"/>
                    </a:cubicBezTo>
                    <a:cubicBezTo>
                      <a:pt x="36" y="46"/>
                      <a:pt x="30" y="48"/>
                      <a:pt x="24" y="48"/>
                    </a:cubicBezTo>
                    <a:cubicBezTo>
                      <a:pt x="11" y="48"/>
                      <a:pt x="0" y="37"/>
                      <a:pt x="0" y="24"/>
                    </a:cubicBezTo>
                    <a:cubicBezTo>
                      <a:pt x="0" y="11"/>
                      <a:pt x="11" y="0"/>
                      <a:pt x="24" y="0"/>
                    </a:cubicBezTo>
                    <a:cubicBezTo>
                      <a:pt x="37" y="0"/>
                      <a:pt x="48" y="11"/>
                      <a:pt x="48" y="24"/>
                    </a:cubicBezTo>
                    <a:close/>
                  </a:path>
                </a:pathLst>
              </a:custGeom>
              <a:noFill/>
              <a:ln w="12700"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grpSp>
        <p:sp>
          <p:nvSpPr>
            <p:cNvPr id="84" name="Freeform 41">
              <a:extLst>
                <a:ext uri="{FF2B5EF4-FFF2-40B4-BE49-F238E27FC236}">
                  <a16:creationId xmlns:a16="http://schemas.microsoft.com/office/drawing/2014/main" id="{78E28CE6-1691-7649-909D-F5CA5D2FAB87}"/>
                </a:ext>
              </a:extLst>
            </p:cNvPr>
            <p:cNvSpPr>
              <a:spLocks noEditPoints="1"/>
            </p:cNvSpPr>
            <p:nvPr/>
          </p:nvSpPr>
          <p:spPr bwMode="auto">
            <a:xfrm>
              <a:off x="7680003" y="2673503"/>
              <a:ext cx="868508" cy="986951"/>
            </a:xfrm>
            <a:custGeom>
              <a:avLst/>
              <a:gdLst>
                <a:gd name="T0" fmla="*/ 407 w 419"/>
                <a:gd name="T1" fmla="*/ 250 h 491"/>
                <a:gd name="T2" fmla="*/ 372 w 419"/>
                <a:gd name="T3" fmla="*/ 188 h 491"/>
                <a:gd name="T4" fmla="*/ 374 w 419"/>
                <a:gd name="T5" fmla="*/ 183 h 491"/>
                <a:gd name="T6" fmla="*/ 379 w 419"/>
                <a:gd name="T7" fmla="*/ 158 h 491"/>
                <a:gd name="T8" fmla="*/ 374 w 419"/>
                <a:gd name="T9" fmla="*/ 118 h 491"/>
                <a:gd name="T10" fmla="*/ 338 w 419"/>
                <a:gd name="T11" fmla="*/ 55 h 491"/>
                <a:gd name="T12" fmla="*/ 193 w 419"/>
                <a:gd name="T13" fmla="*/ 0 h 491"/>
                <a:gd name="T14" fmla="*/ 0 w 419"/>
                <a:gd name="T15" fmla="*/ 167 h 491"/>
                <a:gd name="T16" fmla="*/ 61 w 419"/>
                <a:gd name="T17" fmla="*/ 288 h 491"/>
                <a:gd name="T18" fmla="*/ 80 w 419"/>
                <a:gd name="T19" fmla="*/ 310 h 491"/>
                <a:gd name="T20" fmla="*/ 72 w 419"/>
                <a:gd name="T21" fmla="*/ 454 h 491"/>
                <a:gd name="T22" fmla="*/ 74 w 419"/>
                <a:gd name="T23" fmla="*/ 460 h 491"/>
                <a:gd name="T24" fmla="*/ 197 w 419"/>
                <a:gd name="T25" fmla="*/ 491 h 491"/>
                <a:gd name="T26" fmla="*/ 256 w 419"/>
                <a:gd name="T27" fmla="*/ 484 h 491"/>
                <a:gd name="T28" fmla="*/ 259 w 419"/>
                <a:gd name="T29" fmla="*/ 480 h 491"/>
                <a:gd name="T30" fmla="*/ 262 w 419"/>
                <a:gd name="T31" fmla="*/ 396 h 491"/>
                <a:gd name="T32" fmla="*/ 345 w 419"/>
                <a:gd name="T33" fmla="*/ 413 h 491"/>
                <a:gd name="T34" fmla="*/ 347 w 419"/>
                <a:gd name="T35" fmla="*/ 413 h 491"/>
                <a:gd name="T36" fmla="*/ 378 w 419"/>
                <a:gd name="T37" fmla="*/ 391 h 491"/>
                <a:gd name="T38" fmla="*/ 379 w 419"/>
                <a:gd name="T39" fmla="*/ 364 h 491"/>
                <a:gd name="T40" fmla="*/ 378 w 419"/>
                <a:gd name="T41" fmla="*/ 360 h 491"/>
                <a:gd name="T42" fmla="*/ 384 w 419"/>
                <a:gd name="T43" fmla="*/ 348 h 491"/>
                <a:gd name="T44" fmla="*/ 388 w 419"/>
                <a:gd name="T45" fmla="*/ 339 h 491"/>
                <a:gd name="T46" fmla="*/ 386 w 419"/>
                <a:gd name="T47" fmla="*/ 330 h 491"/>
                <a:gd name="T48" fmla="*/ 394 w 419"/>
                <a:gd name="T49" fmla="*/ 319 h 491"/>
                <a:gd name="T50" fmla="*/ 390 w 419"/>
                <a:gd name="T51" fmla="*/ 305 h 491"/>
                <a:gd name="T52" fmla="*/ 390 w 419"/>
                <a:gd name="T53" fmla="*/ 304 h 491"/>
                <a:gd name="T54" fmla="*/ 390 w 419"/>
                <a:gd name="T55" fmla="*/ 294 h 491"/>
                <a:gd name="T56" fmla="*/ 409 w 419"/>
                <a:gd name="T57" fmla="*/ 289 h 491"/>
                <a:gd name="T58" fmla="*/ 419 w 419"/>
                <a:gd name="T59" fmla="*/ 272 h 491"/>
                <a:gd name="T60" fmla="*/ 407 w 419"/>
                <a:gd name="T61" fmla="*/ 250 h 491"/>
                <a:gd name="T62" fmla="*/ 405 w 419"/>
                <a:gd name="T63" fmla="*/ 281 h 491"/>
                <a:gd name="T64" fmla="*/ 385 w 419"/>
                <a:gd name="T65" fmla="*/ 286 h 491"/>
                <a:gd name="T66" fmla="*/ 381 w 419"/>
                <a:gd name="T67" fmla="*/ 290 h 491"/>
                <a:gd name="T68" fmla="*/ 380 w 419"/>
                <a:gd name="T69" fmla="*/ 307 h 491"/>
                <a:gd name="T70" fmla="*/ 382 w 419"/>
                <a:gd name="T71" fmla="*/ 310 h 491"/>
                <a:gd name="T72" fmla="*/ 384 w 419"/>
                <a:gd name="T73" fmla="*/ 317 h 491"/>
                <a:gd name="T74" fmla="*/ 377 w 419"/>
                <a:gd name="T75" fmla="*/ 325 h 491"/>
                <a:gd name="T76" fmla="*/ 376 w 419"/>
                <a:gd name="T77" fmla="*/ 331 h 491"/>
                <a:gd name="T78" fmla="*/ 378 w 419"/>
                <a:gd name="T79" fmla="*/ 338 h 491"/>
                <a:gd name="T80" fmla="*/ 375 w 419"/>
                <a:gd name="T81" fmla="*/ 344 h 491"/>
                <a:gd name="T82" fmla="*/ 369 w 419"/>
                <a:gd name="T83" fmla="*/ 357 h 491"/>
                <a:gd name="T84" fmla="*/ 369 w 419"/>
                <a:gd name="T85" fmla="*/ 365 h 491"/>
                <a:gd name="T86" fmla="*/ 369 w 419"/>
                <a:gd name="T87" fmla="*/ 389 h 491"/>
                <a:gd name="T88" fmla="*/ 347 w 419"/>
                <a:gd name="T89" fmla="*/ 404 h 491"/>
                <a:gd name="T90" fmla="*/ 345 w 419"/>
                <a:gd name="T91" fmla="*/ 404 h 491"/>
                <a:gd name="T92" fmla="*/ 261 w 419"/>
                <a:gd name="T93" fmla="*/ 386 h 491"/>
                <a:gd name="T94" fmla="*/ 256 w 419"/>
                <a:gd name="T95" fmla="*/ 387 h 491"/>
                <a:gd name="T96" fmla="*/ 250 w 419"/>
                <a:gd name="T97" fmla="*/ 476 h 491"/>
                <a:gd name="T98" fmla="*/ 83 w 419"/>
                <a:gd name="T99" fmla="*/ 454 h 491"/>
                <a:gd name="T100" fmla="*/ 89 w 419"/>
                <a:gd name="T101" fmla="*/ 307 h 491"/>
                <a:gd name="T102" fmla="*/ 68 w 419"/>
                <a:gd name="T103" fmla="*/ 282 h 491"/>
                <a:gd name="T104" fmla="*/ 9 w 419"/>
                <a:gd name="T105" fmla="*/ 167 h 491"/>
                <a:gd name="T106" fmla="*/ 47 w 419"/>
                <a:gd name="T107" fmla="*/ 56 h 491"/>
                <a:gd name="T108" fmla="*/ 193 w 419"/>
                <a:gd name="T109" fmla="*/ 9 h 491"/>
                <a:gd name="T110" fmla="*/ 331 w 419"/>
                <a:gd name="T111" fmla="*/ 61 h 491"/>
                <a:gd name="T112" fmla="*/ 365 w 419"/>
                <a:gd name="T113" fmla="*/ 120 h 491"/>
                <a:gd name="T114" fmla="*/ 370 w 419"/>
                <a:gd name="T115" fmla="*/ 158 h 491"/>
                <a:gd name="T116" fmla="*/ 365 w 419"/>
                <a:gd name="T117" fmla="*/ 180 h 491"/>
                <a:gd name="T118" fmla="*/ 363 w 419"/>
                <a:gd name="T119" fmla="*/ 189 h 491"/>
                <a:gd name="T120" fmla="*/ 399 w 419"/>
                <a:gd name="T121" fmla="*/ 255 h 491"/>
                <a:gd name="T122" fmla="*/ 409 w 419"/>
                <a:gd name="T123" fmla="*/ 273 h 491"/>
                <a:gd name="T124" fmla="*/ 405 w 419"/>
                <a:gd name="T125"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491">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4" y="317"/>
                  </a:cubicBezTo>
                  <a:cubicBezTo>
                    <a:pt x="384" y="319"/>
                    <a:pt x="381" y="322"/>
                    <a:pt x="377" y="325"/>
                  </a:cubicBezTo>
                  <a:cubicBezTo>
                    <a:pt x="375"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6"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7"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51435" tIns="25718" rIns="51435" bIns="25718" numCol="1" anchor="t" anchorCtr="0" compatLnSpc="1">
              <a:prstTxWarp prst="textNoShape">
                <a:avLst/>
              </a:prstTxWarp>
            </a:bodyPr>
            <a:lstStyle/>
            <a:p>
              <a:endParaRPr lang="en-US" sz="1944"/>
            </a:p>
          </p:txBody>
        </p:sp>
      </p:grpSp>
      <p:cxnSp>
        <p:nvCxnSpPr>
          <p:cNvPr id="85" name="Straight Arrow Connector 84">
            <a:extLst>
              <a:ext uri="{FF2B5EF4-FFF2-40B4-BE49-F238E27FC236}">
                <a16:creationId xmlns:a16="http://schemas.microsoft.com/office/drawing/2014/main" id="{8840BDD1-33B1-A14A-A9DE-0676860DFF66}"/>
              </a:ext>
            </a:extLst>
          </p:cNvPr>
          <p:cNvCxnSpPr>
            <a:cxnSpLocks/>
          </p:cNvCxnSpPr>
          <p:nvPr/>
        </p:nvCxnSpPr>
        <p:spPr>
          <a:xfrm flipV="1">
            <a:off x="5931588" y="3232134"/>
            <a:ext cx="1398581" cy="466757"/>
          </a:xfrm>
          <a:prstGeom prst="straightConnector1">
            <a:avLst/>
          </a:prstGeom>
          <a:ln>
            <a:headEnd type="none"/>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37012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8938-8BDD-4BE9-98CB-C940AB069676}"/>
              </a:ext>
            </a:extLst>
          </p:cNvPr>
          <p:cNvSpPr>
            <a:spLocks noGrp="1"/>
          </p:cNvSpPr>
          <p:nvPr>
            <p:ph type="title"/>
          </p:nvPr>
        </p:nvSpPr>
        <p:spPr/>
        <p:txBody>
          <a:bodyPr/>
          <a:lstStyle/>
          <a:p>
            <a:r>
              <a:rPr lang="en-US"/>
              <a:t>LEARNING FROM EXPERIENCE</a:t>
            </a:r>
          </a:p>
        </p:txBody>
      </p:sp>
      <p:sp>
        <p:nvSpPr>
          <p:cNvPr id="6" name="Text Placeholder 5">
            <a:extLst>
              <a:ext uri="{FF2B5EF4-FFF2-40B4-BE49-F238E27FC236}">
                <a16:creationId xmlns:a16="http://schemas.microsoft.com/office/drawing/2014/main" id="{81505845-71D5-6F44-8EA8-F1FF18FBEF7A}"/>
              </a:ext>
            </a:extLst>
          </p:cNvPr>
          <p:cNvSpPr>
            <a:spLocks noGrp="1"/>
          </p:cNvSpPr>
          <p:nvPr>
            <p:ph type="body" sz="quarter" idx="14"/>
          </p:nvPr>
        </p:nvSpPr>
        <p:spPr/>
        <p:txBody>
          <a:bodyPr vert="horz" lIns="91440" tIns="45720" rIns="91440" bIns="45720" rtlCol="0" anchor="t">
            <a:noAutofit/>
          </a:bodyPr>
          <a:lstStyle/>
          <a:p>
            <a:r>
              <a:rPr lang="en-US" sz="1200">
                <a:ea typeface="Verdana"/>
                <a:cs typeface="Arial"/>
              </a:rPr>
              <a:t>Jacoby, B. (2015) Service-learning Essentials: Questions, Answers, and Lessons Learned. San Francisco: </a:t>
            </a:r>
            <a:r>
              <a:rPr lang="en-US" sz="1200" err="1">
                <a:ea typeface="Verdana"/>
                <a:cs typeface="Arial"/>
              </a:rPr>
              <a:t>JosseyBass</a:t>
            </a:r>
            <a:r>
              <a:rPr lang="en-US" sz="1200">
                <a:ea typeface="Verdana"/>
                <a:cs typeface="Arial"/>
              </a:rPr>
              <a:t>.</a:t>
            </a:r>
          </a:p>
          <a:p>
            <a:endParaRPr lang="en-US"/>
          </a:p>
        </p:txBody>
      </p:sp>
      <p:sp>
        <p:nvSpPr>
          <p:cNvPr id="3" name="Content Placeholder 2">
            <a:extLst>
              <a:ext uri="{FF2B5EF4-FFF2-40B4-BE49-F238E27FC236}">
                <a16:creationId xmlns:a16="http://schemas.microsoft.com/office/drawing/2014/main" id="{34B6FF08-9206-4A64-9A87-6DE09BA5A984}"/>
              </a:ext>
            </a:extLst>
          </p:cNvPr>
          <p:cNvSpPr>
            <a:spLocks noGrp="1"/>
          </p:cNvSpPr>
          <p:nvPr>
            <p:ph sz="half" idx="1"/>
          </p:nvPr>
        </p:nvSpPr>
        <p:spPr/>
        <p:txBody>
          <a:bodyPr/>
          <a:lstStyle/>
          <a:p>
            <a:r>
              <a:rPr lang="en" b="1" dirty="0">
                <a:solidFill>
                  <a:srgbClr val="005F7A"/>
                </a:solidFill>
              </a:rPr>
              <a:t>“...Learning does not necessarily happen as </a:t>
            </a:r>
            <a:br>
              <a:rPr lang="en" b="1" dirty="0">
                <a:solidFill>
                  <a:srgbClr val="005F7A"/>
                </a:solidFill>
              </a:rPr>
            </a:br>
            <a:r>
              <a:rPr lang="en" b="1" dirty="0">
                <a:solidFill>
                  <a:srgbClr val="005F7A"/>
                </a:solidFill>
              </a:rPr>
              <a:t>a result of experience itself, </a:t>
            </a:r>
            <a:br>
              <a:rPr lang="en" b="1" dirty="0">
                <a:solidFill>
                  <a:srgbClr val="005F7A"/>
                </a:solidFill>
              </a:rPr>
            </a:br>
            <a:r>
              <a:rPr lang="en" b="1" dirty="0">
                <a:solidFill>
                  <a:srgbClr val="005F7A"/>
                </a:solidFill>
              </a:rPr>
              <a:t>but rather as a result </a:t>
            </a:r>
            <a:br>
              <a:rPr lang="en" b="1" dirty="0">
                <a:solidFill>
                  <a:srgbClr val="005F7A"/>
                </a:solidFill>
              </a:rPr>
            </a:br>
            <a:r>
              <a:rPr lang="en" b="1" dirty="0">
                <a:solidFill>
                  <a:srgbClr val="005F7A"/>
                </a:solidFill>
              </a:rPr>
              <a:t>of reflection designed </a:t>
            </a:r>
            <a:br>
              <a:rPr lang="en" b="1" dirty="0">
                <a:solidFill>
                  <a:srgbClr val="005F7A"/>
                </a:solidFill>
              </a:rPr>
            </a:br>
            <a:r>
              <a:rPr lang="en" b="1" dirty="0">
                <a:solidFill>
                  <a:srgbClr val="005F7A"/>
                </a:solidFill>
              </a:rPr>
              <a:t>to achieve specific learning outcomes</a:t>
            </a:r>
            <a:r>
              <a:rPr lang="en-CA" b="1" dirty="0">
                <a:solidFill>
                  <a:srgbClr val="005F7A"/>
                </a:solidFill>
              </a:rPr>
              <a:t>.</a:t>
            </a:r>
            <a:r>
              <a:rPr lang="en" b="1" dirty="0">
                <a:solidFill>
                  <a:srgbClr val="005F7A"/>
                </a:solidFill>
              </a:rPr>
              <a:t>” </a:t>
            </a:r>
            <a:endParaRPr lang="en-CA" b="1" dirty="0">
              <a:solidFill>
                <a:srgbClr val="005F7A"/>
              </a:solidFill>
            </a:endParaRPr>
          </a:p>
          <a:p>
            <a:endParaRPr lang="en-US" dirty="0"/>
          </a:p>
          <a:p>
            <a:endParaRPr lang="en" dirty="0"/>
          </a:p>
          <a:p>
            <a:endParaRPr lang="en" dirty="0"/>
          </a:p>
          <a:p>
            <a:endParaRPr lang="en-US" dirty="0"/>
          </a:p>
        </p:txBody>
      </p:sp>
      <p:pic>
        <p:nvPicPr>
          <p:cNvPr id="19" name="Picture 5" descr="A person sitting at a table using a computer&#10;&#10;Description generated with high confidence">
            <a:extLst>
              <a:ext uri="{FF2B5EF4-FFF2-40B4-BE49-F238E27FC236}">
                <a16:creationId xmlns:a16="http://schemas.microsoft.com/office/drawing/2014/main" id="{21081FA6-19F2-F744-960F-DCE64893781B}"/>
              </a:ext>
            </a:extLst>
          </p:cNvPr>
          <p:cNvPicPr>
            <a:picLocks noGrp="1" noChangeAspect="1"/>
          </p:cNvPicPr>
          <p:nvPr>
            <p:ph sz="half" idx="15"/>
          </p:nvPr>
        </p:nvPicPr>
        <p:blipFill>
          <a:blip r:embed="rId4"/>
          <a:stretch>
            <a:fillRect/>
          </a:stretch>
        </p:blipFill>
        <p:spPr>
          <a:xfrm>
            <a:off x="6057480" y="1222773"/>
            <a:ext cx="5080000" cy="3380406"/>
          </a:xfrm>
          <a:prstGeom prst="rect">
            <a:avLst/>
          </a:prstGeom>
        </p:spPr>
      </p:pic>
      <p:pic>
        <p:nvPicPr>
          <p:cNvPr id="10" name="Picture 9">
            <a:extLst>
              <a:ext uri="{FF2B5EF4-FFF2-40B4-BE49-F238E27FC236}">
                <a16:creationId xmlns:a16="http://schemas.microsoft.com/office/drawing/2014/main" id="{1EF91682-5C5C-E449-9846-4B56F1E920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229094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8938-8BDD-4BE9-98CB-C940AB069676}"/>
              </a:ext>
            </a:extLst>
          </p:cNvPr>
          <p:cNvSpPr>
            <a:spLocks noGrp="1"/>
          </p:cNvSpPr>
          <p:nvPr>
            <p:ph type="title"/>
          </p:nvPr>
        </p:nvSpPr>
        <p:spPr/>
        <p:txBody>
          <a:bodyPr/>
          <a:lstStyle/>
          <a:p>
            <a:r>
              <a:rPr lang="en-US"/>
              <a:t>REFLECTION IS INTEGRATIVE</a:t>
            </a:r>
          </a:p>
        </p:txBody>
      </p:sp>
      <p:sp>
        <p:nvSpPr>
          <p:cNvPr id="140" name="Content Placeholder 139"/>
          <p:cNvSpPr>
            <a:spLocks noGrp="1"/>
          </p:cNvSpPr>
          <p:nvPr>
            <p:ph sz="half" idx="1"/>
          </p:nvPr>
        </p:nvSpPr>
        <p:spPr/>
        <p:txBody>
          <a:bodyPr/>
          <a:lstStyle/>
          <a:p>
            <a:endParaRPr lang="en-CA"/>
          </a:p>
          <a:p>
            <a:r>
              <a:rPr lang="en-CA"/>
              <a:t>Reflection helps you </a:t>
            </a:r>
            <a:r>
              <a:rPr lang="en-CA" b="1"/>
              <a:t>intentionally integrate</a:t>
            </a:r>
            <a:r>
              <a:rPr lang="en-CA"/>
              <a:t> </a:t>
            </a:r>
            <a:br>
              <a:rPr lang="en-CA"/>
            </a:br>
            <a:r>
              <a:rPr lang="en-CA"/>
              <a:t>what you have learned </a:t>
            </a:r>
            <a:br>
              <a:rPr lang="en-CA"/>
            </a:br>
            <a:r>
              <a:rPr lang="en-CA"/>
              <a:t>from your experience </a:t>
            </a:r>
            <a:br>
              <a:rPr lang="en-CA"/>
            </a:br>
            <a:r>
              <a:rPr lang="en-CA"/>
              <a:t>with your previous </a:t>
            </a:r>
            <a:br>
              <a:rPr lang="en-CA"/>
            </a:br>
            <a:r>
              <a:rPr lang="en-CA"/>
              <a:t>knowledge and experience. </a:t>
            </a:r>
          </a:p>
          <a:p>
            <a:endParaRPr lang="en-CA"/>
          </a:p>
        </p:txBody>
      </p:sp>
      <p:grpSp>
        <p:nvGrpSpPr>
          <p:cNvPr id="145" name="Group 144"/>
          <p:cNvGrpSpPr/>
          <p:nvPr/>
        </p:nvGrpSpPr>
        <p:grpSpPr>
          <a:xfrm>
            <a:off x="5161464" y="1451701"/>
            <a:ext cx="6293936" cy="5162550"/>
            <a:chOff x="4355592" y="1456821"/>
            <a:chExt cx="6293936" cy="5162550"/>
          </a:xfrm>
        </p:grpSpPr>
        <p:graphicFrame>
          <p:nvGraphicFramePr>
            <p:cNvPr id="29" name="Diagram 28"/>
            <p:cNvGraphicFramePr/>
            <p:nvPr>
              <p:extLst>
                <p:ext uri="{D42A27DB-BD31-4B8C-83A1-F6EECF244321}">
                  <p14:modId xmlns:p14="http://schemas.microsoft.com/office/powerpoint/2010/main" val="2962149981"/>
                </p:ext>
              </p:extLst>
            </p:nvPr>
          </p:nvGraphicFramePr>
          <p:xfrm>
            <a:off x="4355592" y="1456821"/>
            <a:ext cx="6293936" cy="5162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6" name="TextBox 95"/>
            <p:cNvSpPr txBox="1"/>
            <p:nvPr/>
          </p:nvSpPr>
          <p:spPr>
            <a:xfrm>
              <a:off x="4355592" y="5177552"/>
              <a:ext cx="6293936" cy="707886"/>
            </a:xfrm>
            <a:prstGeom prst="rect">
              <a:avLst/>
            </a:prstGeom>
            <a:noFill/>
          </p:spPr>
          <p:txBody>
            <a:bodyPr wrap="square" rtlCol="0">
              <a:spAutoFit/>
            </a:bodyPr>
            <a:lstStyle/>
            <a:p>
              <a:pPr algn="ctr"/>
              <a:r>
                <a:rPr lang="en-US" sz="4000" b="1">
                  <a:solidFill>
                    <a:srgbClr val="005F7A"/>
                  </a:solidFill>
                  <a:latin typeface="+mj-lt"/>
                </a:rPr>
                <a:t>Reflection</a:t>
              </a:r>
            </a:p>
          </p:txBody>
        </p:sp>
        <p:cxnSp>
          <p:nvCxnSpPr>
            <p:cNvPr id="123" name="Straight Arrow Connector 122"/>
            <p:cNvCxnSpPr/>
            <p:nvPr/>
          </p:nvCxnSpPr>
          <p:spPr>
            <a:xfrm>
              <a:off x="7488986" y="3901444"/>
              <a:ext cx="7189" cy="1175381"/>
            </a:xfrm>
            <a:prstGeom prst="straightConnector1">
              <a:avLst/>
            </a:prstGeom>
            <a:ln w="12700">
              <a:solidFill>
                <a:srgbClr val="005F7A"/>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sp>
        <p:nvSpPr>
          <p:cNvPr id="170" name="Freeform 42"/>
          <p:cNvSpPr>
            <a:spLocks noEditPoints="1"/>
          </p:cNvSpPr>
          <p:nvPr/>
        </p:nvSpPr>
        <p:spPr bwMode="auto">
          <a:xfrm>
            <a:off x="7950749" y="2670947"/>
            <a:ext cx="659100" cy="729240"/>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4C5798BB-39ED-DE47-BEC0-5109C67478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112115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atin typeface="Corbel"/>
                <a:ea typeface="Verdana"/>
                <a:cs typeface="Verdana"/>
              </a:rPr>
              <a:t>HOW WE LEARN THROUGH REFLECTION</a:t>
            </a:r>
            <a:endParaRPr lang="en-US"/>
          </a:p>
        </p:txBody>
      </p:sp>
      <p:sp>
        <p:nvSpPr>
          <p:cNvPr id="3" name="Text Placeholder 2">
            <a:extLst>
              <a:ext uri="{FF2B5EF4-FFF2-40B4-BE49-F238E27FC236}">
                <a16:creationId xmlns:a16="http://schemas.microsoft.com/office/drawing/2014/main" id="{62D6FD83-4D29-B94D-86D7-8DAF1903E55D}"/>
              </a:ext>
            </a:extLst>
          </p:cNvPr>
          <p:cNvSpPr>
            <a:spLocks noGrp="1"/>
          </p:cNvSpPr>
          <p:nvPr>
            <p:ph type="body" sz="quarter" idx="14"/>
          </p:nvPr>
        </p:nvSpPr>
        <p:spPr/>
        <p:txBody>
          <a:bodyPr vert="horz" lIns="91440" tIns="45720" rIns="91440" bIns="45720" rtlCol="0" anchor="t">
            <a:noAutofit/>
          </a:bodyPr>
          <a:lstStyle/>
          <a:p>
            <a:r>
              <a:rPr lang="en-US" sz="1200" dirty="0">
                <a:ea typeface="Verdana"/>
                <a:cs typeface="Arial"/>
              </a:rPr>
              <a:t>Ash, S. L., &amp; Clayton, P. H. (2009). Generating, Deepening, and Documenting learning: The Power of Critical Reflection in Applied Learning. Journal </a:t>
            </a:r>
            <a:br>
              <a:rPr lang="en-US" sz="1200" dirty="0">
                <a:ea typeface="Verdana"/>
                <a:cs typeface="Arial"/>
              </a:rPr>
            </a:br>
            <a:r>
              <a:rPr lang="en-US" sz="1200" dirty="0">
                <a:ea typeface="Verdana"/>
                <a:cs typeface="Arial"/>
              </a:rPr>
              <a:t>of Applied Learning in Higher Education, 1(1), 25-48.</a:t>
            </a:r>
          </a:p>
          <a:p>
            <a:endParaRPr lang="en-US" dirty="0"/>
          </a:p>
        </p:txBody>
      </p:sp>
      <p:graphicFrame>
        <p:nvGraphicFramePr>
          <p:cNvPr id="4" name="Table 4">
            <a:extLst>
              <a:ext uri="{FF2B5EF4-FFF2-40B4-BE49-F238E27FC236}">
                <a16:creationId xmlns:a16="http://schemas.microsoft.com/office/drawing/2014/main" id="{9255021F-52AA-420B-ABB6-17BB531EF006}"/>
              </a:ext>
            </a:extLst>
          </p:cNvPr>
          <p:cNvGraphicFramePr>
            <a:graphicFrameLocks noGrp="1"/>
          </p:cNvGraphicFramePr>
          <p:nvPr>
            <p:extLst>
              <p:ext uri="{D42A27DB-BD31-4B8C-83A1-F6EECF244321}">
                <p14:modId xmlns:p14="http://schemas.microsoft.com/office/powerpoint/2010/main" val="2220527385"/>
              </p:ext>
            </p:extLst>
          </p:nvPr>
        </p:nvGraphicFramePr>
        <p:xfrm>
          <a:off x="838201" y="1219200"/>
          <a:ext cx="10075606" cy="4779892"/>
        </p:xfrm>
        <a:graphic>
          <a:graphicData uri="http://schemas.openxmlformats.org/drawingml/2006/table">
            <a:tbl>
              <a:tblPr firstRow="1" bandRow="1">
                <a:tableStyleId>{2D5ABB26-0587-4C30-8999-92F81FD0307C}</a:tableStyleId>
              </a:tblPr>
              <a:tblGrid>
                <a:gridCol w="2215658">
                  <a:extLst>
                    <a:ext uri="{9D8B030D-6E8A-4147-A177-3AD203B41FA5}">
                      <a16:colId xmlns:a16="http://schemas.microsoft.com/office/drawing/2014/main" val="3100992316"/>
                    </a:ext>
                  </a:extLst>
                </a:gridCol>
                <a:gridCol w="7859948">
                  <a:extLst>
                    <a:ext uri="{9D8B030D-6E8A-4147-A177-3AD203B41FA5}">
                      <a16:colId xmlns:a16="http://schemas.microsoft.com/office/drawing/2014/main" val="2938446916"/>
                    </a:ext>
                  </a:extLst>
                </a:gridCol>
              </a:tblGrid>
              <a:tr h="1618149">
                <a:tc>
                  <a:txBody>
                    <a:bodyPr/>
                    <a:lstStyle/>
                    <a:p>
                      <a:r>
                        <a:rPr lang="en-US" sz="2400" b="0">
                          <a:solidFill>
                            <a:srgbClr val="005F7A"/>
                          </a:solidFill>
                        </a:rPr>
                        <a:t>Reflection</a:t>
                      </a:r>
                    </a:p>
                    <a:p>
                      <a:pPr lvl="0">
                        <a:buNone/>
                      </a:pPr>
                      <a:r>
                        <a:rPr lang="en-US" sz="2400" b="1">
                          <a:solidFill>
                            <a:srgbClr val="005F7A"/>
                          </a:solidFill>
                        </a:rPr>
                        <a:t>Generates </a:t>
                      </a:r>
                      <a:r>
                        <a:rPr lang="en-US" sz="2400" b="0">
                          <a:solidFill>
                            <a:srgbClr val="005F7A"/>
                          </a:solidFill>
                        </a:rPr>
                        <a:t>Learning</a:t>
                      </a:r>
                      <a:endParaRPr lang="en-US" sz="2400" b="0">
                        <a:solidFill>
                          <a:srgbClr val="005F7A"/>
                        </a:solidFill>
                        <a:latin typeface="Arial"/>
                        <a:ea typeface="Arial" charset="0"/>
                        <a:cs typeface="Arial"/>
                      </a:endParaRPr>
                    </a:p>
                  </a:txBody>
                  <a:tcPr/>
                </a:tc>
                <a:tc>
                  <a:txBody>
                    <a:bodyPr/>
                    <a:lstStyle/>
                    <a:p>
                      <a:r>
                        <a:rPr lang="en-US" sz="2400"/>
                        <a:t>You will often understand things</a:t>
                      </a:r>
                      <a:r>
                        <a:rPr lang="en-US" sz="2400" baseline="0"/>
                        <a:t> in new ways when </a:t>
                      </a:r>
                      <a:br>
                        <a:rPr lang="en-US" sz="2400" baseline="0"/>
                      </a:br>
                      <a:r>
                        <a:rPr lang="en-US" sz="2400" baseline="0"/>
                        <a:t>you ask yourself key questions about your experience.</a:t>
                      </a:r>
                      <a:endParaRPr lang="en-US" sz="2400" b="0">
                        <a:solidFill>
                          <a:schemeClr val="tx1"/>
                        </a:solidFill>
                        <a:latin typeface="Arial" charset="0"/>
                        <a:ea typeface="Arial" charset="0"/>
                        <a:cs typeface="Arial" charset="0"/>
                      </a:endParaRPr>
                    </a:p>
                  </a:txBody>
                  <a:tcPr/>
                </a:tc>
                <a:extLst>
                  <a:ext uri="{0D108BD9-81ED-4DB2-BD59-A6C34878D82A}">
                    <a16:rowId xmlns:a16="http://schemas.microsoft.com/office/drawing/2014/main" val="3361591034"/>
                  </a:ext>
                </a:extLst>
              </a:tr>
              <a:tr h="1761348">
                <a:tc>
                  <a:txBody>
                    <a:bodyPr/>
                    <a:lstStyle/>
                    <a:p>
                      <a:r>
                        <a:rPr lang="en-US" sz="2400" b="0">
                          <a:solidFill>
                            <a:srgbClr val="0888BA"/>
                          </a:solidFill>
                        </a:rPr>
                        <a:t>Reflection</a:t>
                      </a:r>
                    </a:p>
                    <a:p>
                      <a:pPr lvl="0">
                        <a:buNone/>
                      </a:pPr>
                      <a:r>
                        <a:rPr lang="en-US" sz="2400" b="1">
                          <a:solidFill>
                            <a:srgbClr val="0888BA"/>
                          </a:solidFill>
                        </a:rPr>
                        <a:t>Deepens </a:t>
                      </a:r>
                      <a:r>
                        <a:rPr lang="en-US" sz="2400" b="0">
                          <a:solidFill>
                            <a:srgbClr val="0888BA"/>
                          </a:solidFill>
                        </a:rPr>
                        <a:t>Learning</a:t>
                      </a:r>
                      <a:endParaRPr lang="en-US" sz="2400" b="0">
                        <a:solidFill>
                          <a:srgbClr val="0888BA"/>
                        </a:solidFill>
                        <a:latin typeface="Arial"/>
                        <a:ea typeface="Arial" charset="0"/>
                        <a:cs typeface="Arial"/>
                      </a:endParaRPr>
                    </a:p>
                  </a:txBody>
                  <a:tcPr/>
                </a:tc>
                <a:tc>
                  <a:txBody>
                    <a:bodyPr/>
                    <a:lstStyle/>
                    <a:p>
                      <a:r>
                        <a:rPr lang="en-US" sz="2400"/>
                        <a:t>Taking the time to consider your experience, and sharing those thoughts with your instructor/supervisor/peers, can help you refine and reconsider your initial assumptions.</a:t>
                      </a:r>
                      <a:endParaRPr lang="en-US" sz="2400">
                        <a:latin typeface="Arial" charset="0"/>
                        <a:ea typeface="Arial" charset="0"/>
                        <a:cs typeface="Arial" charset="0"/>
                      </a:endParaRPr>
                    </a:p>
                  </a:txBody>
                  <a:tcPr/>
                </a:tc>
                <a:extLst>
                  <a:ext uri="{0D108BD9-81ED-4DB2-BD59-A6C34878D82A}">
                    <a16:rowId xmlns:a16="http://schemas.microsoft.com/office/drawing/2014/main" val="4068221306"/>
                  </a:ext>
                </a:extLst>
              </a:tr>
              <a:tr h="1400395">
                <a:tc>
                  <a:txBody>
                    <a:bodyPr/>
                    <a:lstStyle/>
                    <a:p>
                      <a:r>
                        <a:rPr lang="en-US" sz="2400" b="0">
                          <a:solidFill>
                            <a:srgbClr val="0BA5B3"/>
                          </a:solidFill>
                        </a:rPr>
                        <a:t>Reflection</a:t>
                      </a:r>
                    </a:p>
                    <a:p>
                      <a:pPr lvl="0">
                        <a:buNone/>
                      </a:pPr>
                      <a:r>
                        <a:rPr lang="en-US" sz="2400" b="1">
                          <a:solidFill>
                            <a:srgbClr val="0BA5B3"/>
                          </a:solidFill>
                        </a:rPr>
                        <a:t>Documents </a:t>
                      </a:r>
                      <a:r>
                        <a:rPr lang="en-US" sz="2400" b="0">
                          <a:solidFill>
                            <a:srgbClr val="0BA5B3"/>
                          </a:solidFill>
                        </a:rPr>
                        <a:t>Learning</a:t>
                      </a:r>
                    </a:p>
                  </a:txBody>
                  <a:tcPr/>
                </a:tc>
                <a:tc>
                  <a:txBody>
                    <a:bodyPr/>
                    <a:lstStyle/>
                    <a:p>
                      <a:r>
                        <a:rPr lang="en-US" sz="2400" dirty="0"/>
                        <a:t>Completing reflective exercises and assignments allows you to demonstrate and track what you have learned for both yourself and others.</a:t>
                      </a:r>
                      <a:endParaRPr lang="en-US" sz="2400" dirty="0">
                        <a:latin typeface="Arial"/>
                        <a:ea typeface="Arial" charset="0"/>
                        <a:cs typeface="Arial"/>
                      </a:endParaRPr>
                    </a:p>
                  </a:txBody>
                  <a:tcPr/>
                </a:tc>
                <a:extLst>
                  <a:ext uri="{0D108BD9-81ED-4DB2-BD59-A6C34878D82A}">
                    <a16:rowId xmlns:a16="http://schemas.microsoft.com/office/drawing/2014/main" val="1614571503"/>
                  </a:ext>
                </a:extLst>
              </a:tr>
            </a:tbl>
          </a:graphicData>
        </a:graphic>
      </p:graphicFrame>
      <p:pic>
        <p:nvPicPr>
          <p:cNvPr id="9" name="Picture 8">
            <a:extLst>
              <a:ext uri="{FF2B5EF4-FFF2-40B4-BE49-F238E27FC236}">
                <a16:creationId xmlns:a16="http://schemas.microsoft.com/office/drawing/2014/main" id="{180ABA01-33B2-234E-A3AA-DFD0EA274F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28512184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theme-el-uoft-may-26-19">
      <a:dk1>
        <a:srgbClr val="000000"/>
      </a:dk1>
      <a:lt1>
        <a:srgbClr val="FFFFFF"/>
      </a:lt1>
      <a:dk2>
        <a:srgbClr val="007FA3"/>
      </a:dk2>
      <a:lt2>
        <a:srgbClr val="002554"/>
      </a:lt2>
      <a:accent1>
        <a:srgbClr val="177CB3"/>
      </a:accent1>
      <a:accent2>
        <a:srgbClr val="0988BA"/>
      </a:accent2>
      <a:accent3>
        <a:srgbClr val="007FA3"/>
      </a:accent3>
      <a:accent4>
        <a:srgbClr val="09A0BA"/>
      </a:accent4>
      <a:accent5>
        <a:srgbClr val="0BA5B3"/>
      </a:accent5>
      <a:accent6>
        <a:srgbClr val="1490CE"/>
      </a:accent6>
      <a:hlink>
        <a:srgbClr val="114986"/>
      </a:hlink>
      <a:folHlink>
        <a:srgbClr val="1762B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B6DCAA5ADE9B4ABF040436C01CFA65" ma:contentTypeVersion="7" ma:contentTypeDescription="Create a new document." ma:contentTypeScope="" ma:versionID="7c7385cd836741ac21ec257130feda32">
  <xsd:schema xmlns:xsd="http://www.w3.org/2001/XMLSchema" xmlns:xs="http://www.w3.org/2001/XMLSchema" xmlns:p="http://schemas.microsoft.com/office/2006/metadata/properties" xmlns:ns2="c574565b-df9f-441e-9b72-ba842ddeaaae" xmlns:ns3="1585722f-55ba-4c5d-b3cf-ae646fe44a8d" targetNamespace="http://schemas.microsoft.com/office/2006/metadata/properties" ma:root="true" ma:fieldsID="c7bb76f15eaddca96cba8eb7348c4908" ns2:_="" ns3:_="">
    <xsd:import namespace="c574565b-df9f-441e-9b72-ba842ddeaaae"/>
    <xsd:import namespace="1585722f-55ba-4c5d-b3cf-ae646fe44a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74565b-df9f-441e-9b72-ba842ddeaa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85722f-55ba-4c5d-b3cf-ae646fe44a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5D4100-0E3D-47B1-AEB5-BA96197810B1}">
  <ds:schemaRefs>
    <ds:schemaRef ds:uri="1585722f-55ba-4c5d-b3cf-ae646fe44a8d"/>
    <ds:schemaRef ds:uri="c574565b-df9f-441e-9b72-ba842ddeaa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60F71D-090C-4404-B245-4864E014312C}">
  <ds:schemaRefs>
    <ds:schemaRef ds:uri="c574565b-df9f-441e-9b72-ba842ddeaaae"/>
    <ds:schemaRef ds:uri="http://purl.org/dc/elements/1.1/"/>
    <ds:schemaRef ds:uri="1585722f-55ba-4c5d-b3cf-ae646fe44a8d"/>
    <ds:schemaRef ds:uri="http://schemas.microsoft.com/office/2006/documentManagement/types"/>
    <ds:schemaRef ds:uri="http://schemas.microsoft.com/office/infopath/2007/PartnerControls"/>
    <ds:schemaRef ds:uri="http://purl.org/dc/dcmitype/"/>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79F9748-D96C-4E75-8306-BEFAE66119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960</Words>
  <Application>Microsoft Macintosh PowerPoint</Application>
  <PresentationFormat>Widescreen</PresentationFormat>
  <Paragraphs>192</Paragraphs>
  <Slides>26</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Corbel</vt:lpstr>
      <vt:lpstr>Wingdings</vt:lpstr>
      <vt:lpstr>Office Theme</vt:lpstr>
      <vt:lpstr>Reflection</vt:lpstr>
      <vt:lpstr>MODULE OBJECTIVES</vt:lpstr>
      <vt:lpstr>THE VALUE OF REFLECTION</vt:lpstr>
      <vt:lpstr>Reflection in  Experiential Learning</vt:lpstr>
      <vt:lpstr>WHAT IS EXPERIENTIAL LEARNING?</vt:lpstr>
      <vt:lpstr>WHAT IS REFLECTION?</vt:lpstr>
      <vt:lpstr>LEARNING FROM EXPERIENCE</vt:lpstr>
      <vt:lpstr>REFLECTION IS INTEGRATIVE</vt:lpstr>
      <vt:lpstr>HOW WE LEARN THROUGH REFLECTION</vt:lpstr>
      <vt:lpstr>REFLECTION IS BOTH A PROCESS AND A PRODUCT</vt:lpstr>
      <vt:lpstr>Practicing  Reflection</vt:lpstr>
      <vt:lpstr>YOUR TURN: REFLECTING ON A RECENT EVENT</vt:lpstr>
      <vt:lpstr>WHAT? SO WHAT? NOW WHAT?</vt:lpstr>
      <vt:lpstr>STUDENT EXAMPLE: REFLECTION </vt:lpstr>
      <vt:lpstr>STUDENT EXAMPLE: REFLECTION</vt:lpstr>
      <vt:lpstr>STUDENT EXAMPLE: REFLECTION</vt:lpstr>
      <vt:lpstr>Strategies for  Reflective Practice</vt:lpstr>
      <vt:lpstr>REFLECTION IS A SKILL</vt:lpstr>
      <vt:lpstr>REFLECTION IS AN ONGOING PROCESS </vt:lpstr>
      <vt:lpstr>CONTINUOUS PRACTICE IS IMPORTANT</vt:lpstr>
      <vt:lpstr>MOVE FROM DESCRIPTION TO ANALYSIS</vt:lpstr>
      <vt:lpstr>CHECK FOR UNDERSTANDING: REFLECTION FOR LEARNING</vt:lpstr>
      <vt:lpstr>YOUR TURN: YOUR REFLECTIVE EXPERIENCE</vt:lpstr>
      <vt:lpstr>FINAL THOUGHT: THE CHALLENGES OF REFLECTION</vt:lpstr>
      <vt:lpstr>REFERENCES</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dc:title>
  <dc:creator>Selena Panchoo</dc:creator>
  <cp:lastModifiedBy>Sheila Eaton</cp:lastModifiedBy>
  <cp:revision>2</cp:revision>
  <dcterms:created xsi:type="dcterms:W3CDTF">2019-01-15T16:30:46Z</dcterms:created>
  <dcterms:modified xsi:type="dcterms:W3CDTF">2019-09-11T19:47:44Z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0x0101004EB6DCAA5ADE9B4ABF040436C01CFA65</vt:lpwstr>
  </property>
  <property fmtid="{D5CDD505-2E9C-101B-9397-08002B2CF9AE}" pid="3" name="ArticulateGUID">
    <vt:lpwstr>605EA90C-AAA4-4AA7-AE6A-61C0C7DC8CE9</vt:lpwstr>
  </property>
  <property fmtid="{D5CDD505-2E9C-101B-9397-08002B2CF9AE}" pid="4" name="ArticulatePath">
    <vt:lpwstr>Reflection June 20</vt:lpwstr>
  </property>
</Properties>
</file>