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4"/>
  </p:sldMasterIdLst>
  <p:notesMasterIdLst>
    <p:notesMasterId r:id="rId29"/>
  </p:notesMasterIdLst>
  <p:sldIdLst>
    <p:sldId id="485" r:id="rId5"/>
    <p:sldId id="486" r:id="rId6"/>
    <p:sldId id="326" r:id="rId7"/>
    <p:sldId id="494" r:id="rId8"/>
    <p:sldId id="487" r:id="rId9"/>
    <p:sldId id="325" r:id="rId10"/>
    <p:sldId id="344" r:id="rId11"/>
    <p:sldId id="345" r:id="rId12"/>
    <p:sldId id="488" r:id="rId13"/>
    <p:sldId id="495" r:id="rId14"/>
    <p:sldId id="348" r:id="rId15"/>
    <p:sldId id="349" r:id="rId16"/>
    <p:sldId id="352" r:id="rId17"/>
    <p:sldId id="489" r:id="rId18"/>
    <p:sldId id="333" r:id="rId19"/>
    <p:sldId id="329" r:id="rId20"/>
    <p:sldId id="330" r:id="rId21"/>
    <p:sldId id="331" r:id="rId22"/>
    <p:sldId id="332" r:id="rId23"/>
    <p:sldId id="335" r:id="rId24"/>
    <p:sldId id="338" r:id="rId25"/>
    <p:sldId id="339" r:id="rId26"/>
    <p:sldId id="490" r:id="rId27"/>
    <p:sldId id="493" r:id="rId28"/>
  </p:sldIdLst>
  <p:sldSz cx="12192000" cy="6858000"/>
  <p:notesSz cx="6858000" cy="97155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8" userDrawn="1">
          <p15:clr>
            <a:srgbClr val="A4A3A4"/>
          </p15:clr>
        </p15:guide>
        <p15:guide id="3" orient="horz" pos="1008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pos="1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Esmail" initials="JE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7A"/>
    <a:srgbClr val="167CB2"/>
    <a:srgbClr val="4FA7B8"/>
    <a:srgbClr val="007FA3"/>
    <a:srgbClr val="1590CE"/>
    <a:srgbClr val="0DA4B2"/>
    <a:srgbClr val="109CC1"/>
    <a:srgbClr val="FFFFFF"/>
    <a:srgbClr val="0BA5B3"/>
    <a:srgbClr val="088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17D673-A89F-46D8-B7C5-BB271A9EA167}" v="4" dt="2019-09-13T18:45:26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92" autoAdjust="0"/>
  </p:normalViewPr>
  <p:slideViewPr>
    <p:cSldViewPr snapToGrid="0">
      <p:cViewPr varScale="1">
        <p:scale>
          <a:sx n="68" d="100"/>
          <a:sy n="68" d="100"/>
        </p:scale>
        <p:origin x="1234" y="67"/>
      </p:cViewPr>
      <p:guideLst>
        <p:guide orient="horz" pos="2183"/>
        <p:guide pos="3848"/>
        <p:guide orient="horz" pos="1008"/>
        <p:guide pos="7559"/>
        <p:guide pos="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Heikoop" userId="S::will.heikoop@utoronto.ca::1f03d2dc-a599-4eab-9c6f-ff5d93b71a69" providerId="AD" clId="Web-{3917D673-A89F-46D8-B7C5-BB271A9EA167}"/>
    <pc:docChg chg="modSld">
      <pc:chgData name="William Heikoop" userId="S::will.heikoop@utoronto.ca::1f03d2dc-a599-4eab-9c6f-ff5d93b71a69" providerId="AD" clId="Web-{3917D673-A89F-46D8-B7C5-BB271A9EA167}" dt="2019-09-13T18:45:25.802" v="2" actId="20577"/>
      <pc:docMkLst>
        <pc:docMk/>
      </pc:docMkLst>
      <pc:sldChg chg="modSp">
        <pc:chgData name="William Heikoop" userId="S::will.heikoop@utoronto.ca::1f03d2dc-a599-4eab-9c6f-ff5d93b71a69" providerId="AD" clId="Web-{3917D673-A89F-46D8-B7C5-BB271A9EA167}" dt="2019-09-13T18:45:25.802" v="2" actId="20577"/>
        <pc:sldMkLst>
          <pc:docMk/>
          <pc:sldMk cId="3715474092" sldId="344"/>
        </pc:sldMkLst>
        <pc:spChg chg="mod">
          <ac:chgData name="William Heikoop" userId="S::will.heikoop@utoronto.ca::1f03d2dc-a599-4eab-9c6f-ff5d93b71a69" providerId="AD" clId="Web-{3917D673-A89F-46D8-B7C5-BB271A9EA167}" dt="2019-09-13T18:45:25.802" v="2" actId="20577"/>
          <ac:spMkLst>
            <pc:docMk/>
            <pc:sldMk cId="3715474092" sldId="344"/>
            <ac:spMk id="17" creationId="{87E5F7A0-9811-2A4D-BB54-795965AEE56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B4ABA-7312-4EC5-A67B-231496CE947E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5" csCatId="colorful" phldr="1"/>
      <dgm:spPr/>
    </dgm:pt>
    <dgm:pt modelId="{C42BA5F6-0353-4632-A2C8-0F5905E21971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3">
            <a:alpha val="87000"/>
          </a:schemeClr>
        </a:solidFill>
        <a:ln w="19050"/>
      </dgm:spPr>
      <dgm:t>
        <a:bodyPr/>
        <a:lstStyle/>
        <a:p>
          <a: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Your </a:t>
          </a:r>
          <a:b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Learning</a:t>
          </a:r>
          <a:b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Goals</a:t>
          </a:r>
        </a:p>
      </dgm:t>
    </dgm:pt>
    <dgm:pt modelId="{66D775A8-1DC2-4007-B89B-329A6A61ED84}" type="parTrans" cxnId="{57E510CD-662C-4C35-9826-605824AFBFC0}">
      <dgm:prSet/>
      <dgm:spPr/>
      <dgm:t>
        <a:bodyPr/>
        <a:lstStyle/>
        <a:p>
          <a:endParaRPr lang="en-US"/>
        </a:p>
      </dgm:t>
    </dgm:pt>
    <dgm:pt modelId="{EB290E6F-5825-4E8C-91C8-FCE1E15D4367}" type="sibTrans" cxnId="{57E510CD-662C-4C35-9826-605824AFBFC0}">
      <dgm:prSet/>
      <dgm:spPr/>
      <dgm:t>
        <a:bodyPr/>
        <a:lstStyle/>
        <a:p>
          <a:endParaRPr lang="en-US"/>
        </a:p>
      </dgm:t>
    </dgm:pt>
    <dgm:pt modelId="{53262FD8-BD72-49A6-9DD5-7F7AF9CA9E09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alpha val="79000"/>
          </a:schemeClr>
        </a:solidFill>
        <a:ln w="19050"/>
      </dgm:spPr>
      <dgm:t>
        <a:bodyPr/>
        <a:lstStyle/>
        <a:p>
          <a: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The</a:t>
          </a:r>
          <a:b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Organization’s </a:t>
          </a:r>
          <a:b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Goals</a:t>
          </a:r>
        </a:p>
      </dgm:t>
    </dgm:pt>
    <dgm:pt modelId="{C8A05974-143A-4AF4-A1EF-3BE2E20AF00A}" type="parTrans" cxnId="{46BF71EC-FFAA-491A-99EF-7CC720588AAD}">
      <dgm:prSet/>
      <dgm:spPr/>
      <dgm:t>
        <a:bodyPr/>
        <a:lstStyle/>
        <a:p>
          <a:endParaRPr lang="en-US"/>
        </a:p>
      </dgm:t>
    </dgm:pt>
    <dgm:pt modelId="{5F3AAE22-AE6C-4CFD-A084-55120BF731F0}" type="sibTrans" cxnId="{46BF71EC-FFAA-491A-99EF-7CC720588AAD}">
      <dgm:prSet/>
      <dgm:spPr/>
      <dgm:t>
        <a:bodyPr/>
        <a:lstStyle/>
        <a:p>
          <a:endParaRPr lang="en-US"/>
        </a:p>
      </dgm:t>
    </dgm:pt>
    <dgm:pt modelId="{454727AC-4AEA-415C-8BE4-FE520069C05E}" type="pres">
      <dgm:prSet presAssocID="{904B4ABA-7312-4EC5-A67B-231496CE947E}" presName="Name0" presStyleCnt="0">
        <dgm:presLayoutVars>
          <dgm:chMax val="7"/>
          <dgm:dir/>
          <dgm:resizeHandles val="exact"/>
        </dgm:presLayoutVars>
      </dgm:prSet>
      <dgm:spPr/>
    </dgm:pt>
    <dgm:pt modelId="{53F05807-A56B-496C-B622-3331451EA8E4}" type="pres">
      <dgm:prSet presAssocID="{904B4ABA-7312-4EC5-A67B-231496CE947E}" presName="ellipse1" presStyleLbl="vennNode1" presStyleIdx="0" presStyleCnt="2" custScaleX="116852" custScaleY="116852" custLinFactNeighborX="-62434" custLinFactNeighborY="28644">
        <dgm:presLayoutVars>
          <dgm:bulletEnabled val="1"/>
        </dgm:presLayoutVars>
      </dgm:prSet>
      <dgm:spPr/>
    </dgm:pt>
    <dgm:pt modelId="{C853ABA8-7688-4484-961B-D7C53FAFB099}" type="pres">
      <dgm:prSet presAssocID="{904B4ABA-7312-4EC5-A67B-231496CE947E}" presName="ellipse2" presStyleLbl="vennNode1" presStyleIdx="1" presStyleCnt="2" custScaleX="116852" custScaleY="116852" custLinFactNeighborX="20259" custLinFactNeighborY="-38454">
        <dgm:presLayoutVars>
          <dgm:bulletEnabled val="1"/>
        </dgm:presLayoutVars>
      </dgm:prSet>
      <dgm:spPr/>
    </dgm:pt>
  </dgm:ptLst>
  <dgm:cxnLst>
    <dgm:cxn modelId="{5FFD5818-775D-3F44-858D-078C9C77A2E5}" type="presOf" srcId="{C42BA5F6-0353-4632-A2C8-0F5905E21971}" destId="{53F05807-A56B-496C-B622-3331451EA8E4}" srcOrd="0" destOrd="0" presId="urn:microsoft.com/office/officeart/2005/8/layout/rings+Icon"/>
    <dgm:cxn modelId="{0A5EE92B-ADC3-4D45-8E36-963B212D1D0E}" type="presOf" srcId="{904B4ABA-7312-4EC5-A67B-231496CE947E}" destId="{454727AC-4AEA-415C-8BE4-FE520069C05E}" srcOrd="0" destOrd="0" presId="urn:microsoft.com/office/officeart/2005/8/layout/rings+Icon"/>
    <dgm:cxn modelId="{57E510CD-662C-4C35-9826-605824AFBFC0}" srcId="{904B4ABA-7312-4EC5-A67B-231496CE947E}" destId="{C42BA5F6-0353-4632-A2C8-0F5905E21971}" srcOrd="0" destOrd="0" parTransId="{66D775A8-1DC2-4007-B89B-329A6A61ED84}" sibTransId="{EB290E6F-5825-4E8C-91C8-FCE1E15D4367}"/>
    <dgm:cxn modelId="{46BF71EC-FFAA-491A-99EF-7CC720588AAD}" srcId="{904B4ABA-7312-4EC5-A67B-231496CE947E}" destId="{53262FD8-BD72-49A6-9DD5-7F7AF9CA9E09}" srcOrd="1" destOrd="0" parTransId="{C8A05974-143A-4AF4-A1EF-3BE2E20AF00A}" sibTransId="{5F3AAE22-AE6C-4CFD-A084-55120BF731F0}"/>
    <dgm:cxn modelId="{26B453F0-93F8-DA42-AC1A-0EF84891FA36}" type="presOf" srcId="{53262FD8-BD72-49A6-9DD5-7F7AF9CA9E09}" destId="{C853ABA8-7688-4484-961B-D7C53FAFB099}" srcOrd="0" destOrd="0" presId="urn:microsoft.com/office/officeart/2005/8/layout/rings+Icon"/>
    <dgm:cxn modelId="{930739CD-3648-7344-A559-E972A373B557}" type="presParOf" srcId="{454727AC-4AEA-415C-8BE4-FE520069C05E}" destId="{53F05807-A56B-496C-B622-3331451EA8E4}" srcOrd="0" destOrd="0" presId="urn:microsoft.com/office/officeart/2005/8/layout/rings+Icon"/>
    <dgm:cxn modelId="{B94A08FF-F4E3-1648-A43E-59C82C95D2D4}" type="presParOf" srcId="{454727AC-4AEA-415C-8BE4-FE520069C05E}" destId="{C853ABA8-7688-4484-961B-D7C53FAFB099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05807-A56B-496C-B622-3331451EA8E4}">
      <dsp:nvSpPr>
        <dsp:cNvPr id="0" name=""/>
        <dsp:cNvSpPr/>
      </dsp:nvSpPr>
      <dsp:spPr>
        <a:xfrm>
          <a:off x="0" y="545110"/>
          <a:ext cx="3150297" cy="3150519"/>
        </a:xfrm>
        <a:prstGeom prst="ellipse">
          <a:avLst/>
        </a:prstGeom>
        <a:solidFill>
          <a:schemeClr val="accent3">
            <a:alpha val="87000"/>
          </a:schemeClr>
        </a:solidFill>
        <a:ln w="1905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Your </a:t>
          </a:r>
          <a:b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Learning</a:t>
          </a:r>
          <a:b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Goals</a:t>
          </a:r>
        </a:p>
      </dsp:txBody>
      <dsp:txXfrm>
        <a:off x="461350" y="1006493"/>
        <a:ext cx="2227597" cy="2227753"/>
      </dsp:txXfrm>
    </dsp:sp>
    <dsp:sp modelId="{C853ABA8-7688-4484-961B-D7C53FAFB099}">
      <dsp:nvSpPr>
        <dsp:cNvPr id="0" name=""/>
        <dsp:cNvSpPr/>
      </dsp:nvSpPr>
      <dsp:spPr>
        <a:xfrm>
          <a:off x="2683171" y="534229"/>
          <a:ext cx="3150297" cy="3150519"/>
        </a:xfrm>
        <a:prstGeom prst="ellipse">
          <a:avLst/>
        </a:prstGeom>
        <a:solidFill>
          <a:schemeClr val="accent5">
            <a:alpha val="79000"/>
          </a:schemeClr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The</a:t>
          </a:r>
          <a:b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Organization’s </a:t>
          </a:r>
          <a:b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1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Goals</a:t>
          </a:r>
        </a:p>
      </dsp:txBody>
      <dsp:txXfrm>
        <a:off x="3144521" y="995612"/>
        <a:ext cx="2227597" cy="2227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D317-29DC-9349-9889-8508D369119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74289-CC04-1B48-BB07-8F3D44253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ocintechchat/25677176162/in/photostrea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deready.ca/wp-content/uploads/2019/01/FITT-OWIT-collaboration-article-2019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IlzsSfMyVw&amp;feature=youtu.b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my.mil/e2/c/images/2015/02/19/382520/size0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.pxhere.com/photos/ef/5a/women_teamwork_team_business_people_office_working_woman_woman_business-595817.jpg!d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 </a:t>
            </a:r>
            <a:r>
              <a:rPr lang="en-US" err="1">
                <a:cs typeface="Calibri"/>
              </a:rPr>
              <a:t>wocintech</a:t>
            </a:r>
            <a:r>
              <a:rPr lang="en-US">
                <a:cs typeface="Calibri"/>
              </a:rPr>
              <a:t> chat </a:t>
            </a:r>
            <a:r>
              <a:rPr lang="en-US">
                <a:hlinkClick r:id="rId3"/>
              </a:rPr>
              <a:t>https://www.flickr.com/photos/wocintechchat/25677176162/in/photostream/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4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08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64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4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2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 </a:t>
            </a:r>
            <a:r>
              <a:rPr lang="en-US"/>
              <a:t> </a:t>
            </a:r>
            <a:r>
              <a:rPr lang="en-US">
                <a:hlinkClick r:id="rId3"/>
              </a:rPr>
              <a:t>http://www.tradeready.ca/wp-content/uploads/2019/01/FITT-OWIT-collaboration-article-2019.jpg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92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26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/>
              <a:t>Image: http://www.publicdomainfiles.com/show_file.php?id=13985748015487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73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9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9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05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55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CA">
              <a:cs typeface="Calibri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FAE1D-FB17-4DC5-8262-28D5DA3CE79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8638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FAE1D-FB17-4DC5-8262-28D5DA3CE79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18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2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3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https://www.youtube.com/watch?v=pIlzsSfMyVw&amp;feature=youtu.be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 US Army </a:t>
            </a:r>
            <a:r>
              <a:rPr lang="en-US">
                <a:hlinkClick r:id="rId3"/>
              </a:rPr>
              <a:t>https://www.army.mil/e2/c/images/2015/02/19/382520/size0.jpg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70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5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8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</a:t>
            </a:r>
            <a:r>
              <a:rPr lang="en-CA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https://c.pxhere.com/photos/ef/5a/women_teamwork_team_business_people_office_working_woman_woman_business-595817.jpg!d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16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49953"/>
            <a:ext cx="9144000" cy="2387600"/>
          </a:xfrm>
        </p:spPr>
        <p:txBody>
          <a:bodyPr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60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33AD01-81E7-544C-B64D-3B56EBF2BE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03813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20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EB16-40D9-9648-A943-FED84061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EAF9F-EF66-9443-8C67-CB3E70DC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3EC6-0004-B240-816B-97F1BD839EB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D2FD9-A86E-CD4C-BB5F-20A31C68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E28B7-C51E-7D46-80F0-3568CBF0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4CE8-C927-554C-AFD5-C02316CD3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4593852"/>
          </a:xfrm>
        </p:spPr>
        <p:txBody>
          <a:bodyPr>
            <a:normAutofit/>
          </a:bodyPr>
          <a:lstStyle>
            <a:lvl1pPr marL="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2pPr>
            <a:lvl3pPr marL="6858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3pPr>
            <a:lvl4pPr marL="11430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4pPr>
            <a:lvl5pPr marL="16002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25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SubTitle_On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2800" b="0" kern="1200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EB604B-F0ED-7046-AA30-C27CE5722FA1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here to edit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4894"/>
            <a:ext cx="10515600" cy="37054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2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16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_Title_Sub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lang="en-CA" sz="2800" b="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278983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006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Quo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673096" y="1230014"/>
            <a:ext cx="6845808" cy="4531603"/>
          </a:xfrm>
        </p:spPr>
        <p:txBody>
          <a:bodyPr>
            <a:noAutofit/>
          </a:bodyPr>
          <a:lstStyle>
            <a:lvl1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2pPr>
            <a:lvl3pPr marL="152396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304793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4pPr>
            <a:lvl5pPr marL="533387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1430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00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47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eam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CB15C1-1C6F-6E4D-91E9-F222F28980EB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64225" y="2275327"/>
            <a:ext cx="1399260" cy="1976169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349162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134100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err="1"/>
              <a:t>ùùùù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9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590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521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4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9460D19-1E1D-4C67-ADA4-066D2D528487}" type="datetimeFigureOut">
              <a:rPr lang="en-CA" smtClean="0"/>
              <a:pPr/>
              <a:t>2022-01-19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94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07E608F-8E79-4585-AAF2-BC275CFAAE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174842-A55C-D940-9980-CB201038F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8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31" r:id="rId2"/>
    <p:sldLayoutId id="2147483700" r:id="rId3"/>
    <p:sldLayoutId id="2147483701" r:id="rId4"/>
    <p:sldLayoutId id="2147483702" r:id="rId5"/>
    <p:sldLayoutId id="2147483777" r:id="rId6"/>
    <p:sldLayoutId id="2147483703" r:id="rId7"/>
    <p:sldLayoutId id="2147483705" r:id="rId8"/>
    <p:sldLayoutId id="214748370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chemeClr val="bg2">
              <a:lumMod val="90000"/>
              <a:lumOff val="1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1430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16002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hyperlink" Target="https://www.utm.utoronto.ca/utm-engage/sites/files/utm-engage/public/shared/pdfs/Competency%20Charts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pIlzsSfMyVw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hyperlink" Target="http://experientialmodules.utoronto.ca/wp-content/uploads/2019/09/Develop-Your-Personal-Learning-Plan.do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7CBB2D1B-5C2C-4D4A-B93E-8A41EF9FB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0" y="-3223"/>
            <a:ext cx="12232255" cy="78852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DF5DA-6866-AC47-A182-49A852D00F2B}"/>
              </a:ext>
            </a:extLst>
          </p:cNvPr>
          <p:cNvSpPr/>
          <p:nvPr/>
        </p:nvSpPr>
        <p:spPr>
          <a:xfrm>
            <a:off x="-5750" y="-3223"/>
            <a:ext cx="12232256" cy="803770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37000">
                <a:schemeClr val="accent4">
                  <a:alpha val="3000"/>
                </a:schemeClr>
              </a:gs>
              <a:gs pos="66000">
                <a:schemeClr val="accent2">
                  <a:lumMod val="75000"/>
                  <a:alpha val="58000"/>
                </a:schemeClr>
              </a:gs>
              <a:gs pos="100000">
                <a:schemeClr val="accent1">
                  <a:lumMod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Setting Goals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LEARNING THROUGH EXPERIENCE</a:t>
            </a:r>
          </a:p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0008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CONSIDERING YOUR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524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>
                <a:ea typeface="Verdana"/>
                <a:cs typeface="Arial"/>
              </a:rPr>
              <a:t>In the section that follows, you will have an opportunity </a:t>
            </a:r>
            <a:br>
              <a:rPr lang="en-US">
                <a:ea typeface="Verdana"/>
                <a:cs typeface="Arial"/>
              </a:rPr>
            </a:br>
            <a:r>
              <a:rPr lang="en-US">
                <a:ea typeface="Verdana"/>
                <a:cs typeface="Arial"/>
              </a:rPr>
              <a:t>to</a:t>
            </a:r>
            <a:r>
              <a:rPr lang="en-US" b="1">
                <a:ea typeface="Verdana"/>
                <a:cs typeface="Arial"/>
              </a:rPr>
              <a:t> consider your goals </a:t>
            </a:r>
            <a:r>
              <a:rPr lang="en-US">
                <a:ea typeface="Verdana"/>
                <a:cs typeface="Arial"/>
              </a:rPr>
              <a:t>for this experiential learning opportunity </a:t>
            </a:r>
            <a:br>
              <a:rPr lang="en-US">
                <a:ea typeface="Verdana"/>
                <a:cs typeface="Arial"/>
              </a:rPr>
            </a:br>
            <a:r>
              <a:rPr lang="en-US">
                <a:ea typeface="Verdana"/>
                <a:cs typeface="Arial"/>
              </a:rPr>
              <a:t>in the four areas identified below: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AB7B3E-2400-AE4B-A372-FDCBEF250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48074F-4379-FF43-A56F-E047871F1BE6}"/>
              </a:ext>
            </a:extLst>
          </p:cNvPr>
          <p:cNvGrpSpPr/>
          <p:nvPr/>
        </p:nvGrpSpPr>
        <p:grpSpPr>
          <a:xfrm>
            <a:off x="4487779" y="2899611"/>
            <a:ext cx="3458762" cy="3455080"/>
            <a:chOff x="6863641" y="1031979"/>
            <a:chExt cx="3999787" cy="3995528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7F0A10F-9640-FD41-B8A2-26D778AD9F64}"/>
                </a:ext>
              </a:extLst>
            </p:cNvPr>
            <p:cNvSpPr/>
            <p:nvPr/>
          </p:nvSpPr>
          <p:spPr>
            <a:xfrm>
              <a:off x="6872410" y="1031979"/>
              <a:ext cx="1898922" cy="189892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Disciplinary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Knowledge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05C5EF0-CC84-0545-87FC-E6E8D8242C9D}"/>
                </a:ext>
              </a:extLst>
            </p:cNvPr>
            <p:cNvSpPr/>
            <p:nvPr/>
          </p:nvSpPr>
          <p:spPr>
            <a:xfrm>
              <a:off x="8964522" y="1041615"/>
              <a:ext cx="1881354" cy="1881354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Skill and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Competency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CA862B1-B598-3C44-83B7-4F151E51722B}"/>
                </a:ext>
              </a:extLst>
            </p:cNvPr>
            <p:cNvSpPr/>
            <p:nvPr/>
          </p:nvSpPr>
          <p:spPr>
            <a:xfrm>
              <a:off x="6863641" y="3103699"/>
              <a:ext cx="1916461" cy="1916461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Personal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D5EE2B6-C051-764A-BEE7-63AC251E71FD}"/>
                </a:ext>
              </a:extLst>
            </p:cNvPr>
            <p:cNvSpPr/>
            <p:nvPr/>
          </p:nvSpPr>
          <p:spPr>
            <a:xfrm>
              <a:off x="8946970" y="3103699"/>
              <a:ext cx="1916458" cy="191645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6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Career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B696E6-E46C-F745-8C41-0C38845E9279}"/>
                </a:ext>
              </a:extLst>
            </p:cNvPr>
            <p:cNvCxnSpPr>
              <a:cxnSpLocks/>
            </p:cNvCxnSpPr>
            <p:nvPr/>
          </p:nvCxnSpPr>
          <p:spPr>
            <a:xfrm>
              <a:off x="8854758" y="1041615"/>
              <a:ext cx="21446" cy="3985892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D54FAF-0D33-7F4D-8419-911085DC09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3641" y="3021286"/>
              <a:ext cx="3982235" cy="0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285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49605-3EE4-3A4C-B3CE-3F5119A4A431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10DC12-67C7-D347-906B-96E3D977B88D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1A365BF1-34A5-7B4D-8E2A-66298159374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7C45B6DD-3F51-1E4A-B062-DEF7364A98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FB156E82-F03E-A749-8261-4CEF4B1644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B44A2B91-6D0E-1540-9C72-570DB3C3A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5FE26161-62AB-354F-A908-447AF99277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5448A2A2-34C9-C942-96CC-4B8167568E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DISCIPLINARY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Ideally your experiential learning opportunity will </a:t>
            </a:r>
            <a:r>
              <a:rPr lang="en-US" b="1">
                <a:ea typeface="Verdana"/>
                <a:cs typeface="Arial"/>
              </a:rPr>
              <a:t>allow you to develop</a:t>
            </a:r>
            <a:r>
              <a:rPr lang="en-US">
                <a:ea typeface="Verdana"/>
                <a:cs typeface="Arial"/>
              </a:rPr>
              <a:t>, </a:t>
            </a:r>
            <a:r>
              <a:rPr lang="en-US" b="1">
                <a:ea typeface="Verdana"/>
                <a:cs typeface="Arial"/>
              </a:rPr>
              <a:t>extend </a:t>
            </a:r>
            <a:r>
              <a:rPr lang="en-US">
                <a:ea typeface="Verdana"/>
                <a:cs typeface="Arial"/>
              </a:rPr>
              <a:t>and</a:t>
            </a:r>
            <a:r>
              <a:rPr lang="en-US" b="1">
                <a:ea typeface="Verdana"/>
                <a:cs typeface="Arial"/>
              </a:rPr>
              <a:t> apply knowledge </a:t>
            </a:r>
            <a:r>
              <a:rPr lang="en-US">
                <a:ea typeface="Verdana"/>
                <a:cs typeface="Arial"/>
              </a:rPr>
              <a:t>related to the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disciplines that you study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(i.e. the subject areas of your course or academic program).</a:t>
            </a:r>
          </a:p>
          <a:p>
            <a:r>
              <a:rPr lang="en-US">
                <a:ea typeface="Verdana"/>
                <a:cs typeface="Arial"/>
              </a:rPr>
              <a:t>What goals do you have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in the area of </a:t>
            </a:r>
            <a:r>
              <a:rPr lang="en-US" b="1">
                <a:ea typeface="Verdana"/>
                <a:cs typeface="Arial"/>
              </a:rPr>
              <a:t>disciplinary </a:t>
            </a:r>
            <a:br>
              <a:rPr lang="en-US" b="1"/>
            </a:br>
            <a:r>
              <a:rPr lang="en-US" b="1">
                <a:ea typeface="Verdana"/>
                <a:cs typeface="Arial"/>
              </a:rPr>
              <a:t>knowledge</a:t>
            </a:r>
            <a:r>
              <a:rPr lang="en-US">
                <a:ea typeface="Verdana"/>
                <a:cs typeface="Arial"/>
              </a:rPr>
              <a:t> for this experience?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9266A30-671B-BE43-A32D-515DA12074E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5624" y="1206000"/>
            <a:ext cx="5080000" cy="4525963"/>
          </a:xfrm>
        </p:spPr>
        <p:txBody>
          <a:bodyPr>
            <a:normAutofit/>
          </a:bodyPr>
          <a:lstStyle/>
          <a:p>
            <a:pPr lvl="2">
              <a:lnSpc>
                <a:spcPct val="80000"/>
              </a:lnSpc>
            </a:pPr>
            <a:r>
              <a:rPr lang="en-US" sz="2400" b="1">
                <a:solidFill>
                  <a:srgbClr val="005F7A"/>
                </a:solidFill>
              </a:rPr>
              <a:t>Strategies for success: </a:t>
            </a:r>
          </a:p>
          <a:p>
            <a:pPr lvl="2"/>
            <a:r>
              <a:rPr lang="en-US" sz="2400"/>
              <a:t>You may want to consider </a:t>
            </a:r>
            <a:br>
              <a:rPr lang="en-US" sz="2400"/>
            </a:br>
            <a:r>
              <a:rPr lang="en-US" sz="2400"/>
              <a:t>the </a:t>
            </a:r>
            <a:r>
              <a:rPr lang="en-US" sz="2400" b="1"/>
              <a:t>learning outcomes </a:t>
            </a:r>
            <a:r>
              <a:rPr lang="en-US" sz="2400"/>
              <a:t>for </a:t>
            </a:r>
            <a:br>
              <a:rPr lang="en-US" sz="2400"/>
            </a:br>
            <a:r>
              <a:rPr lang="en-US" sz="2400"/>
              <a:t>your Experiential Learning course as you determine </a:t>
            </a:r>
            <a:br>
              <a:rPr lang="en-US" sz="2400"/>
            </a:br>
            <a:r>
              <a:rPr lang="en-US" sz="2400" b="1"/>
              <a:t>your goals related to disciplinary knowledge</a:t>
            </a:r>
            <a:r>
              <a:rPr lang="en-US" sz="240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841C65-8F06-544E-9695-AB6AF4F32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14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19F80DE-0F34-0045-A0E1-C6173F801F11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407550-6D35-D246-B388-C8D16663DAB2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EDADE2EC-F2EB-A446-BED1-005A36B58C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E6E320E4-6605-924D-BF63-BC0984E124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2DA54C8C-78F7-4242-8AC8-C1E285A7A0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B3C1CBB1-DB97-4C41-9DD0-D02D00F66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47110DFD-0855-F942-953C-B49E0DE22C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E4E6B7D7-66FA-0D4E-B7DF-E36729CBF2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A3748244-7D70-A94E-83C6-A8E64D7B4A6B}"/>
              </a:ext>
            </a:extLst>
          </p:cNvPr>
          <p:cNvSpPr txBox="1">
            <a:spLocks/>
          </p:cNvSpPr>
          <p:nvPr/>
        </p:nvSpPr>
        <p:spPr>
          <a:xfrm>
            <a:off x="6135624" y="1206000"/>
            <a:ext cx="50800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80000"/>
              </a:lnSpc>
            </a:pPr>
            <a:r>
              <a:rPr lang="en-US" b="1">
                <a:solidFill>
                  <a:schemeClr val="accent4">
                    <a:lumMod val="50000"/>
                  </a:schemeClr>
                </a:solidFill>
                <a:ea typeface="Verdana"/>
                <a:cs typeface="Arial"/>
              </a:rPr>
              <a:t>Strategies for success: </a:t>
            </a:r>
            <a:endParaRPr lang="en-US">
              <a:solidFill>
                <a:schemeClr val="accent4">
                  <a:lumMod val="50000"/>
                </a:schemeClr>
              </a:solidFill>
            </a:endParaRPr>
          </a:p>
          <a:p>
            <a:pPr lvl="2"/>
            <a:r>
              <a:rPr lang="en-US">
                <a:ea typeface="Verdana"/>
                <a:cs typeface="Arial"/>
                <a:hlinkClick r:id="rId4"/>
              </a:rPr>
              <a:t>Click here to access a list of competencies</a:t>
            </a:r>
            <a:r>
              <a:rPr lang="en-US">
                <a:ea typeface="Verdana"/>
                <a:cs typeface="Arial"/>
              </a:rPr>
              <a:t> that are recognized on the </a:t>
            </a:r>
            <a:br>
              <a:rPr lang="en-US">
                <a:ea typeface="Verdana"/>
                <a:cs typeface="Arial"/>
              </a:rPr>
            </a:br>
            <a:r>
              <a:rPr lang="en-US" b="1">
                <a:ea typeface="Verdana"/>
                <a:cs typeface="Arial"/>
              </a:rPr>
              <a:t>Co-curricular Record </a:t>
            </a:r>
            <a:r>
              <a:rPr lang="en-US">
                <a:ea typeface="Verdana"/>
                <a:cs typeface="Arial"/>
              </a:rPr>
              <a:t>to see the breadth of what counts as a skill or competency.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SKILL AND COMPETENCY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A skill is the ability to do something well and is usually developed through training and practice. </a:t>
            </a:r>
            <a:endParaRPr lang="en-US"/>
          </a:p>
          <a:p>
            <a:r>
              <a:rPr lang="en-US">
                <a:ea typeface="Verdana"/>
                <a:cs typeface="Arial"/>
              </a:rPr>
              <a:t>A competency is a broader concept; a competency is a combination of knowledge, skills and attributes.</a:t>
            </a:r>
          </a:p>
          <a:p>
            <a:r>
              <a:rPr lang="en-US">
                <a:ea typeface="Verdana"/>
                <a:cs typeface="Arial"/>
              </a:rPr>
              <a:t>What kinds of </a:t>
            </a:r>
            <a:r>
              <a:rPr lang="en-US" b="1">
                <a:ea typeface="Verdana"/>
                <a:cs typeface="Arial"/>
              </a:rPr>
              <a:t>skills and competencies</a:t>
            </a:r>
            <a:r>
              <a:rPr lang="en-US">
                <a:ea typeface="Verdana"/>
                <a:cs typeface="Arial"/>
              </a:rPr>
              <a:t> would you like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to develop while undertaking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this experience?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88206-867F-9848-AE07-26515A938E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78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E2CB9A2-D06A-4545-9049-60BB803B71C0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E28DEE-E7B8-AD4A-832D-E60499B623A8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9D7701FF-D53D-3346-A0E3-1C4665AD827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31" name="Freeform 5">
                <a:extLst>
                  <a:ext uri="{FF2B5EF4-FFF2-40B4-BE49-F238E27FC236}">
                    <a16:creationId xmlns:a16="http://schemas.microsoft.com/office/drawing/2014/main" id="{DF839EAD-DAA5-0E41-A303-0D51BA533B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ADB40EDE-87E4-064B-9622-6133DC0F69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FF2161F1-7556-2F42-A310-7C754E09D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00ABF704-41C9-0C4E-B45D-B6DB0293E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04B001CF-60DB-9C4D-936C-E97F8DB40E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CAREER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The experiences you have in an experiential learning opportunity allow for career exploration and developing specific career-related skills and competencies. </a:t>
            </a:r>
          </a:p>
          <a:p>
            <a:r>
              <a:rPr lang="en-US">
                <a:latin typeface="Arial" panose="020B0604020202020204" pitchFamily="34" charset="0"/>
              </a:rPr>
              <a:t>What </a:t>
            </a:r>
            <a:r>
              <a:rPr lang="en-US" b="1">
                <a:latin typeface="Arial" panose="020B0604020202020204" pitchFamily="34" charset="0"/>
              </a:rPr>
              <a:t>career development goals </a:t>
            </a:r>
            <a:r>
              <a:rPr lang="en-US">
                <a:latin typeface="Arial" panose="020B0604020202020204" pitchFamily="34" charset="0"/>
              </a:rPr>
              <a:t>do you have for this experience?</a:t>
            </a:r>
          </a:p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16A8D0-0DB4-4345-85BB-D9B9E26A3A4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5624" y="1206000"/>
            <a:ext cx="5080000" cy="4525963"/>
          </a:xfrm>
        </p:spPr>
        <p:txBody>
          <a:bodyPr/>
          <a:lstStyle/>
          <a:p>
            <a:pPr lvl="2">
              <a:lnSpc>
                <a:spcPct val="80000"/>
              </a:lnSpc>
            </a:pPr>
            <a:r>
              <a:rPr lang="en-US" b="1">
                <a:solidFill>
                  <a:srgbClr val="005F7A"/>
                </a:solidFill>
              </a:rPr>
              <a:t>Strategies for success: </a:t>
            </a:r>
          </a:p>
          <a:p>
            <a:pPr lvl="2"/>
            <a:r>
              <a:rPr lang="en-US"/>
              <a:t>Consider your professional goals and aspirations and </a:t>
            </a:r>
            <a:br>
              <a:rPr lang="en-US"/>
            </a:br>
            <a:r>
              <a:rPr lang="en-US"/>
              <a:t>how this experiential learning opportunity might support </a:t>
            </a:r>
            <a:br>
              <a:rPr lang="en-US"/>
            </a:br>
            <a:r>
              <a:rPr lang="en-US"/>
              <a:t>you in understanding more about those aspirations </a:t>
            </a:r>
            <a:br>
              <a:rPr lang="en-US"/>
            </a:br>
            <a:r>
              <a:rPr lang="en-US"/>
              <a:t>or reaching those goals.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9463AF-49BF-544B-A5A9-340111E363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276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87A58C0-8E07-C446-9CB2-46E2A8425D44}"/>
              </a:ext>
            </a:extLst>
          </p:cNvPr>
          <p:cNvGrpSpPr/>
          <p:nvPr/>
        </p:nvGrpSpPr>
        <p:grpSpPr>
          <a:xfrm>
            <a:off x="5928298" y="1028304"/>
            <a:ext cx="6036690" cy="5289066"/>
            <a:chOff x="5928298" y="1028304"/>
            <a:chExt cx="6036690" cy="528906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EEEAA1F-152B-4247-A939-331632C78E6F}"/>
                </a:ext>
              </a:extLst>
            </p:cNvPr>
            <p:cNvSpPr/>
            <p:nvPr/>
          </p:nvSpPr>
          <p:spPr>
            <a:xfrm>
              <a:off x="5928298" y="1028304"/>
              <a:ext cx="6036690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04716329-DAD3-974B-B369-EB756E94BF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C8653264-9950-C04A-9907-8C5624594B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6CDDE27-0B66-774C-A955-4AB2A3F261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9A62F49C-8A79-FF46-B4AF-085067F5C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4598351B-B4DE-814A-9E24-E7EE6BB47F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9408095F-C050-D64B-94ED-846590C90E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PERSONAL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145986" cy="4525963"/>
          </a:xfrm>
        </p:spPr>
        <p:txBody>
          <a:bodyPr/>
          <a:lstStyle/>
          <a:p>
            <a:r>
              <a:rPr lang="en-US"/>
              <a:t>Personal development is a broad area for goal-setting that provides space for you to include any goals you might have for yourself that aren't included in disciplinary, competency or career development. </a:t>
            </a:r>
          </a:p>
          <a:p>
            <a:r>
              <a:rPr lang="en-US"/>
              <a:t>What </a:t>
            </a:r>
            <a:r>
              <a:rPr lang="en-US" b="1"/>
              <a:t>goals related to personal development </a:t>
            </a:r>
            <a:r>
              <a:rPr lang="en-US"/>
              <a:t>do you have for this experience?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4" name="Content Placeholder 24">
            <a:extLst>
              <a:ext uri="{FF2B5EF4-FFF2-40B4-BE49-F238E27FC236}">
                <a16:creationId xmlns:a16="http://schemas.microsoft.com/office/drawing/2014/main" id="{4C3E0A1A-0480-CB4A-8034-C6A22EF1BBD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06000"/>
            <a:ext cx="5572821" cy="5491194"/>
          </a:xfrm>
        </p:spPr>
        <p:txBody>
          <a:bodyPr>
            <a:normAutofit fontScale="92500"/>
          </a:bodyPr>
          <a:lstStyle/>
          <a:p>
            <a:pPr lvl="2"/>
            <a:r>
              <a:rPr lang="en-US" sz="2600" b="1">
                <a:solidFill>
                  <a:srgbClr val="005F7A"/>
                </a:solidFill>
              </a:rPr>
              <a:t>Strategies for success:</a:t>
            </a:r>
          </a:p>
          <a:p>
            <a:pPr lvl="2"/>
            <a:r>
              <a:rPr lang="en-US"/>
              <a:t>Consider your </a:t>
            </a:r>
            <a:r>
              <a:rPr lang="en-US" b="1"/>
              <a:t>personal motivations </a:t>
            </a:r>
            <a:br>
              <a:rPr lang="en-US"/>
            </a:br>
            <a:r>
              <a:rPr lang="en-US"/>
              <a:t>for participating in this opportunity, for instance you might: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/>
              <a:t>Have a goal related to your climate change activism that you can work towards in this experience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/>
              <a:t>Wish to find and develop new areas for learning that are not related to your degree 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/>
              <a:t>Have specific traits, like empathy, that you wish to develop</a:t>
            </a:r>
          </a:p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EBC4EB-1F49-E846-B040-9587D2420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143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oup of people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6E18CBA8-24BD-4A29-995C-61059F1C93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3" t="-1170" r="-590" b="14697"/>
          <a:stretch/>
        </p:blipFill>
        <p:spPr>
          <a:xfrm>
            <a:off x="66438" y="-96253"/>
            <a:ext cx="12174747" cy="70144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41693"/>
            <a:ext cx="12192000" cy="7014411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Your Goals </a:t>
            </a:r>
            <a:br>
              <a:rPr lang="en-US"/>
            </a:br>
            <a:r>
              <a:rPr lang="en-US"/>
              <a:t>with Your Experiential </a:t>
            </a:r>
            <a:br>
              <a:rPr lang="en-US"/>
            </a:br>
            <a:r>
              <a:rPr lang="en-US"/>
              <a:t>Learning Opportunity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24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YOUR OWN LEARNING EXPERIENCE</a:t>
            </a:r>
            <a:endParaRPr lang="en-CA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1B2F4E-2941-F34F-A87F-9AA636228C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As a student in an experiential learning opportunity, one of your key responsibilities is to create a </a:t>
            </a:r>
            <a:r>
              <a:rPr lang="en-US" b="1"/>
              <a:t>meaningful learning experience</a:t>
            </a:r>
            <a:r>
              <a:rPr lang="en-US"/>
              <a:t> for yourself while meeting the </a:t>
            </a:r>
            <a:r>
              <a:rPr lang="en-US" b="1"/>
              <a:t>expectations</a:t>
            </a:r>
            <a:r>
              <a:rPr lang="en-US"/>
              <a:t> of your external partner. </a:t>
            </a:r>
          </a:p>
          <a:p>
            <a:r>
              <a:rPr lang="en-US" sz="2800" b="1">
                <a:solidFill>
                  <a:srgbClr val="005F7A"/>
                </a:solidFill>
              </a:rPr>
              <a:t>Look for ways to:</a:t>
            </a:r>
          </a:p>
          <a:p>
            <a:r>
              <a:rPr lang="en-US" b="1"/>
              <a:t>Align</a:t>
            </a:r>
            <a:r>
              <a:rPr lang="en-US"/>
              <a:t> your own goals with the broader goals of the organization with which </a:t>
            </a:r>
            <a:br>
              <a:rPr lang="en-US"/>
            </a:br>
            <a:r>
              <a:rPr lang="en-US"/>
              <a:t>you are working</a:t>
            </a:r>
          </a:p>
          <a:p>
            <a:r>
              <a:rPr lang="en-US" b="1"/>
              <a:t>Learn</a:t>
            </a:r>
            <a:r>
              <a:rPr lang="en-US"/>
              <a:t> new things from the work your external partner needs accomplished </a:t>
            </a:r>
            <a:br>
              <a:rPr lang="en-US"/>
            </a:br>
            <a:r>
              <a:rPr lang="en-US"/>
              <a:t>even when it doesn’t directly align </a:t>
            </a:r>
            <a:br>
              <a:rPr lang="en-US"/>
            </a:br>
            <a:r>
              <a:rPr lang="en-US"/>
              <a:t>with your goals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066197451"/>
              </p:ext>
            </p:extLst>
          </p:nvPr>
        </p:nvGraphicFramePr>
        <p:xfrm>
          <a:off x="5928299" y="1373838"/>
          <a:ext cx="6036690" cy="449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1875C9B-33DF-5746-966A-F59EFE9633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12" name="Freeform 109">
            <a:extLst>
              <a:ext uri="{FF2B5EF4-FFF2-40B4-BE49-F238E27FC236}">
                <a16:creationId xmlns:a16="http://schemas.microsoft.com/office/drawing/2014/main" id="{8346C286-8804-5342-AE79-883B7DB5480A}"/>
              </a:ext>
            </a:extLst>
          </p:cNvPr>
          <p:cNvSpPr>
            <a:spLocks noEditPoints="1"/>
          </p:cNvSpPr>
          <p:nvPr/>
        </p:nvSpPr>
        <p:spPr bwMode="auto">
          <a:xfrm>
            <a:off x="8385095" y="3021459"/>
            <a:ext cx="861301" cy="860396"/>
          </a:xfrm>
          <a:custGeom>
            <a:avLst/>
            <a:gdLst>
              <a:gd name="T0" fmla="*/ 431 w 692"/>
              <a:gd name="T1" fmla="*/ 165 h 693"/>
              <a:gd name="T2" fmla="*/ 350 w 692"/>
              <a:gd name="T3" fmla="*/ 245 h 693"/>
              <a:gd name="T4" fmla="*/ 349 w 692"/>
              <a:gd name="T5" fmla="*/ 246 h 693"/>
              <a:gd name="T6" fmla="*/ 348 w 692"/>
              <a:gd name="T7" fmla="*/ 246 h 693"/>
              <a:gd name="T8" fmla="*/ 345 w 692"/>
              <a:gd name="T9" fmla="*/ 246 h 693"/>
              <a:gd name="T10" fmla="*/ 343 w 692"/>
              <a:gd name="T11" fmla="*/ 246 h 693"/>
              <a:gd name="T12" fmla="*/ 342 w 692"/>
              <a:gd name="T13" fmla="*/ 245 h 693"/>
              <a:gd name="T14" fmla="*/ 262 w 692"/>
              <a:gd name="T15" fmla="*/ 165 h 693"/>
              <a:gd name="T16" fmla="*/ 272 w 692"/>
              <a:gd name="T17" fmla="*/ 155 h 693"/>
              <a:gd name="T18" fmla="*/ 339 w 692"/>
              <a:gd name="T19" fmla="*/ 7 h 693"/>
              <a:gd name="T20" fmla="*/ 353 w 692"/>
              <a:gd name="T21" fmla="*/ 7 h 693"/>
              <a:gd name="T22" fmla="*/ 421 w 692"/>
              <a:gd name="T23" fmla="*/ 155 h 693"/>
              <a:gd name="T24" fmla="*/ 351 w 692"/>
              <a:gd name="T25" fmla="*/ 449 h 693"/>
              <a:gd name="T26" fmla="*/ 341 w 692"/>
              <a:gd name="T27" fmla="*/ 449 h 693"/>
              <a:gd name="T28" fmla="*/ 262 w 692"/>
              <a:gd name="T29" fmla="*/ 539 h 693"/>
              <a:gd name="T30" fmla="*/ 339 w 692"/>
              <a:gd name="T31" fmla="*/ 471 h 693"/>
              <a:gd name="T32" fmla="*/ 346 w 692"/>
              <a:gd name="T33" fmla="*/ 693 h 693"/>
              <a:gd name="T34" fmla="*/ 353 w 692"/>
              <a:gd name="T35" fmla="*/ 471 h 693"/>
              <a:gd name="T36" fmla="*/ 426 w 692"/>
              <a:gd name="T37" fmla="*/ 541 h 693"/>
              <a:gd name="T38" fmla="*/ 431 w 692"/>
              <a:gd name="T39" fmla="*/ 529 h 693"/>
              <a:gd name="T40" fmla="*/ 685 w 692"/>
              <a:gd name="T41" fmla="*/ 340 h 693"/>
              <a:gd name="T42" fmla="*/ 538 w 692"/>
              <a:gd name="T43" fmla="*/ 272 h 693"/>
              <a:gd name="T44" fmla="*/ 528 w 692"/>
              <a:gd name="T45" fmla="*/ 262 h 693"/>
              <a:gd name="T46" fmla="*/ 448 w 692"/>
              <a:gd name="T47" fmla="*/ 343 h 693"/>
              <a:gd name="T48" fmla="*/ 447 w 692"/>
              <a:gd name="T49" fmla="*/ 344 h 693"/>
              <a:gd name="T50" fmla="*/ 447 w 692"/>
              <a:gd name="T51" fmla="*/ 345 h 693"/>
              <a:gd name="T52" fmla="*/ 447 w 692"/>
              <a:gd name="T53" fmla="*/ 348 h 693"/>
              <a:gd name="T54" fmla="*/ 447 w 692"/>
              <a:gd name="T55" fmla="*/ 349 h 693"/>
              <a:gd name="T56" fmla="*/ 448 w 692"/>
              <a:gd name="T57" fmla="*/ 351 h 693"/>
              <a:gd name="T58" fmla="*/ 528 w 692"/>
              <a:gd name="T59" fmla="*/ 431 h 693"/>
              <a:gd name="T60" fmla="*/ 538 w 692"/>
              <a:gd name="T61" fmla="*/ 431 h 693"/>
              <a:gd name="T62" fmla="*/ 471 w 692"/>
              <a:gd name="T63" fmla="*/ 354 h 693"/>
              <a:gd name="T64" fmla="*/ 692 w 692"/>
              <a:gd name="T65" fmla="*/ 347 h 693"/>
              <a:gd name="T66" fmla="*/ 245 w 692"/>
              <a:gd name="T67" fmla="*/ 349 h 693"/>
              <a:gd name="T68" fmla="*/ 246 w 692"/>
              <a:gd name="T69" fmla="*/ 348 h 693"/>
              <a:gd name="T70" fmla="*/ 246 w 692"/>
              <a:gd name="T71" fmla="*/ 345 h 693"/>
              <a:gd name="T72" fmla="*/ 245 w 692"/>
              <a:gd name="T73" fmla="*/ 344 h 693"/>
              <a:gd name="T74" fmla="*/ 244 w 692"/>
              <a:gd name="T75" fmla="*/ 343 h 693"/>
              <a:gd name="T76" fmla="*/ 164 w 692"/>
              <a:gd name="T77" fmla="*/ 262 h 693"/>
              <a:gd name="T78" fmla="*/ 154 w 692"/>
              <a:gd name="T79" fmla="*/ 272 h 693"/>
              <a:gd name="T80" fmla="*/ 7 w 692"/>
              <a:gd name="T81" fmla="*/ 340 h 693"/>
              <a:gd name="T82" fmla="*/ 7 w 692"/>
              <a:gd name="T83" fmla="*/ 354 h 693"/>
              <a:gd name="T84" fmla="*/ 154 w 692"/>
              <a:gd name="T85" fmla="*/ 421 h 693"/>
              <a:gd name="T86" fmla="*/ 159 w 692"/>
              <a:gd name="T87" fmla="*/ 433 h 693"/>
              <a:gd name="T88" fmla="*/ 244 w 692"/>
              <a:gd name="T89" fmla="*/ 352 h 693"/>
              <a:gd name="T90" fmla="*/ 245 w 692"/>
              <a:gd name="T91" fmla="*/ 350 h 693"/>
              <a:gd name="T92" fmla="*/ 346 w 692"/>
              <a:gd name="T93" fmla="*/ 371 h 693"/>
              <a:gd name="T94" fmla="*/ 346 w 692"/>
              <a:gd name="T95" fmla="*/ 323 h 693"/>
              <a:gd name="T96" fmla="*/ 346 w 692"/>
              <a:gd name="T97" fmla="*/ 371 h 693"/>
              <a:gd name="T98" fmla="*/ 356 w 692"/>
              <a:gd name="T99" fmla="*/ 347 h 693"/>
              <a:gd name="T100" fmla="*/ 336 w 692"/>
              <a:gd name="T101" fmla="*/ 347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2" h="693">
                <a:moveTo>
                  <a:pt x="431" y="155"/>
                </a:moveTo>
                <a:cubicBezTo>
                  <a:pt x="433" y="158"/>
                  <a:pt x="433" y="162"/>
                  <a:pt x="431" y="165"/>
                </a:cubicBezTo>
                <a:cubicBezTo>
                  <a:pt x="351" y="244"/>
                  <a:pt x="351" y="244"/>
                  <a:pt x="351" y="244"/>
                </a:cubicBezTo>
                <a:cubicBezTo>
                  <a:pt x="351" y="245"/>
                  <a:pt x="350" y="245"/>
                  <a:pt x="350" y="245"/>
                </a:cubicBezTo>
                <a:cubicBezTo>
                  <a:pt x="350" y="245"/>
                  <a:pt x="350" y="245"/>
                  <a:pt x="350" y="245"/>
                </a:cubicBezTo>
                <a:cubicBezTo>
                  <a:pt x="349" y="246"/>
                  <a:pt x="349" y="246"/>
                  <a:pt x="349" y="246"/>
                </a:cubicBezTo>
                <a:cubicBezTo>
                  <a:pt x="349" y="246"/>
                  <a:pt x="348" y="246"/>
                  <a:pt x="348" y="246"/>
                </a:cubicBezTo>
                <a:cubicBezTo>
                  <a:pt x="348" y="246"/>
                  <a:pt x="348" y="246"/>
                  <a:pt x="348" y="246"/>
                </a:cubicBezTo>
                <a:cubicBezTo>
                  <a:pt x="347" y="246"/>
                  <a:pt x="347" y="246"/>
                  <a:pt x="346" y="246"/>
                </a:cubicBezTo>
                <a:cubicBezTo>
                  <a:pt x="346" y="246"/>
                  <a:pt x="345" y="246"/>
                  <a:pt x="345" y="246"/>
                </a:cubicBezTo>
                <a:cubicBezTo>
                  <a:pt x="345" y="246"/>
                  <a:pt x="344" y="246"/>
                  <a:pt x="344" y="246"/>
                </a:cubicBezTo>
                <a:cubicBezTo>
                  <a:pt x="344" y="246"/>
                  <a:pt x="344" y="246"/>
                  <a:pt x="343" y="246"/>
                </a:cubicBezTo>
                <a:cubicBezTo>
                  <a:pt x="343" y="246"/>
                  <a:pt x="343" y="246"/>
                  <a:pt x="343" y="245"/>
                </a:cubicBezTo>
                <a:cubicBezTo>
                  <a:pt x="343" y="245"/>
                  <a:pt x="342" y="245"/>
                  <a:pt x="342" y="245"/>
                </a:cubicBezTo>
                <a:cubicBezTo>
                  <a:pt x="342" y="245"/>
                  <a:pt x="342" y="245"/>
                  <a:pt x="341" y="244"/>
                </a:cubicBezTo>
                <a:cubicBezTo>
                  <a:pt x="262" y="165"/>
                  <a:pt x="262" y="165"/>
                  <a:pt x="262" y="165"/>
                </a:cubicBezTo>
                <a:cubicBezTo>
                  <a:pt x="259" y="162"/>
                  <a:pt x="259" y="158"/>
                  <a:pt x="262" y="155"/>
                </a:cubicBezTo>
                <a:cubicBezTo>
                  <a:pt x="264" y="152"/>
                  <a:pt x="269" y="152"/>
                  <a:pt x="272" y="155"/>
                </a:cubicBezTo>
                <a:cubicBezTo>
                  <a:pt x="339" y="222"/>
                  <a:pt x="339" y="222"/>
                  <a:pt x="339" y="222"/>
                </a:cubicBezTo>
                <a:cubicBezTo>
                  <a:pt x="339" y="7"/>
                  <a:pt x="339" y="7"/>
                  <a:pt x="339" y="7"/>
                </a:cubicBezTo>
                <a:cubicBezTo>
                  <a:pt x="339" y="4"/>
                  <a:pt x="342" y="0"/>
                  <a:pt x="346" y="0"/>
                </a:cubicBezTo>
                <a:cubicBezTo>
                  <a:pt x="350" y="0"/>
                  <a:pt x="353" y="4"/>
                  <a:pt x="353" y="7"/>
                </a:cubicBezTo>
                <a:cubicBezTo>
                  <a:pt x="353" y="222"/>
                  <a:pt x="353" y="222"/>
                  <a:pt x="353" y="222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3" y="152"/>
                  <a:pt x="428" y="152"/>
                  <a:pt x="431" y="155"/>
                </a:cubicBezTo>
                <a:close/>
                <a:moveTo>
                  <a:pt x="351" y="449"/>
                </a:moveTo>
                <a:cubicBezTo>
                  <a:pt x="350" y="448"/>
                  <a:pt x="348" y="447"/>
                  <a:pt x="346" y="447"/>
                </a:cubicBezTo>
                <a:cubicBezTo>
                  <a:pt x="344" y="447"/>
                  <a:pt x="342" y="448"/>
                  <a:pt x="341" y="449"/>
                </a:cubicBezTo>
                <a:cubicBezTo>
                  <a:pt x="262" y="529"/>
                  <a:pt x="262" y="529"/>
                  <a:pt x="262" y="529"/>
                </a:cubicBezTo>
                <a:cubicBezTo>
                  <a:pt x="259" y="532"/>
                  <a:pt x="259" y="536"/>
                  <a:pt x="262" y="539"/>
                </a:cubicBezTo>
                <a:cubicBezTo>
                  <a:pt x="264" y="542"/>
                  <a:pt x="269" y="542"/>
                  <a:pt x="272" y="539"/>
                </a:cubicBezTo>
                <a:cubicBezTo>
                  <a:pt x="339" y="471"/>
                  <a:pt x="339" y="471"/>
                  <a:pt x="339" y="471"/>
                </a:cubicBezTo>
                <a:cubicBezTo>
                  <a:pt x="339" y="686"/>
                  <a:pt x="339" y="686"/>
                  <a:pt x="339" y="686"/>
                </a:cubicBezTo>
                <a:cubicBezTo>
                  <a:pt x="339" y="690"/>
                  <a:pt x="342" y="693"/>
                  <a:pt x="346" y="693"/>
                </a:cubicBezTo>
                <a:cubicBezTo>
                  <a:pt x="350" y="693"/>
                  <a:pt x="353" y="690"/>
                  <a:pt x="353" y="686"/>
                </a:cubicBezTo>
                <a:cubicBezTo>
                  <a:pt x="353" y="471"/>
                  <a:pt x="353" y="471"/>
                  <a:pt x="353" y="471"/>
                </a:cubicBezTo>
                <a:cubicBezTo>
                  <a:pt x="421" y="539"/>
                  <a:pt x="421" y="539"/>
                  <a:pt x="421" y="539"/>
                </a:cubicBezTo>
                <a:cubicBezTo>
                  <a:pt x="422" y="540"/>
                  <a:pt x="424" y="541"/>
                  <a:pt x="426" y="541"/>
                </a:cubicBezTo>
                <a:cubicBezTo>
                  <a:pt x="427" y="541"/>
                  <a:pt x="429" y="540"/>
                  <a:pt x="431" y="539"/>
                </a:cubicBezTo>
                <a:cubicBezTo>
                  <a:pt x="433" y="536"/>
                  <a:pt x="433" y="532"/>
                  <a:pt x="431" y="529"/>
                </a:cubicBezTo>
                <a:lnTo>
                  <a:pt x="351" y="449"/>
                </a:lnTo>
                <a:close/>
                <a:moveTo>
                  <a:pt x="685" y="340"/>
                </a:moveTo>
                <a:cubicBezTo>
                  <a:pt x="471" y="340"/>
                  <a:pt x="471" y="340"/>
                  <a:pt x="471" y="340"/>
                </a:cubicBezTo>
                <a:cubicBezTo>
                  <a:pt x="538" y="272"/>
                  <a:pt x="538" y="272"/>
                  <a:pt x="538" y="272"/>
                </a:cubicBezTo>
                <a:cubicBezTo>
                  <a:pt x="541" y="269"/>
                  <a:pt x="541" y="265"/>
                  <a:pt x="538" y="262"/>
                </a:cubicBezTo>
                <a:cubicBezTo>
                  <a:pt x="535" y="260"/>
                  <a:pt x="531" y="260"/>
                  <a:pt x="528" y="262"/>
                </a:cubicBezTo>
                <a:cubicBezTo>
                  <a:pt x="449" y="342"/>
                  <a:pt x="449" y="342"/>
                  <a:pt x="449" y="342"/>
                </a:cubicBezTo>
                <a:cubicBezTo>
                  <a:pt x="448" y="342"/>
                  <a:pt x="448" y="343"/>
                  <a:pt x="448" y="343"/>
                </a:cubicBezTo>
                <a:cubicBezTo>
                  <a:pt x="448" y="343"/>
                  <a:pt x="448" y="343"/>
                  <a:pt x="448" y="343"/>
                </a:cubicBezTo>
                <a:cubicBezTo>
                  <a:pt x="448" y="343"/>
                  <a:pt x="447" y="344"/>
                  <a:pt x="447" y="344"/>
                </a:cubicBezTo>
                <a:cubicBezTo>
                  <a:pt x="447" y="344"/>
                  <a:pt x="447" y="344"/>
                  <a:pt x="447" y="344"/>
                </a:cubicBezTo>
                <a:cubicBezTo>
                  <a:pt x="447" y="345"/>
                  <a:pt x="447" y="345"/>
                  <a:pt x="447" y="345"/>
                </a:cubicBezTo>
                <a:cubicBezTo>
                  <a:pt x="447" y="346"/>
                  <a:pt x="447" y="346"/>
                  <a:pt x="447" y="347"/>
                </a:cubicBezTo>
                <a:cubicBezTo>
                  <a:pt x="447" y="347"/>
                  <a:pt x="447" y="348"/>
                  <a:pt x="447" y="348"/>
                </a:cubicBezTo>
                <a:cubicBezTo>
                  <a:pt x="447" y="349"/>
                  <a:pt x="447" y="349"/>
                  <a:pt x="447" y="349"/>
                </a:cubicBezTo>
                <a:cubicBezTo>
                  <a:pt x="447" y="349"/>
                  <a:pt x="447" y="349"/>
                  <a:pt x="447" y="349"/>
                </a:cubicBezTo>
                <a:cubicBezTo>
                  <a:pt x="447" y="350"/>
                  <a:pt x="448" y="350"/>
                  <a:pt x="448" y="351"/>
                </a:cubicBezTo>
                <a:cubicBezTo>
                  <a:pt x="448" y="351"/>
                  <a:pt x="448" y="351"/>
                  <a:pt x="448" y="351"/>
                </a:cubicBezTo>
                <a:cubicBezTo>
                  <a:pt x="448" y="351"/>
                  <a:pt x="448" y="351"/>
                  <a:pt x="449" y="352"/>
                </a:cubicBezTo>
                <a:cubicBezTo>
                  <a:pt x="528" y="431"/>
                  <a:pt x="528" y="431"/>
                  <a:pt x="528" y="431"/>
                </a:cubicBezTo>
                <a:cubicBezTo>
                  <a:pt x="530" y="433"/>
                  <a:pt x="531" y="433"/>
                  <a:pt x="533" y="433"/>
                </a:cubicBezTo>
                <a:cubicBezTo>
                  <a:pt x="535" y="433"/>
                  <a:pt x="537" y="433"/>
                  <a:pt x="538" y="431"/>
                </a:cubicBezTo>
                <a:cubicBezTo>
                  <a:pt x="541" y="429"/>
                  <a:pt x="541" y="424"/>
                  <a:pt x="538" y="421"/>
                </a:cubicBezTo>
                <a:cubicBezTo>
                  <a:pt x="471" y="354"/>
                  <a:pt x="471" y="354"/>
                  <a:pt x="471" y="354"/>
                </a:cubicBezTo>
                <a:cubicBezTo>
                  <a:pt x="685" y="354"/>
                  <a:pt x="685" y="354"/>
                  <a:pt x="685" y="354"/>
                </a:cubicBezTo>
                <a:cubicBezTo>
                  <a:pt x="689" y="354"/>
                  <a:pt x="692" y="351"/>
                  <a:pt x="692" y="347"/>
                </a:cubicBezTo>
                <a:cubicBezTo>
                  <a:pt x="692" y="343"/>
                  <a:pt x="689" y="340"/>
                  <a:pt x="685" y="340"/>
                </a:cubicBezTo>
                <a:close/>
                <a:moveTo>
                  <a:pt x="245" y="349"/>
                </a:moveTo>
                <a:cubicBezTo>
                  <a:pt x="245" y="349"/>
                  <a:pt x="245" y="349"/>
                  <a:pt x="245" y="349"/>
                </a:cubicBezTo>
                <a:cubicBezTo>
                  <a:pt x="245" y="349"/>
                  <a:pt x="245" y="349"/>
                  <a:pt x="246" y="348"/>
                </a:cubicBezTo>
                <a:cubicBezTo>
                  <a:pt x="246" y="348"/>
                  <a:pt x="246" y="347"/>
                  <a:pt x="246" y="347"/>
                </a:cubicBezTo>
                <a:cubicBezTo>
                  <a:pt x="246" y="346"/>
                  <a:pt x="246" y="346"/>
                  <a:pt x="246" y="345"/>
                </a:cubicBezTo>
                <a:cubicBezTo>
                  <a:pt x="245" y="345"/>
                  <a:pt x="245" y="345"/>
                  <a:pt x="245" y="344"/>
                </a:cubicBezTo>
                <a:cubicBezTo>
                  <a:pt x="245" y="344"/>
                  <a:pt x="245" y="344"/>
                  <a:pt x="245" y="344"/>
                </a:cubicBezTo>
                <a:cubicBezTo>
                  <a:pt x="245" y="344"/>
                  <a:pt x="245" y="343"/>
                  <a:pt x="245" y="343"/>
                </a:cubicBezTo>
                <a:cubicBezTo>
                  <a:pt x="245" y="343"/>
                  <a:pt x="245" y="343"/>
                  <a:pt x="244" y="343"/>
                </a:cubicBezTo>
                <a:cubicBezTo>
                  <a:pt x="244" y="343"/>
                  <a:pt x="244" y="342"/>
                  <a:pt x="244" y="342"/>
                </a:cubicBezTo>
                <a:cubicBezTo>
                  <a:pt x="164" y="262"/>
                  <a:pt x="164" y="262"/>
                  <a:pt x="164" y="262"/>
                </a:cubicBezTo>
                <a:cubicBezTo>
                  <a:pt x="161" y="260"/>
                  <a:pt x="157" y="260"/>
                  <a:pt x="154" y="262"/>
                </a:cubicBezTo>
                <a:cubicBezTo>
                  <a:pt x="151" y="265"/>
                  <a:pt x="151" y="269"/>
                  <a:pt x="154" y="272"/>
                </a:cubicBezTo>
                <a:cubicBezTo>
                  <a:pt x="222" y="340"/>
                  <a:pt x="222" y="340"/>
                  <a:pt x="222" y="340"/>
                </a:cubicBezTo>
                <a:cubicBezTo>
                  <a:pt x="7" y="340"/>
                  <a:pt x="7" y="340"/>
                  <a:pt x="7" y="340"/>
                </a:cubicBezTo>
                <a:cubicBezTo>
                  <a:pt x="3" y="340"/>
                  <a:pt x="0" y="343"/>
                  <a:pt x="0" y="347"/>
                </a:cubicBezTo>
                <a:cubicBezTo>
                  <a:pt x="0" y="351"/>
                  <a:pt x="3" y="354"/>
                  <a:pt x="7" y="354"/>
                </a:cubicBezTo>
                <a:cubicBezTo>
                  <a:pt x="222" y="354"/>
                  <a:pt x="222" y="354"/>
                  <a:pt x="222" y="354"/>
                </a:cubicBezTo>
                <a:cubicBezTo>
                  <a:pt x="154" y="421"/>
                  <a:pt x="154" y="421"/>
                  <a:pt x="154" y="421"/>
                </a:cubicBezTo>
                <a:cubicBezTo>
                  <a:pt x="151" y="424"/>
                  <a:pt x="151" y="429"/>
                  <a:pt x="154" y="431"/>
                </a:cubicBezTo>
                <a:cubicBezTo>
                  <a:pt x="156" y="433"/>
                  <a:pt x="157" y="433"/>
                  <a:pt x="159" y="433"/>
                </a:cubicBezTo>
                <a:cubicBezTo>
                  <a:pt x="161" y="433"/>
                  <a:pt x="163" y="433"/>
                  <a:pt x="164" y="431"/>
                </a:cubicBezTo>
                <a:cubicBezTo>
                  <a:pt x="244" y="352"/>
                  <a:pt x="244" y="352"/>
                  <a:pt x="244" y="352"/>
                </a:cubicBezTo>
                <a:cubicBezTo>
                  <a:pt x="244" y="351"/>
                  <a:pt x="244" y="351"/>
                  <a:pt x="244" y="351"/>
                </a:cubicBezTo>
                <a:cubicBezTo>
                  <a:pt x="245" y="351"/>
                  <a:pt x="245" y="351"/>
                  <a:pt x="245" y="350"/>
                </a:cubicBezTo>
                <a:cubicBezTo>
                  <a:pt x="245" y="350"/>
                  <a:pt x="245" y="350"/>
                  <a:pt x="245" y="349"/>
                </a:cubicBezTo>
                <a:close/>
                <a:moveTo>
                  <a:pt x="346" y="371"/>
                </a:moveTo>
                <a:cubicBezTo>
                  <a:pt x="333" y="371"/>
                  <a:pt x="322" y="360"/>
                  <a:pt x="322" y="347"/>
                </a:cubicBezTo>
                <a:cubicBezTo>
                  <a:pt x="322" y="333"/>
                  <a:pt x="333" y="323"/>
                  <a:pt x="346" y="323"/>
                </a:cubicBezTo>
                <a:cubicBezTo>
                  <a:pt x="359" y="323"/>
                  <a:pt x="370" y="333"/>
                  <a:pt x="370" y="347"/>
                </a:cubicBezTo>
                <a:cubicBezTo>
                  <a:pt x="370" y="360"/>
                  <a:pt x="359" y="371"/>
                  <a:pt x="346" y="371"/>
                </a:cubicBezTo>
                <a:close/>
                <a:moveTo>
                  <a:pt x="346" y="357"/>
                </a:moveTo>
                <a:cubicBezTo>
                  <a:pt x="352" y="357"/>
                  <a:pt x="356" y="352"/>
                  <a:pt x="356" y="347"/>
                </a:cubicBezTo>
                <a:cubicBezTo>
                  <a:pt x="356" y="341"/>
                  <a:pt x="352" y="337"/>
                  <a:pt x="346" y="337"/>
                </a:cubicBezTo>
                <a:cubicBezTo>
                  <a:pt x="341" y="337"/>
                  <a:pt x="336" y="341"/>
                  <a:pt x="336" y="347"/>
                </a:cubicBezTo>
                <a:cubicBezTo>
                  <a:pt x="336" y="352"/>
                  <a:pt x="341" y="357"/>
                  <a:pt x="346" y="3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944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023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PLACEMENT AT A FOOD BANK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0CE37CE-20DD-8240-BC09-66626841B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As part of his course on food security, </a:t>
            </a:r>
            <a:r>
              <a:rPr lang="en-US" b="1"/>
              <a:t>Rahim</a:t>
            </a:r>
            <a:r>
              <a:rPr lang="en-US"/>
              <a:t> is placed at a local food bank. </a:t>
            </a:r>
          </a:p>
          <a:p>
            <a:r>
              <a:rPr lang="en-US"/>
              <a:t>His work involves: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Researching and writing a </a:t>
            </a:r>
            <a:br>
              <a:rPr lang="en-US"/>
            </a:br>
            <a:r>
              <a:rPr lang="en-US"/>
              <a:t>brochure on nutrition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Sorting donated food</a:t>
            </a:r>
          </a:p>
          <a:p>
            <a:r>
              <a:rPr lang="en-US"/>
              <a:t>Rahim knows he is gaining strong research and work experience through the brochure project, but feels less certain that sorting food is a productive use of his time and skills.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2" descr="Image result for food bank peo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52"/>
          <a:stretch/>
        </p:blipFill>
        <p:spPr bwMode="auto">
          <a:xfrm>
            <a:off x="7086984" y="1238160"/>
            <a:ext cx="3269733" cy="451648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0199F-CE15-DA4D-ABD2-42A4D75A0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84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CREATING LEARNING OPPORTUNITIES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99E0A5-31A1-BE4D-AD2D-5B64699E4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2246313"/>
          </a:xfrm>
        </p:spPr>
        <p:txBody>
          <a:bodyPr/>
          <a:lstStyle/>
          <a:p>
            <a:r>
              <a:rPr lang="en-US"/>
              <a:t>There are many ways to </a:t>
            </a:r>
            <a:r>
              <a:rPr lang="en-US" b="1"/>
              <a:t>understand the educational value</a:t>
            </a:r>
            <a:r>
              <a:rPr lang="en-US"/>
              <a:t> </a:t>
            </a:r>
            <a:br>
              <a:rPr lang="en-US"/>
            </a:br>
            <a:r>
              <a:rPr lang="en-US"/>
              <a:t>in all of the work that Rahim is doing at the Food Bank.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D3BF4E7-BFC8-CC4B-8C1C-8635ED6A663C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might sorting donated </a:t>
            </a:r>
            <a:br>
              <a:rPr lang="en-US"/>
            </a:br>
            <a:r>
              <a:rPr lang="en-US"/>
              <a:t>food be </a:t>
            </a:r>
            <a:r>
              <a:rPr lang="en-US" b="1"/>
              <a:t>a valuable learning opportunity</a:t>
            </a:r>
            <a:r>
              <a:rPr lang="en-US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What steps could Rahim take to </a:t>
            </a:r>
            <a:r>
              <a:rPr lang="en-US" b="1"/>
              <a:t>align</a:t>
            </a:r>
            <a:r>
              <a:rPr lang="en-US"/>
              <a:t> his own learning goals with his external partner’s priorities?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C1155-1147-EC42-A7CC-96A8F5E30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115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LEARNING THROUGH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247702" cy="4682836"/>
          </a:xfrm>
        </p:spPr>
        <p:txBody>
          <a:bodyPr/>
          <a:lstStyle/>
          <a:p>
            <a:r>
              <a:rPr lang="en-US"/>
              <a:t>To explore how sorting food can be </a:t>
            </a:r>
            <a:br>
              <a:rPr lang="en-US"/>
            </a:br>
            <a:r>
              <a:rPr lang="en-US"/>
              <a:t>a learning opportunity, Rahim could consider some </a:t>
            </a:r>
            <a:r>
              <a:rPr lang="en-US" b="1"/>
              <a:t>reflective questions </a:t>
            </a:r>
            <a:r>
              <a:rPr lang="en-US"/>
              <a:t>about himself, his work or the </a:t>
            </a:r>
            <a:br>
              <a:rPr lang="en-US"/>
            </a:br>
            <a:r>
              <a:rPr lang="en-US"/>
              <a:t>subject of the course. </a:t>
            </a:r>
          </a:p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D6C082-673A-354C-B69D-4B75E62854A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5833491" cy="49837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/>
              <a:t>Rahim could ask himself: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How does this experience connect </a:t>
            </a:r>
            <a:br>
              <a:rPr lang="en-US">
                <a:latin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</a:rPr>
              <a:t>with what I am learning in my course?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What can I learn from the people, practices and environment of the organization?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What can I learn about my own skills and interests based on my reaction </a:t>
            </a:r>
            <a:br>
              <a:rPr lang="en-US">
                <a:latin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</a:rPr>
              <a:t>to this work?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How can I best contribute to this organization’s priorities?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DB60E0-5BAA-8A46-8182-3039CE3B1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00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97C3-0E14-8E41-BC3E-54F9E4DB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This module will introduce </a:t>
            </a:r>
            <a:br>
              <a:rPr lang="en-US"/>
            </a:br>
            <a:r>
              <a:rPr lang="en-US"/>
              <a:t>activities and strategies for </a:t>
            </a:r>
            <a:r>
              <a:rPr lang="en-US" b="1"/>
              <a:t>getting the most </a:t>
            </a:r>
            <a:r>
              <a:rPr lang="en-US"/>
              <a:t>from your </a:t>
            </a:r>
            <a:r>
              <a:rPr lang="en-US" b="1"/>
              <a:t>experiential learning </a:t>
            </a:r>
            <a:r>
              <a:rPr lang="en-US"/>
              <a:t>opportunity. 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80B6DA-2D09-8A43-951B-F9037C5026D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/>
              <a:t>By the end of this module </a:t>
            </a:r>
            <a:br>
              <a:rPr lang="en-US"/>
            </a:br>
            <a:r>
              <a:rPr lang="en-US"/>
              <a:t>you will have: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/>
              <a:t>Identified</a:t>
            </a:r>
            <a:r>
              <a:rPr lang="en-US"/>
              <a:t> the characteristics of experiential learning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/>
              <a:t>Considered</a:t>
            </a:r>
            <a:r>
              <a:rPr lang="en-US"/>
              <a:t> a variety of types of goals for experiential learning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/>
              <a:t>Explored</a:t>
            </a:r>
            <a:r>
              <a:rPr lang="en-US"/>
              <a:t> your goals as well as how they might align with your external partners’ goals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B6D14-C6F3-C440-B042-5D256C603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498" y="0"/>
            <a:ext cx="861192" cy="861192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735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C0A6A60-FB95-1646-81EE-508EB95BF3C2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B9E504-735A-104F-A9D7-FD2C43848888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F1F5D81E-0000-5245-9BE4-9C32925B4C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37F351B7-E31E-CC40-8BF7-85B3BCF65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9D214928-8057-0841-A02D-0D69AEEE34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F08BB071-A01E-E446-8ADC-FE18E3642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59516E4C-3A81-8B4E-A6BE-687E5BEA2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551C9911-2A95-F045-9725-ECA03BCAED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430179F-D6A8-A24B-9BA7-03E072D54C50}"/>
              </a:ext>
            </a:extLst>
          </p:cNvPr>
          <p:cNvSpPr txBox="1">
            <a:spLocks/>
          </p:cNvSpPr>
          <p:nvPr/>
        </p:nvSpPr>
        <p:spPr>
          <a:xfrm>
            <a:off x="6131498" y="1219200"/>
            <a:ext cx="5856288" cy="477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CA" b="1">
                <a:solidFill>
                  <a:srgbClr val="005F7A"/>
                </a:solidFill>
              </a:rPr>
              <a:t>Strategies for success:</a:t>
            </a:r>
          </a:p>
          <a:p>
            <a:pPr lvl="2"/>
            <a:r>
              <a:rPr lang="en-US" sz="2000"/>
              <a:t>When reviewing your organization’s </a:t>
            </a:r>
            <a:br>
              <a:rPr lang="en-US" sz="2000"/>
            </a:br>
            <a:r>
              <a:rPr lang="en-US" sz="2000"/>
              <a:t>website, look for their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000"/>
              <a:t>Mission and vision statements,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000"/>
              <a:t>Strategic plans and 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000"/>
              <a:t>Annual reports. </a:t>
            </a:r>
          </a:p>
          <a:p>
            <a:pPr lvl="2"/>
            <a:r>
              <a:rPr lang="en-US" sz="2000"/>
              <a:t>All of these documents will reveal what </a:t>
            </a:r>
            <a:br>
              <a:rPr lang="en-US" sz="2000"/>
            </a:br>
            <a:r>
              <a:rPr lang="en-US" sz="2000"/>
              <a:t>your organization values and how it frames </a:t>
            </a:r>
            <a:br>
              <a:rPr lang="en-US" sz="2000"/>
            </a:br>
            <a:r>
              <a:rPr lang="en-US" sz="2000"/>
              <a:t>the work that it undertakes.</a:t>
            </a:r>
          </a:p>
          <a:p>
            <a:endParaRPr lang="en-US"/>
          </a:p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EAF38-46E3-9B43-8B5F-7AC0C98F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GOALS: LEARNING ABOUT YOUR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1D46A-8006-864A-8B40-E4A4D9581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883" y="1219200"/>
            <a:ext cx="5441201" cy="52873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ea typeface="Verdana"/>
                <a:cs typeface="Arial"/>
              </a:rPr>
              <a:t>Each organization you work with </a:t>
            </a:r>
            <a:br>
              <a:rPr lang="en-US" sz="2000"/>
            </a:br>
            <a:r>
              <a:rPr lang="en-US" sz="2000">
                <a:ea typeface="Verdana"/>
                <a:cs typeface="Arial"/>
              </a:rPr>
              <a:t>will have </a:t>
            </a:r>
            <a:r>
              <a:rPr lang="en-US" sz="2000" b="1">
                <a:ea typeface="Verdana"/>
                <a:cs typeface="Arial"/>
              </a:rPr>
              <a:t>different priorities</a:t>
            </a:r>
            <a:r>
              <a:rPr lang="en-US" sz="2000">
                <a:ea typeface="Verdana"/>
                <a:cs typeface="Arial"/>
              </a:rPr>
              <a:t>, activities and ways of operating. To prepare for your experience, it can help to learn more about the organization and its working environment. </a:t>
            </a:r>
            <a:endParaRPr lang="en-US" sz="2000"/>
          </a:p>
          <a:p>
            <a:r>
              <a:rPr lang="en-US" b="1">
                <a:solidFill>
                  <a:srgbClr val="005F7A"/>
                </a:solidFill>
                <a:ea typeface="Verdana"/>
                <a:cs typeface="Arial"/>
              </a:rPr>
              <a:t>For instance, you can:</a:t>
            </a:r>
          </a:p>
          <a:p>
            <a:r>
              <a:rPr lang="en-US" sz="2000" b="1">
                <a:ea typeface="Verdana"/>
                <a:cs typeface="Arial"/>
              </a:rPr>
              <a:t>Review</a:t>
            </a:r>
            <a:r>
              <a:rPr lang="en-US" sz="2000">
                <a:ea typeface="Verdana"/>
                <a:cs typeface="Arial"/>
              </a:rPr>
              <a:t> any materials you were given about your organization and placement.</a:t>
            </a:r>
            <a:endParaRPr lang="en-US" sz="2000"/>
          </a:p>
          <a:p>
            <a:r>
              <a:rPr lang="en-US" sz="2000" b="1">
                <a:ea typeface="Verdana"/>
                <a:cs typeface="Arial"/>
              </a:rPr>
              <a:t>Research</a:t>
            </a:r>
            <a:r>
              <a:rPr lang="en-US" sz="2000">
                <a:ea typeface="Verdana"/>
                <a:cs typeface="Arial"/>
              </a:rPr>
              <a:t> your organization online to learn about its priorities and activities.</a:t>
            </a:r>
            <a:endParaRPr lang="en-US" sz="2000"/>
          </a:p>
          <a:p>
            <a:r>
              <a:rPr lang="en-US" sz="2000" b="1">
                <a:ea typeface="Verdana"/>
                <a:cs typeface="Arial"/>
              </a:rPr>
              <a:t>Ask </a:t>
            </a:r>
            <a:r>
              <a:rPr lang="en-US" sz="2000">
                <a:ea typeface="Verdana"/>
                <a:cs typeface="Arial"/>
              </a:rPr>
              <a:t>your supervisor at the organization about how you can best contribute to those priorities in a way that also allows you to meet your own goals for the experience.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FB990-7450-7D4A-BEA4-3F0C9CFDD2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975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DD5F2D-9B47-6848-BC3B-58376788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ALIGNING YOUR LEARNING GOALS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BE75E1F-9C88-BD49-8E62-F7B10D586B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4824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Based on the goals you set earlier for this experience, and what you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already know of your organization and placement, (and anything you can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find in a web search), answer the questions below.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19150F-A9C5-7344-A8E1-36F3DFAD8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AC078-66D7-4885-806B-A672D8A7FA68}"/>
              </a:ext>
            </a:extLst>
          </p:cNvPr>
          <p:cNvSpPr txBox="1"/>
          <p:nvPr/>
        </p:nvSpPr>
        <p:spPr>
          <a:xfrm>
            <a:off x="903962" y="2782866"/>
            <a:ext cx="79936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b="1">
                <a:solidFill>
                  <a:schemeClr val="accent3"/>
                </a:solidFill>
              </a:rPr>
              <a:t>What are your learning goals </a:t>
            </a:r>
            <a:r>
              <a:rPr lang="en-US" sz="2400" b="1">
                <a:solidFill>
                  <a:schemeClr val="accent3"/>
                </a:solidFill>
                <a:cs typeface="Arial"/>
              </a:rPr>
              <a:t>​</a:t>
            </a:r>
            <a:r>
              <a:rPr lang="en-CA" sz="2400" b="1">
                <a:solidFill>
                  <a:schemeClr val="accent3"/>
                </a:solidFill>
              </a:rPr>
              <a:t>for this experience?</a:t>
            </a:r>
            <a:endParaRPr lang="en-US" sz="2400">
              <a:solidFill>
                <a:schemeClr val="accent3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94BE-F1A2-43B2-A5AF-E1D83090FB62}"/>
              </a:ext>
            </a:extLst>
          </p:cNvPr>
          <p:cNvSpPr txBox="1"/>
          <p:nvPr/>
        </p:nvSpPr>
        <p:spPr>
          <a:xfrm>
            <a:off x="903962" y="3346537"/>
            <a:ext cx="92149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b="1">
                <a:solidFill>
                  <a:schemeClr val="accent1"/>
                </a:solidFill>
              </a:rPr>
              <a:t>What do you think are some of your organization’s goals?</a:t>
            </a:r>
            <a:endParaRPr lang="en-US" sz="2400">
              <a:solidFill>
                <a:schemeClr val="accent1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74D3D-9D9B-4016-A717-A50C385A2CEE}"/>
              </a:ext>
            </a:extLst>
          </p:cNvPr>
          <p:cNvSpPr txBox="1"/>
          <p:nvPr/>
        </p:nvSpPr>
        <p:spPr>
          <a:xfrm>
            <a:off x="903962" y="3899770"/>
            <a:ext cx="80354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b="1">
                <a:solidFill>
                  <a:schemeClr val="accent1">
                    <a:lumMod val="75000"/>
                  </a:schemeClr>
                </a:solidFill>
              </a:rPr>
              <a:t>How might these 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cs typeface="Arial"/>
              </a:rPr>
              <a:t>​</a:t>
            </a:r>
            <a:r>
              <a:rPr lang="en-CA" sz="2400" b="1">
                <a:solidFill>
                  <a:schemeClr val="accent1">
                    <a:lumMod val="75000"/>
                  </a:schemeClr>
                </a:solidFill>
              </a:rPr>
              <a:t>goals overlap?</a:t>
            </a:r>
            <a:endParaRPr lang="en-US" sz="240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822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GOALS: SOME FINAL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850900" y="1168587"/>
            <a:ext cx="10515600" cy="4593852"/>
          </a:xfrm>
        </p:spPr>
        <p:txBody>
          <a:bodyPr/>
          <a:lstStyle/>
          <a:p>
            <a:pPr algn="ctr"/>
            <a:r>
              <a:rPr lang="en-CA"/>
              <a:t>Aligning your goals with the organization’s goals can be challenging. </a:t>
            </a:r>
          </a:p>
          <a:p>
            <a:pPr algn="ctr"/>
            <a:r>
              <a:rPr lang="en-CA"/>
              <a:t>Here are </a:t>
            </a:r>
            <a:r>
              <a:rPr lang="en-CA" b="1"/>
              <a:t>three tips </a:t>
            </a:r>
            <a:r>
              <a:rPr lang="en-CA"/>
              <a:t>to help you navigate that balance: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2246" y="3930798"/>
            <a:ext cx="3133725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 sz="2000" b="1">
                <a:latin typeface="Arial" charset="0"/>
                <a:ea typeface="Arial" charset="0"/>
                <a:cs typeface="Arial" charset="0"/>
              </a:rPr>
              <a:t>Establish open lines </a:t>
            </a:r>
            <a:br>
              <a:rPr lang="en-CA" sz="2000" b="1">
                <a:latin typeface="Arial" charset="0"/>
                <a:ea typeface="Arial" charset="0"/>
                <a:cs typeface="Arial" charset="0"/>
              </a:rPr>
            </a:br>
            <a:r>
              <a:rPr lang="en-CA" sz="2000" b="1">
                <a:latin typeface="Arial" charset="0"/>
                <a:ea typeface="Arial" charset="0"/>
                <a:cs typeface="Arial" charset="0"/>
              </a:rPr>
              <a:t>of communication</a:t>
            </a:r>
            <a:endParaRPr lang="en-US" sz="2000" b="1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000">
                <a:latin typeface="Arial" charset="0"/>
                <a:ea typeface="Arial" charset="0"/>
                <a:cs typeface="Arial" charset="0"/>
              </a:rPr>
              <a:t>Request regular meetings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with your supervisor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to discuss your work.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36" y="3930798"/>
            <a:ext cx="344037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 sz="2000" b="1">
                <a:latin typeface="Arial" charset="0"/>
                <a:ea typeface="Arial" charset="0"/>
                <a:cs typeface="Arial" charset="0"/>
              </a:rPr>
              <a:t>Create a plan</a:t>
            </a:r>
            <a:endParaRPr lang="en-US" sz="200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000">
                <a:latin typeface="Arial" charset="0"/>
                <a:ea typeface="Arial" charset="0"/>
                <a:cs typeface="Arial" charset="0"/>
              </a:rPr>
              <a:t>Consult with your supervisor about the organization’s priorities and develop a plan together to achieve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both sets of goals.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7091" y="3930798"/>
            <a:ext cx="393198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 sz="2000" b="1">
                <a:latin typeface="Arial" charset="0"/>
                <a:ea typeface="Arial" charset="0"/>
                <a:cs typeface="Arial" charset="0"/>
              </a:rPr>
              <a:t>Find the assistance </a:t>
            </a:r>
            <a:br>
              <a:rPr lang="en-CA" sz="2000" b="1">
                <a:latin typeface="Arial" charset="0"/>
                <a:ea typeface="Arial" charset="0"/>
                <a:cs typeface="Arial" charset="0"/>
              </a:rPr>
            </a:br>
            <a:r>
              <a:rPr lang="en-CA" sz="2000" b="1">
                <a:latin typeface="Arial" charset="0"/>
                <a:ea typeface="Arial" charset="0"/>
                <a:cs typeface="Arial" charset="0"/>
              </a:rPr>
              <a:t>you need</a:t>
            </a:r>
            <a:endParaRPr lang="en-US" sz="2000" b="1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000">
                <a:latin typeface="Arial" charset="0"/>
                <a:ea typeface="Arial" charset="0"/>
                <a:cs typeface="Arial" charset="0"/>
              </a:rPr>
              <a:t>When you encounter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challenges, contact your supervisor, instructor or program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coordinator for advice.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363E69-C14A-5041-AC47-2C61B5999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705E76C-EA80-5C42-AEE6-72743E3518E3}"/>
              </a:ext>
            </a:extLst>
          </p:cNvPr>
          <p:cNvGrpSpPr/>
          <p:nvPr/>
        </p:nvGrpSpPr>
        <p:grpSpPr>
          <a:xfrm>
            <a:off x="1422610" y="2412945"/>
            <a:ext cx="1426427" cy="1426427"/>
            <a:chOff x="1354571" y="2370471"/>
            <a:chExt cx="1720859" cy="172085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490" y="2490518"/>
              <a:ext cx="1469498" cy="1469498"/>
            </a:xfrm>
            <a:prstGeom prst="rect">
              <a:avLst/>
            </a:prstGeom>
          </p:spPr>
        </p:pic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16A5273-8987-354F-83BF-E10D31D63C5C}"/>
                </a:ext>
              </a:extLst>
            </p:cNvPr>
            <p:cNvSpPr/>
            <p:nvPr/>
          </p:nvSpPr>
          <p:spPr>
            <a:xfrm>
              <a:off x="1354571" y="2370471"/>
              <a:ext cx="1720859" cy="172085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noFill/>
            <a:ln w="22225">
              <a:solidFill>
                <a:srgbClr val="4FA7B8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054FAE-8B90-8342-8A1D-D5FB21021B13}"/>
              </a:ext>
            </a:extLst>
          </p:cNvPr>
          <p:cNvGrpSpPr/>
          <p:nvPr/>
        </p:nvGrpSpPr>
        <p:grpSpPr>
          <a:xfrm>
            <a:off x="5228599" y="2345629"/>
            <a:ext cx="1621018" cy="1621018"/>
            <a:chOff x="5028186" y="2158901"/>
            <a:chExt cx="1955617" cy="19556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186" y="2158901"/>
              <a:ext cx="1955617" cy="1955617"/>
            </a:xfrm>
            <a:prstGeom prst="rect">
              <a:avLst/>
            </a:prstGeom>
          </p:spPr>
        </p:pic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FF569CA-573E-3741-9621-A155BD582B9A}"/>
                </a:ext>
              </a:extLst>
            </p:cNvPr>
            <p:cNvSpPr/>
            <p:nvPr/>
          </p:nvSpPr>
          <p:spPr>
            <a:xfrm>
              <a:off x="5178678" y="2310882"/>
              <a:ext cx="1720859" cy="172085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noFill/>
            <a:ln w="22225">
              <a:solidFill>
                <a:srgbClr val="007FA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073C2A-5A2A-4C41-ABB3-A82DFB773B25}"/>
              </a:ext>
            </a:extLst>
          </p:cNvPr>
          <p:cNvGrpSpPr/>
          <p:nvPr/>
        </p:nvGrpSpPr>
        <p:grpSpPr>
          <a:xfrm>
            <a:off x="9059463" y="2322540"/>
            <a:ext cx="1607237" cy="1607237"/>
            <a:chOff x="8850610" y="2210187"/>
            <a:chExt cx="1938991" cy="19389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0610" y="2210187"/>
              <a:ext cx="1938991" cy="1938991"/>
            </a:xfrm>
            <a:prstGeom prst="rect">
              <a:avLst/>
            </a:prstGeom>
          </p:spPr>
        </p:pic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08C7FC1-8D2F-1240-B12F-9EB27EFC8C46}"/>
                </a:ext>
              </a:extLst>
            </p:cNvPr>
            <p:cNvSpPr/>
            <p:nvPr/>
          </p:nvSpPr>
          <p:spPr>
            <a:xfrm>
              <a:off x="9002651" y="2322554"/>
              <a:ext cx="1720859" cy="172085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noFill/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8DD44378-19BA-D145-A501-03D90B2167BB}"/>
              </a:ext>
            </a:extLst>
          </p:cNvPr>
          <p:cNvSpPr/>
          <p:nvPr/>
        </p:nvSpPr>
        <p:spPr>
          <a:xfrm>
            <a:off x="1310435" y="2188367"/>
            <a:ext cx="571934" cy="571934"/>
          </a:xfrm>
          <a:custGeom>
            <a:avLst/>
            <a:gdLst>
              <a:gd name="connsiteX0" fmla="*/ 0 w 1741070"/>
              <a:gd name="connsiteY0" fmla="*/ 870535 h 1741070"/>
              <a:gd name="connsiteX1" fmla="*/ 870535 w 1741070"/>
              <a:gd name="connsiteY1" fmla="*/ 0 h 1741070"/>
              <a:gd name="connsiteX2" fmla="*/ 1741070 w 1741070"/>
              <a:gd name="connsiteY2" fmla="*/ 870535 h 1741070"/>
              <a:gd name="connsiteX3" fmla="*/ 870535 w 1741070"/>
              <a:gd name="connsiteY3" fmla="*/ 1741070 h 1741070"/>
              <a:gd name="connsiteX4" fmla="*/ 0 w 1741070"/>
              <a:gd name="connsiteY4" fmla="*/ 870535 h 174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070" h="1741070">
                <a:moveTo>
                  <a:pt x="0" y="870535"/>
                </a:moveTo>
                <a:cubicBezTo>
                  <a:pt x="0" y="389752"/>
                  <a:pt x="389752" y="0"/>
                  <a:pt x="870535" y="0"/>
                </a:cubicBezTo>
                <a:cubicBezTo>
                  <a:pt x="1351318" y="0"/>
                  <a:pt x="1741070" y="389752"/>
                  <a:pt x="1741070" y="870535"/>
                </a:cubicBezTo>
                <a:cubicBezTo>
                  <a:pt x="1741070" y="1351318"/>
                  <a:pt x="1351318" y="1741070"/>
                  <a:pt x="870535" y="1741070"/>
                </a:cubicBezTo>
                <a:cubicBezTo>
                  <a:pt x="389752" y="1741070"/>
                  <a:pt x="0" y="1351318"/>
                  <a:pt x="0" y="87053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974" tIns="254974" rIns="254974" bIns="25497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atin typeface="+mj-lt"/>
              </a:rPr>
              <a:t>1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DE5D019-5079-3F46-B249-9E15AF3D7902}"/>
              </a:ext>
            </a:extLst>
          </p:cNvPr>
          <p:cNvSpPr/>
          <p:nvPr/>
        </p:nvSpPr>
        <p:spPr>
          <a:xfrm>
            <a:off x="5262991" y="2292896"/>
            <a:ext cx="571934" cy="571934"/>
          </a:xfrm>
          <a:custGeom>
            <a:avLst/>
            <a:gdLst>
              <a:gd name="connsiteX0" fmla="*/ 0 w 1741070"/>
              <a:gd name="connsiteY0" fmla="*/ 870535 h 1741070"/>
              <a:gd name="connsiteX1" fmla="*/ 870535 w 1741070"/>
              <a:gd name="connsiteY1" fmla="*/ 0 h 1741070"/>
              <a:gd name="connsiteX2" fmla="*/ 1741070 w 1741070"/>
              <a:gd name="connsiteY2" fmla="*/ 870535 h 1741070"/>
              <a:gd name="connsiteX3" fmla="*/ 870535 w 1741070"/>
              <a:gd name="connsiteY3" fmla="*/ 1741070 h 1741070"/>
              <a:gd name="connsiteX4" fmla="*/ 0 w 1741070"/>
              <a:gd name="connsiteY4" fmla="*/ 870535 h 174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070" h="1741070">
                <a:moveTo>
                  <a:pt x="0" y="870535"/>
                </a:moveTo>
                <a:cubicBezTo>
                  <a:pt x="0" y="389752"/>
                  <a:pt x="389752" y="0"/>
                  <a:pt x="870535" y="0"/>
                </a:cubicBezTo>
                <a:cubicBezTo>
                  <a:pt x="1351318" y="0"/>
                  <a:pt x="1741070" y="389752"/>
                  <a:pt x="1741070" y="870535"/>
                </a:cubicBezTo>
                <a:cubicBezTo>
                  <a:pt x="1741070" y="1351318"/>
                  <a:pt x="1351318" y="1741070"/>
                  <a:pt x="870535" y="1741070"/>
                </a:cubicBezTo>
                <a:cubicBezTo>
                  <a:pt x="389752" y="1741070"/>
                  <a:pt x="0" y="1351318"/>
                  <a:pt x="0" y="87053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974" tIns="254974" rIns="254974" bIns="254974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latin typeface="+mj-lt"/>
              </a:rPr>
              <a:t>2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20B81E9-66C0-F541-B5EB-FF467A2E9096}"/>
              </a:ext>
            </a:extLst>
          </p:cNvPr>
          <p:cNvSpPr/>
          <p:nvPr/>
        </p:nvSpPr>
        <p:spPr>
          <a:xfrm>
            <a:off x="9059463" y="2367343"/>
            <a:ext cx="571934" cy="571934"/>
          </a:xfrm>
          <a:custGeom>
            <a:avLst/>
            <a:gdLst>
              <a:gd name="connsiteX0" fmla="*/ 0 w 1741070"/>
              <a:gd name="connsiteY0" fmla="*/ 870535 h 1741070"/>
              <a:gd name="connsiteX1" fmla="*/ 870535 w 1741070"/>
              <a:gd name="connsiteY1" fmla="*/ 0 h 1741070"/>
              <a:gd name="connsiteX2" fmla="*/ 1741070 w 1741070"/>
              <a:gd name="connsiteY2" fmla="*/ 870535 h 1741070"/>
              <a:gd name="connsiteX3" fmla="*/ 870535 w 1741070"/>
              <a:gd name="connsiteY3" fmla="*/ 1741070 h 1741070"/>
              <a:gd name="connsiteX4" fmla="*/ 0 w 1741070"/>
              <a:gd name="connsiteY4" fmla="*/ 870535 h 174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070" h="1741070">
                <a:moveTo>
                  <a:pt x="0" y="870535"/>
                </a:moveTo>
                <a:cubicBezTo>
                  <a:pt x="0" y="389752"/>
                  <a:pt x="389752" y="0"/>
                  <a:pt x="870535" y="0"/>
                </a:cubicBezTo>
                <a:cubicBezTo>
                  <a:pt x="1351318" y="0"/>
                  <a:pt x="1741070" y="389752"/>
                  <a:pt x="1741070" y="870535"/>
                </a:cubicBezTo>
                <a:cubicBezTo>
                  <a:pt x="1741070" y="1351318"/>
                  <a:pt x="1351318" y="1741070"/>
                  <a:pt x="870535" y="1741070"/>
                </a:cubicBezTo>
                <a:cubicBezTo>
                  <a:pt x="389752" y="1741070"/>
                  <a:pt x="0" y="1351318"/>
                  <a:pt x="0" y="870535"/>
                </a:cubicBezTo>
                <a:close/>
              </a:path>
            </a:pathLst>
          </a:custGeom>
          <a:solidFill>
            <a:srgbClr val="1590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974" tIns="254974" rIns="254974" bIns="254974" numCol="1" spcCol="1270" anchor="ctr" anchorCtr="0">
            <a:noAutofit/>
          </a:bodyPr>
          <a:lstStyle/>
          <a:p>
            <a:pPr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>
                <a:latin typeface="+mj-lt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067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5F2D-9B47-6848-BC3B-58376788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6F28-BAA5-8942-9F70-2D575A052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Lewis, L. H. and Williams, C. J. (1994), Experiential Learning: Past and Present. New Directions for Adult and Continuing Education, 1994: 5-16. 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49C99-1053-504A-AAD3-B136A4654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516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0" t="10502" r="28776" b="63477"/>
          <a:stretch/>
        </p:blipFill>
        <p:spPr>
          <a:xfrm>
            <a:off x="0" y="-114300"/>
            <a:ext cx="12134850" cy="7105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34937"/>
            <a:ext cx="12192000" cy="71056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37000">
                <a:schemeClr val="accent4">
                  <a:alpha val="3000"/>
                </a:schemeClr>
              </a:gs>
              <a:gs pos="66000">
                <a:schemeClr val="accent2">
                  <a:lumMod val="75000"/>
                  <a:alpha val="58000"/>
                </a:schemeClr>
              </a:gs>
              <a:gs pos="100000">
                <a:schemeClr val="accent1">
                  <a:lumMod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9" y="2699671"/>
            <a:ext cx="4010738" cy="1458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59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VALUE OF GOAL SETTING FOR EXPERIENTIAL LEARNING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27" y="59173"/>
            <a:ext cx="787584" cy="780223"/>
          </a:xfrm>
          <a:prstGeom prst="rect">
            <a:avLst/>
          </a:prstGeom>
        </p:spPr>
      </p:pic>
      <p:pic>
        <p:nvPicPr>
          <p:cNvPr id="2" name="Picture 3">
            <a:hlinkClick r:id="" action="ppaction://media"/>
            <a:extLst>
              <a:ext uri="{FF2B5EF4-FFF2-40B4-BE49-F238E27FC236}">
                <a16:creationId xmlns:a16="http://schemas.microsoft.com/office/drawing/2014/main" id="{C7203EF1-0DFA-4B67-AD9A-38C1E5E1A4B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813538" y="1625357"/>
            <a:ext cx="6003891" cy="3919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WHAT IS EXPERIENTIAL LEARNING?</a:t>
            </a:r>
            <a:r>
              <a:rPr lang="en-US"/>
              <a:t> </a:t>
            </a:r>
            <a:endParaRPr lang="en-CA"/>
          </a:p>
        </p:txBody>
      </p:sp>
      <p:sp>
        <p:nvSpPr>
          <p:cNvPr id="1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</a:rPr>
              <a:t>“Learning </a:t>
            </a:r>
            <a:br>
              <a:rPr lang="en-US" sz="3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600" b="1">
                <a:solidFill>
                  <a:schemeClr val="accent5">
                    <a:lumMod val="75000"/>
                  </a:schemeClr>
                </a:solidFill>
              </a:rPr>
              <a:t>from experience </a:t>
            </a:r>
            <a:br>
              <a:rPr lang="en-US" sz="3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600" b="1">
                <a:solidFill>
                  <a:schemeClr val="accent5">
                    <a:lumMod val="75000"/>
                  </a:schemeClr>
                </a:solidFill>
              </a:rPr>
              <a:t>or learning </a:t>
            </a:r>
            <a:br>
              <a:rPr lang="en-US" sz="3600" b="1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600" b="1">
                <a:solidFill>
                  <a:schemeClr val="accent5">
                    <a:lumMod val="75000"/>
                  </a:schemeClr>
                </a:solidFill>
              </a:rPr>
              <a:t>by doing”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4A77312-0CD9-844D-9066-C84ED6429B50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 sz="2800"/>
              <a:t>“Experiential education first immerses learners in an experience and then encourages reflection about the experience to develop new skills, new attitudes, or new ways of thinking (5).”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9311B54-7104-AA47-8977-91D653D536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Verdana"/>
                <a:cs typeface="Arial"/>
              </a:rPr>
              <a:t>Lewis, L. H. and Williams, C. J. (1994), Experiential Learning: Past and present. New Directions for Adult and Continuing Education. 5-16. </a:t>
            </a:r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ADC6DBA-9079-DB45-BBC6-5C8977E18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56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group of people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F3B58458-6917-4D36-A433-FAB701DFA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" r="-6984" b="1"/>
          <a:stretch/>
        </p:blipFill>
        <p:spPr>
          <a:xfrm>
            <a:off x="39299" y="-48127"/>
            <a:ext cx="13055728" cy="81578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76201" y="-66675"/>
            <a:ext cx="12273951" cy="8249404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/>
              <a:t>Establishing </a:t>
            </a:r>
            <a:br>
              <a:rPr lang="en-US"/>
            </a:br>
            <a:r>
              <a:rPr lang="en-US"/>
              <a:t>Your Goals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55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YOUR TURN: THE BENEFITS OF EXPERIENTIAL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5C6E7-CA28-D34A-95C2-5E66DCC02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7836" y="1570892"/>
            <a:ext cx="5080000" cy="17285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How do you think </a:t>
            </a:r>
            <a:r>
              <a:rPr lang="en-US" sz="3200" b="1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you </a:t>
            </a:r>
            <a:br>
              <a:rPr lang="en-US" sz="32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will benefit </a:t>
            </a:r>
            <a:r>
              <a:rPr lang="en-US" sz="320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from your </a:t>
            </a:r>
            <a:br>
              <a:rPr lang="en-US" sz="3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upcoming experience?</a:t>
            </a:r>
          </a:p>
          <a:p>
            <a:endParaRPr lang="en-US">
              <a:latin typeface="Arial" charset="0"/>
              <a:ea typeface="Arial" charset="0"/>
              <a:cs typeface="Arial" charset="0"/>
            </a:endParaRPr>
          </a:p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3541119-D6A3-DC4C-A7C1-1D8CB4111D3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05883" y="3759200"/>
            <a:ext cx="5080000" cy="172853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How do you think you </a:t>
            </a:r>
            <a:br>
              <a:rPr lang="en-US" sz="3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will </a:t>
            </a:r>
            <a:r>
              <a:rPr lang="en-US" sz="3200" b="1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benefit your external </a:t>
            </a:r>
            <a:br>
              <a:rPr lang="en-US" sz="32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partner </a:t>
            </a:r>
            <a:r>
              <a:rPr lang="en-US" sz="320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through your </a:t>
            </a:r>
            <a:br>
              <a:rPr lang="en-US" sz="3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>
                <a:solidFill>
                  <a:schemeClr val="tx2"/>
                </a:solidFill>
                <a:latin typeface="Arial"/>
                <a:ea typeface="Arial" charset="0"/>
                <a:cs typeface="Arial"/>
              </a:rPr>
              <a:t>upcoming experience?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40F6A4-24A5-A042-9A0D-1F9D1DF59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464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9231C88-55FF-1F44-8552-2ECF5C9BF00F}"/>
              </a:ext>
            </a:extLst>
          </p:cNvPr>
          <p:cNvGrpSpPr/>
          <p:nvPr/>
        </p:nvGrpSpPr>
        <p:grpSpPr>
          <a:xfrm>
            <a:off x="6108700" y="1065626"/>
            <a:ext cx="5856288" cy="5639974"/>
            <a:chOff x="6108700" y="1065626"/>
            <a:chExt cx="5856288" cy="528906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A1DAF7-FCA4-174E-B83D-FFD840DD156D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F52FEF8F-5659-2842-8B3B-6752174306C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A05D7858-91F8-8F40-AE42-A3E8B001F6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32E8BD94-313E-3041-9484-CA941E24E6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220EA0B1-22AB-F64B-A115-AE1F19FCD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F422E99E-F0D9-A547-99FC-65D41FACE7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40" name="Freeform 9">
                <a:extLst>
                  <a:ext uri="{FF2B5EF4-FFF2-40B4-BE49-F238E27FC236}">
                    <a16:creationId xmlns:a16="http://schemas.microsoft.com/office/drawing/2014/main" id="{1D6081E9-65EC-824D-AD0D-DF5F8DB7C4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APPROACHES TO GOAL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90438" cy="19163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ea typeface="Verdana"/>
                <a:cs typeface="Arial"/>
              </a:rPr>
              <a:t>In the following section, you </a:t>
            </a:r>
            <a:br>
              <a:rPr lang="en-US">
                <a:ea typeface="Verdana"/>
                <a:cs typeface="Arial"/>
              </a:rPr>
            </a:br>
            <a:r>
              <a:rPr lang="en-US">
                <a:ea typeface="Verdana"/>
                <a:cs typeface="Arial"/>
              </a:rPr>
              <a:t>will encounter a semi-structured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approach to goal setting that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organizes your goals into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four sections: </a:t>
            </a:r>
            <a:endParaRPr lang="en-US"/>
          </a:p>
          <a:p>
            <a:pPr lvl="0"/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7E5F7A0-9811-2A4D-BB54-795965AEE56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17120" y="1219200"/>
            <a:ext cx="5601576" cy="5072302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2"/>
            <a:r>
              <a:rPr lang="en-US" b="1">
                <a:solidFill>
                  <a:srgbClr val="005F7A"/>
                </a:solidFill>
                <a:ea typeface="Verdana"/>
                <a:cs typeface="Arial"/>
              </a:rPr>
              <a:t>Strategies for success:</a:t>
            </a:r>
          </a:p>
          <a:p>
            <a:pPr lvl="2"/>
            <a:r>
              <a:rPr lang="en-US" sz="1800">
                <a:ea typeface="Verdana"/>
                <a:cs typeface="Arial"/>
              </a:rPr>
              <a:t>Keep in mind that there are many approaches to setting goals for an experiential learning experience and you may want to choose one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that feels like the best fit for your own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interests and objectives. </a:t>
            </a:r>
          </a:p>
          <a:p>
            <a:pPr lvl="2"/>
            <a:r>
              <a:rPr lang="en-US" b="1">
                <a:solidFill>
                  <a:srgbClr val="005F7A"/>
                </a:solidFill>
                <a:ea typeface="Verdana"/>
                <a:cs typeface="Arial"/>
              </a:rPr>
              <a:t>You may prefer</a:t>
            </a:r>
            <a:r>
              <a:rPr lang="en-US" sz="2000">
                <a:ea typeface="Verdana"/>
                <a:cs typeface="Arial"/>
              </a:rPr>
              <a:t>:</a:t>
            </a:r>
          </a:p>
          <a:p>
            <a:pPr lvl="2"/>
            <a:r>
              <a:rPr lang="en-US" sz="1800">
                <a:ea typeface="Verdana"/>
                <a:cs typeface="Arial"/>
              </a:rPr>
              <a:t>A less structured approach, such as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writing freely on a blank sheet of paper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for 5 minutes about what you want to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accomplish in this experience or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discussing your goals with someone.</a:t>
            </a:r>
          </a:p>
          <a:p>
            <a:pPr lvl="2"/>
            <a:r>
              <a:rPr lang="en-US" sz="1800">
                <a:ea typeface="Verdana"/>
                <a:cs typeface="Arial"/>
              </a:rPr>
              <a:t>A more structured approach, such as </a:t>
            </a:r>
            <a:br>
              <a:rPr lang="en-US" sz="1800"/>
            </a:br>
            <a:r>
              <a:rPr lang="en-US" sz="1800">
                <a:ea typeface="Verdana"/>
                <a:cs typeface="Arial"/>
              </a:rPr>
              <a:t>developing a detailed </a:t>
            </a:r>
            <a:r>
              <a:rPr lang="en-US" sz="1800">
                <a:ea typeface="Verdana"/>
                <a:cs typeface="Arial"/>
                <a:hlinkClick r:id="rId4"/>
              </a:rPr>
              <a:t>personal learning plan</a:t>
            </a:r>
            <a:r>
              <a:rPr lang="en-US" sz="1800">
                <a:ea typeface="Verdana"/>
                <a:cs typeface="Arial"/>
              </a:rPr>
              <a:t> using learning goals inventory.</a:t>
            </a:r>
          </a:p>
          <a:p>
            <a:endParaRPr lang="en-US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F831E-6339-7A46-9C18-486FDA984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C5D411F-6434-487B-BF07-25BDCF6A5E04}"/>
              </a:ext>
            </a:extLst>
          </p:cNvPr>
          <p:cNvGrpSpPr/>
          <p:nvPr/>
        </p:nvGrpSpPr>
        <p:grpSpPr>
          <a:xfrm>
            <a:off x="1752928" y="3056186"/>
            <a:ext cx="3458762" cy="3455080"/>
            <a:chOff x="6863641" y="1031979"/>
            <a:chExt cx="3999787" cy="3995528"/>
          </a:xfrm>
        </p:grpSpPr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9732E800-A433-455F-8DA1-5EA39266CFD3}"/>
                </a:ext>
              </a:extLst>
            </p:cNvPr>
            <p:cNvSpPr/>
            <p:nvPr/>
          </p:nvSpPr>
          <p:spPr>
            <a:xfrm>
              <a:off x="6872410" y="1031979"/>
              <a:ext cx="1898922" cy="189892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Disciplinary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Knowledge</a:t>
              </a: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9D80B3AA-A23C-41F1-8053-BA6467F0106C}"/>
                </a:ext>
              </a:extLst>
            </p:cNvPr>
            <p:cNvSpPr/>
            <p:nvPr/>
          </p:nvSpPr>
          <p:spPr>
            <a:xfrm>
              <a:off x="8964522" y="1041615"/>
              <a:ext cx="1881354" cy="1881354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Skill and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Competency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3ADAF06-8C78-4DA2-97E5-782BCFC12DFF}"/>
                </a:ext>
              </a:extLst>
            </p:cNvPr>
            <p:cNvSpPr/>
            <p:nvPr/>
          </p:nvSpPr>
          <p:spPr>
            <a:xfrm>
              <a:off x="6863641" y="3103699"/>
              <a:ext cx="1916461" cy="1916461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Personal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2EAD8C8A-318D-4FFA-B112-C60B9A6BC05E}"/>
                </a:ext>
              </a:extLst>
            </p:cNvPr>
            <p:cNvSpPr/>
            <p:nvPr/>
          </p:nvSpPr>
          <p:spPr>
            <a:xfrm>
              <a:off x="8946970" y="3103699"/>
              <a:ext cx="1916458" cy="191645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6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Career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930BBA-565E-4908-89D1-BFBC21A8C1A8}"/>
                </a:ext>
              </a:extLst>
            </p:cNvPr>
            <p:cNvCxnSpPr>
              <a:cxnSpLocks/>
            </p:cNvCxnSpPr>
            <p:nvPr/>
          </p:nvCxnSpPr>
          <p:spPr>
            <a:xfrm>
              <a:off x="8854758" y="1041615"/>
              <a:ext cx="21446" cy="3985892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8E7D93-0146-4C7D-AEF8-F35F227BD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3641" y="3021286"/>
              <a:ext cx="3982235" cy="0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5474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ESTABLISHING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7" y="1219199"/>
            <a:ext cx="5283201" cy="53755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Arial"/>
              </a:rPr>
              <a:t>In the community-engaged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learning course </a:t>
            </a:r>
            <a:r>
              <a:rPr lang="en-US" sz="2000" b="1">
                <a:cs typeface="Arial"/>
              </a:rPr>
              <a:t>Valeria</a:t>
            </a:r>
            <a:r>
              <a:rPr lang="en-US" sz="2000">
                <a:cs typeface="Arial"/>
              </a:rPr>
              <a:t> is taking in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Human Biology she will be: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Placed with a community organization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Working with that organization for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20 hours over the course of the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Supporting staff to develop an exercise program for a depression support group</a:t>
            </a:r>
          </a:p>
          <a:p>
            <a:r>
              <a:rPr lang="en-US" sz="2000">
                <a:cs typeface="Arial"/>
              </a:rPr>
              <a:t>While her instructor has outlined course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goals for all students, Valeria is expected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to determine her individual goals for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the experiential learning component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of the course.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0497-D8B0-B942-B18E-8828B3411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pic>
        <p:nvPicPr>
          <p:cNvPr id="6" name="Picture 5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FD097274-3EED-4E73-B90B-E197FE010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506" y="1219199"/>
            <a:ext cx="5080001" cy="338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86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CONSIDERING YOUR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983567"/>
          </a:xfrm>
        </p:spPr>
        <p:txBody>
          <a:bodyPr/>
          <a:lstStyle/>
          <a:p>
            <a:pPr algn="ctr"/>
            <a:r>
              <a:rPr lang="en-US"/>
              <a:t>Valeria might set goals for her experiential </a:t>
            </a:r>
            <a:br>
              <a:rPr lang="en-US"/>
            </a:br>
            <a:r>
              <a:rPr lang="en-US"/>
              <a:t>learning opportunity in the following </a:t>
            </a:r>
            <a:r>
              <a:rPr lang="en-US" b="1"/>
              <a:t>four areas</a:t>
            </a:r>
            <a:r>
              <a:rPr lang="en-US"/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6D3363-1A25-0643-8D36-4EFA1D5A06F3}"/>
              </a:ext>
            </a:extLst>
          </p:cNvPr>
          <p:cNvSpPr txBox="1"/>
          <p:nvPr/>
        </p:nvSpPr>
        <p:spPr>
          <a:xfrm>
            <a:off x="8313110" y="4694791"/>
            <a:ext cx="325543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Valeria is interested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in a career in the field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of mental health;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she wants to learn about career opportunities in this area.</a:t>
            </a:r>
            <a:endParaRPr lang="en-US"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02831B-C593-0F4E-AE72-257E75270DF4}"/>
              </a:ext>
            </a:extLst>
          </p:cNvPr>
          <p:cNvSpPr txBox="1"/>
          <p:nvPr/>
        </p:nvSpPr>
        <p:spPr>
          <a:xfrm>
            <a:off x="76845" y="4699857"/>
            <a:ext cx="389492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Because members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of Valeria's family have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experienced depression,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she wants to learn how to be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a stronger ally and support.</a:t>
            </a:r>
            <a:endParaRPr lang="en-US">
              <a:ea typeface="+mn-lt"/>
              <a:cs typeface="+mn-lt"/>
            </a:endParaRPr>
          </a:p>
          <a:p>
            <a:pPr algn="r"/>
            <a:endParaRPr lang="en-US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11A27-5DCA-314D-8814-B1891A93B6F9}"/>
              </a:ext>
            </a:extLst>
          </p:cNvPr>
          <p:cNvSpPr txBox="1"/>
          <p:nvPr/>
        </p:nvSpPr>
        <p:spPr>
          <a:xfrm>
            <a:off x="8313110" y="2273537"/>
            <a:ext cx="3674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Valeria wants to develop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her collaboration skills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(by working with others to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develop an exercise program)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her critical thinking skills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(by evaluating evidence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applying it to this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exercise program).</a:t>
            </a:r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4676FA-2EA5-E341-862D-94DB9B6E9A3C}"/>
              </a:ext>
            </a:extLst>
          </p:cNvPr>
          <p:cNvSpPr txBox="1"/>
          <p:nvPr/>
        </p:nvSpPr>
        <p:spPr>
          <a:xfrm>
            <a:off x="191812" y="2828626"/>
            <a:ext cx="3679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Valeria wants to learn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more about the relationship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between the biochemistry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of depression and specific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forms of exercise.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DED4B8-4856-364C-BDFD-5AE04FEE53E9}"/>
              </a:ext>
            </a:extLst>
          </p:cNvPr>
          <p:cNvGrpSpPr/>
          <p:nvPr/>
        </p:nvGrpSpPr>
        <p:grpSpPr>
          <a:xfrm>
            <a:off x="4487779" y="2899611"/>
            <a:ext cx="3458762" cy="3455080"/>
            <a:chOff x="6863641" y="1031979"/>
            <a:chExt cx="3999787" cy="3995528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D2C2DF6-A41C-E049-8569-7B7C7833C337}"/>
                </a:ext>
              </a:extLst>
            </p:cNvPr>
            <p:cNvSpPr/>
            <p:nvPr/>
          </p:nvSpPr>
          <p:spPr>
            <a:xfrm>
              <a:off x="6872410" y="1031979"/>
              <a:ext cx="1898922" cy="189892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Disciplinary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Knowledge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0B1F333-354A-1F4E-B7DF-0968A8CDA92D}"/>
                </a:ext>
              </a:extLst>
            </p:cNvPr>
            <p:cNvSpPr/>
            <p:nvPr/>
          </p:nvSpPr>
          <p:spPr>
            <a:xfrm>
              <a:off x="8964522" y="1041615"/>
              <a:ext cx="1881354" cy="1881354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Skill and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Competency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DF87D1B-4372-A848-8BD9-2E69D6E97262}"/>
                </a:ext>
              </a:extLst>
            </p:cNvPr>
            <p:cNvSpPr/>
            <p:nvPr/>
          </p:nvSpPr>
          <p:spPr>
            <a:xfrm>
              <a:off x="6863641" y="3103699"/>
              <a:ext cx="1916461" cy="1916461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Personal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85EAECE-665E-E34C-A5BC-B50236674143}"/>
                </a:ext>
              </a:extLst>
            </p:cNvPr>
            <p:cNvSpPr/>
            <p:nvPr/>
          </p:nvSpPr>
          <p:spPr>
            <a:xfrm>
              <a:off x="8946970" y="3103699"/>
              <a:ext cx="1916458" cy="191645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6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Career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2C9DE4B-1538-EF45-B7D6-56660FFD689D}"/>
                </a:ext>
              </a:extLst>
            </p:cNvPr>
            <p:cNvCxnSpPr>
              <a:cxnSpLocks/>
            </p:cNvCxnSpPr>
            <p:nvPr/>
          </p:nvCxnSpPr>
          <p:spPr>
            <a:xfrm>
              <a:off x="8854758" y="1041615"/>
              <a:ext cx="21446" cy="3985892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DCBACC8-7AFE-BF43-9D8E-F9B91AA9F2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3641" y="3021286"/>
              <a:ext cx="3982235" cy="0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238483C-BC67-B448-8AE7-10BA01CBB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3782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l-students-blue-teal">
  <a:themeElements>
    <a:clrScheme name="theme-el-uoft-may-26-19">
      <a:dk1>
        <a:srgbClr val="000000"/>
      </a:dk1>
      <a:lt1>
        <a:srgbClr val="FFFFFF"/>
      </a:lt1>
      <a:dk2>
        <a:srgbClr val="007FA3"/>
      </a:dk2>
      <a:lt2>
        <a:srgbClr val="002554"/>
      </a:lt2>
      <a:accent1>
        <a:srgbClr val="177CB3"/>
      </a:accent1>
      <a:accent2>
        <a:srgbClr val="0988BA"/>
      </a:accent2>
      <a:accent3>
        <a:srgbClr val="007FA3"/>
      </a:accent3>
      <a:accent4>
        <a:srgbClr val="09A0BA"/>
      </a:accent4>
      <a:accent5>
        <a:srgbClr val="0BA5B3"/>
      </a:accent5>
      <a:accent6>
        <a:srgbClr val="1490CE"/>
      </a:accent6>
      <a:hlink>
        <a:srgbClr val="114986"/>
      </a:hlink>
      <a:folHlink>
        <a:srgbClr val="1762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b="1" dirty="0">
            <a:solidFill>
              <a:srgbClr val="005F7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B6DCAA5ADE9B4ABF040436C01CFA65" ma:contentTypeVersion="7" ma:contentTypeDescription="Create a new document." ma:contentTypeScope="" ma:versionID="7c7385cd836741ac21ec257130feda32">
  <xsd:schema xmlns:xsd="http://www.w3.org/2001/XMLSchema" xmlns:xs="http://www.w3.org/2001/XMLSchema" xmlns:p="http://schemas.microsoft.com/office/2006/metadata/properties" xmlns:ns2="c574565b-df9f-441e-9b72-ba842ddeaaae" xmlns:ns3="1585722f-55ba-4c5d-b3cf-ae646fe44a8d" targetNamespace="http://schemas.microsoft.com/office/2006/metadata/properties" ma:root="true" ma:fieldsID="c7bb76f15eaddca96cba8eb7348c4908" ns2:_="" ns3:_="">
    <xsd:import namespace="c574565b-df9f-441e-9b72-ba842ddeaaae"/>
    <xsd:import namespace="1585722f-55ba-4c5d-b3cf-ae646fe44a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4565b-df9f-441e-9b72-ba842ddeaa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85722f-55ba-4c5d-b3cf-ae646fe44a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075675-207C-4AB3-921B-84743C6217F6}">
  <ds:schemaRefs>
    <ds:schemaRef ds:uri="1585722f-55ba-4c5d-b3cf-ae646fe44a8d"/>
    <ds:schemaRef ds:uri="c574565b-df9f-441e-9b72-ba842ddeaa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79F9748-D96C-4E75-8306-BEFAE66119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60F71D-090C-4404-B245-4864E014312C}">
  <ds:schemaRefs>
    <ds:schemaRef ds:uri="1585722f-55ba-4c5d-b3cf-ae646fe44a8d"/>
    <ds:schemaRef ds:uri="c574565b-df9f-441e-9b72-ba842ddeaa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1876</Words>
  <Application>Microsoft Office PowerPoint</Application>
  <PresentationFormat>Widescreen</PresentationFormat>
  <Paragraphs>169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el-students-blue-teal</vt:lpstr>
      <vt:lpstr>Setting Goals</vt:lpstr>
      <vt:lpstr>MODULE OBJECTIVES</vt:lpstr>
      <vt:lpstr>THE VALUE OF GOAL SETTING FOR EXPERIENTIAL LEARNING</vt:lpstr>
      <vt:lpstr>WHAT IS EXPERIENTIAL LEARNING? </vt:lpstr>
      <vt:lpstr>Establishing  Your Goals</vt:lpstr>
      <vt:lpstr>YOUR TURN: THE BENEFITS OF EXPERIENTIAL LEARNING</vt:lpstr>
      <vt:lpstr>APPROACHES TO GOAL SETTING</vt:lpstr>
      <vt:lpstr>STUDENT EXAMPLE: ESTABLISHING GOALS</vt:lpstr>
      <vt:lpstr>YOUR TURN: CONSIDERING YOUR GOALS</vt:lpstr>
      <vt:lpstr>YOUR TURN: CONSIDERING YOUR GOALS</vt:lpstr>
      <vt:lpstr>YOUR TURN: DISCIPLINARY KNOWLEDGE</vt:lpstr>
      <vt:lpstr>YOUR TURN: SKILL AND COMPETENCY DEVELOPMENT</vt:lpstr>
      <vt:lpstr>YOUR TURN: CAREER DEVELOPMENT</vt:lpstr>
      <vt:lpstr>YOUR TURN: PERSONAL DEVELOPMENT</vt:lpstr>
      <vt:lpstr>Aligning Your Goals  with Your Experiential  Learning Opportunity</vt:lpstr>
      <vt:lpstr>CREATING YOUR OWN LEARNING EXPERIENCE</vt:lpstr>
      <vt:lpstr>STUDENT EXAMPLE: PLACEMENT AT A FOOD BANK</vt:lpstr>
      <vt:lpstr>STUDENT EXAMPLE: CREATING LEARNING OPPORTUNITIES</vt:lpstr>
      <vt:lpstr>STUDENT EXAMPLE: LEARNING THROUGH REFLECTION</vt:lpstr>
      <vt:lpstr>ALIGNING GOALS: LEARNING ABOUT YOUR ORGANIZATION</vt:lpstr>
      <vt:lpstr>YOUR TURN: ALIGNING YOUR LEARNING GOALS</vt:lpstr>
      <vt:lpstr>ALIGNING GOALS: SOME FINAL TIPS</vt:lpstr>
      <vt:lpstr>REFERENCES</vt:lpstr>
      <vt:lpstr>PowerPoint Presentation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</dc:title>
  <dc:creator>Selena Panchoo;Sheila Eaton</dc:creator>
  <cp:lastModifiedBy>Will Heikoop</cp:lastModifiedBy>
  <cp:revision>2</cp:revision>
  <dcterms:created xsi:type="dcterms:W3CDTF">2019-01-15T16:30:46Z</dcterms:created>
  <dcterms:modified xsi:type="dcterms:W3CDTF">2022-01-19T15:18:47Z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0x0101004EB6DCAA5ADE9B4ABF040436C01CFA65</vt:lpwstr>
  </property>
  <property fmtid="{D5CDD505-2E9C-101B-9397-08002B2CF9AE}" pid="3" name="ArticulateGUID">
    <vt:lpwstr>30A7AD8D-9B38-4192-97EB-3B0D948B46BE</vt:lpwstr>
  </property>
  <property fmtid="{D5CDD505-2E9C-101B-9397-08002B2CF9AE}" pid="4" name="ArticulatePath">
    <vt:lpwstr>Setting Goals June 20</vt:lpwstr>
  </property>
</Properties>
</file>