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8" r:id="rId4"/>
  </p:sldMasterIdLst>
  <p:notesMasterIdLst>
    <p:notesMasterId r:id="rId21"/>
  </p:notesMasterIdLst>
  <p:sldIdLst>
    <p:sldId id="544" r:id="rId5"/>
    <p:sldId id="545" r:id="rId6"/>
    <p:sldId id="546" r:id="rId7"/>
    <p:sldId id="547" r:id="rId8"/>
    <p:sldId id="317" r:id="rId9"/>
    <p:sldId id="548" r:id="rId10"/>
    <p:sldId id="549" r:id="rId11"/>
    <p:sldId id="550" r:id="rId12"/>
    <p:sldId id="551" r:id="rId13"/>
    <p:sldId id="552" r:id="rId14"/>
    <p:sldId id="553" r:id="rId15"/>
    <p:sldId id="604" r:id="rId16"/>
    <p:sldId id="605" r:id="rId17"/>
    <p:sldId id="328" r:id="rId18"/>
    <p:sldId id="556" r:id="rId19"/>
    <p:sldId id="603" r:id="rId20"/>
  </p:sldIdLst>
  <p:sldSz cx="12192000" cy="6858000"/>
  <p:notesSz cx="6858000" cy="108585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u-5" id="{E13970AE-3413-C046-ADF9-58D59F981F14}">
          <p14:sldIdLst>
            <p14:sldId id="544"/>
            <p14:sldId id="545"/>
            <p14:sldId id="546"/>
            <p14:sldId id="547"/>
            <p14:sldId id="317"/>
            <p14:sldId id="548"/>
            <p14:sldId id="549"/>
            <p14:sldId id="550"/>
            <p14:sldId id="551"/>
            <p14:sldId id="552"/>
            <p14:sldId id="553"/>
            <p14:sldId id="604"/>
            <p14:sldId id="605"/>
            <p14:sldId id="328"/>
            <p14:sldId id="556"/>
            <p14:sldId id="603"/>
          </p14:sldIdLst>
        </p14:section>
      </p14:sectionLst>
    </p:ext>
    <p:ext uri="{EFAFB233-063F-42B5-8137-9DF3F51BA10A}">
      <p15:sldGuideLst xmlns:p15="http://schemas.microsoft.com/office/powerpoint/2012/main">
        <p15:guide id="2" pos="3885" userDrawn="1">
          <p15:clr>
            <a:srgbClr val="A4A3A4"/>
          </p15:clr>
        </p15:guide>
        <p15:guide id="4" pos="7559" userDrawn="1">
          <p15:clr>
            <a:srgbClr val="A4A3A4"/>
          </p15:clr>
        </p15:guide>
        <p15:guide id="5" orient="horz" pos="21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Esmail" initials="JE" lastIdx="2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167CB2"/>
    <a:srgbClr val="0CA5B3"/>
    <a:srgbClr val="1590CE"/>
    <a:srgbClr val="09A1BA"/>
    <a:srgbClr val="B6D6E2"/>
    <a:srgbClr val="005F7A"/>
    <a:srgbClr val="08A2BA"/>
    <a:srgbClr val="1584BC"/>
    <a:srgbClr val="167C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6F3541-2DAD-4825-A403-9A927B6F8AE1}" v="5" dt="2019-09-13T18:40:21.7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130" autoAdjust="0"/>
  </p:normalViewPr>
  <p:slideViewPr>
    <p:cSldViewPr snapToGrid="0">
      <p:cViewPr varScale="1">
        <p:scale>
          <a:sx n="75" d="100"/>
          <a:sy n="75" d="100"/>
        </p:scale>
        <p:origin x="946" y="48"/>
      </p:cViewPr>
      <p:guideLst>
        <p:guide pos="3885"/>
        <p:guide pos="7559"/>
        <p:guide orient="horz" pos="21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gs" Target="tags/tag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iam Heikoop" userId="S::will.heikoop@utoronto.ca::1f03d2dc-a599-4eab-9c6f-ff5d93b71a69" providerId="AD" clId="Web-{636F3541-2DAD-4825-A403-9A927B6F8AE1}"/>
    <pc:docChg chg="modSld">
      <pc:chgData name="William Heikoop" userId="S::will.heikoop@utoronto.ca::1f03d2dc-a599-4eab-9c6f-ff5d93b71a69" providerId="AD" clId="Web-{636F3541-2DAD-4825-A403-9A927B6F8AE1}" dt="2019-09-13T18:40:19.324" v="3" actId="20577"/>
      <pc:docMkLst>
        <pc:docMk/>
      </pc:docMkLst>
      <pc:sldChg chg="modSp">
        <pc:chgData name="William Heikoop" userId="S::will.heikoop@utoronto.ca::1f03d2dc-a599-4eab-9c6f-ff5d93b71a69" providerId="AD" clId="Web-{636F3541-2DAD-4825-A403-9A927B6F8AE1}" dt="2019-09-13T18:40:19.324" v="2" actId="20577"/>
        <pc:sldMkLst>
          <pc:docMk/>
          <pc:sldMk cId="2084865518" sldId="604"/>
        </pc:sldMkLst>
        <pc:spChg chg="mod">
          <ac:chgData name="William Heikoop" userId="S::will.heikoop@utoronto.ca::1f03d2dc-a599-4eab-9c6f-ff5d93b71a69" providerId="AD" clId="Web-{636F3541-2DAD-4825-A403-9A927B6F8AE1}" dt="2019-09-13T18:40:19.324" v="2" actId="20577"/>
          <ac:spMkLst>
            <pc:docMk/>
            <pc:sldMk cId="2084865518" sldId="604"/>
            <ac:spMk id="3" creationId="{51D595D7-9412-5647-AB79-4DC397FD6A5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2BD317-29DC-9349-9889-8508D3691199}" type="datetimeFigureOut">
              <a:rPr lang="en-US" smtClean="0"/>
              <a:t>1/19/2022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174289-CC04-1B48-BB07-8F3D442533BC}" type="slidenum">
              <a:rPr lang="en-US" smtClean="0"/>
              <a:t>‹#›</a:t>
            </a:fld>
            <a:endParaRPr lang="en-US"/>
          </a:p>
        </p:txBody>
      </p:sp>
    </p:spTree>
    <p:extLst>
      <p:ext uri="{BB962C8B-B14F-4D97-AF65-F5344CB8AC3E}">
        <p14:creationId xmlns:p14="http://schemas.microsoft.com/office/powerpoint/2010/main" val="1452550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pexels.com/photo/two-women-sitting-on-chair-while-typing-and-writing-near-man-standing-behind-1234099/"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blm.gov/sites/blm.gov/files/program_archaeology_ID_partners_photo1.jp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farm5.static.flickr.com/4581/38127481015_7f13c60212_b.jp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Image: </a:t>
            </a:r>
            <a:r>
              <a:rPr lang="en-US">
                <a:hlinkClick r:id="rId3"/>
              </a:rPr>
              <a:t>https://www.pexels.com/photo/two-women-sitting-on-chair-while-typing-and-writing-near-man-standing-behind-1234099/</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EBFE4E2B-D972-0E41-9E25-9E87939FF035}" type="slidenum">
              <a:rPr lang="en-US" smtClean="0"/>
              <a:t>1</a:t>
            </a:fld>
            <a:endParaRPr lang="en-US"/>
          </a:p>
        </p:txBody>
      </p:sp>
    </p:spTree>
    <p:extLst>
      <p:ext uri="{BB962C8B-B14F-4D97-AF65-F5344CB8AC3E}">
        <p14:creationId xmlns:p14="http://schemas.microsoft.com/office/powerpoint/2010/main" val="1082805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EBFE4E2B-D972-0E41-9E25-9E87939FF035}" type="slidenum">
              <a:rPr lang="en-US" smtClean="0"/>
              <a:t>10</a:t>
            </a:fld>
            <a:endParaRPr lang="en-US"/>
          </a:p>
        </p:txBody>
      </p:sp>
    </p:spTree>
    <p:extLst>
      <p:ext uri="{BB962C8B-B14F-4D97-AF65-F5344CB8AC3E}">
        <p14:creationId xmlns:p14="http://schemas.microsoft.com/office/powerpoint/2010/main" val="404919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p:txBody>
      </p:sp>
      <p:sp>
        <p:nvSpPr>
          <p:cNvPr id="4" name="Slide Number Placeholder 3"/>
          <p:cNvSpPr>
            <a:spLocks noGrp="1"/>
          </p:cNvSpPr>
          <p:nvPr>
            <p:ph type="sldNum" sz="quarter" idx="10"/>
          </p:nvPr>
        </p:nvSpPr>
        <p:spPr/>
        <p:txBody>
          <a:bodyPr/>
          <a:lstStyle/>
          <a:p>
            <a:fld id="{EBFE4E2B-D972-0E41-9E25-9E87939FF035}" type="slidenum">
              <a:rPr lang="en-US" smtClean="0"/>
              <a:t>11</a:t>
            </a:fld>
            <a:endParaRPr lang="en-US"/>
          </a:p>
        </p:txBody>
      </p:sp>
    </p:spTree>
    <p:extLst>
      <p:ext uri="{BB962C8B-B14F-4D97-AF65-F5344CB8AC3E}">
        <p14:creationId xmlns:p14="http://schemas.microsoft.com/office/powerpoint/2010/main" val="2781072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p:txBody>
      </p:sp>
      <p:sp>
        <p:nvSpPr>
          <p:cNvPr id="4" name="Slide Number Placeholder 3"/>
          <p:cNvSpPr>
            <a:spLocks noGrp="1"/>
          </p:cNvSpPr>
          <p:nvPr>
            <p:ph type="sldNum" sz="quarter" idx="10"/>
          </p:nvPr>
        </p:nvSpPr>
        <p:spPr/>
        <p:txBody>
          <a:bodyPr/>
          <a:lstStyle/>
          <a:p>
            <a:fld id="{EBFE4E2B-D972-0E41-9E25-9E87939FF035}" type="slidenum">
              <a:rPr lang="en-US" smtClean="0"/>
              <a:t>12</a:t>
            </a:fld>
            <a:endParaRPr lang="en-US"/>
          </a:p>
        </p:txBody>
      </p:sp>
    </p:spTree>
    <p:extLst>
      <p:ext uri="{BB962C8B-B14F-4D97-AF65-F5344CB8AC3E}">
        <p14:creationId xmlns:p14="http://schemas.microsoft.com/office/powerpoint/2010/main" val="1815760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p:txBody>
      </p:sp>
      <p:sp>
        <p:nvSpPr>
          <p:cNvPr id="4" name="Slide Number Placeholder 3"/>
          <p:cNvSpPr>
            <a:spLocks noGrp="1"/>
          </p:cNvSpPr>
          <p:nvPr>
            <p:ph type="sldNum" sz="quarter" idx="10"/>
          </p:nvPr>
        </p:nvSpPr>
        <p:spPr/>
        <p:txBody>
          <a:bodyPr/>
          <a:lstStyle/>
          <a:p>
            <a:fld id="{EBFE4E2B-D972-0E41-9E25-9E87939FF035}" type="slidenum">
              <a:rPr lang="en-US" smtClean="0"/>
              <a:t>13</a:t>
            </a:fld>
            <a:endParaRPr lang="en-US"/>
          </a:p>
        </p:txBody>
      </p:sp>
    </p:spTree>
    <p:extLst>
      <p:ext uri="{BB962C8B-B14F-4D97-AF65-F5344CB8AC3E}">
        <p14:creationId xmlns:p14="http://schemas.microsoft.com/office/powerpoint/2010/main" val="672102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EBFE4E2B-D972-0E41-9E25-9E87939FF035}" type="slidenum">
              <a:rPr lang="en-US" smtClean="0"/>
              <a:t>14</a:t>
            </a:fld>
            <a:endParaRPr lang="en-US"/>
          </a:p>
        </p:txBody>
      </p:sp>
    </p:spTree>
    <p:extLst>
      <p:ext uri="{BB962C8B-B14F-4D97-AF65-F5344CB8AC3E}">
        <p14:creationId xmlns:p14="http://schemas.microsoft.com/office/powerpoint/2010/main" val="3292539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FE4E2B-D972-0E41-9E25-9E87939FF0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1694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FE4E2B-D972-0E41-9E25-9E87939FF0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977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174289-CC04-1B48-BB07-8F3D442533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8996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174289-CC04-1B48-BB07-8F3D442533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0187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Image: </a:t>
            </a:r>
            <a:r>
              <a:rPr lang="en-US">
                <a:hlinkClick r:id="rId3"/>
              </a:rPr>
              <a:t>https://www.blm.gov/sites/blm.gov/files/program_archaeology_ID_partners_photo1.jpg</a:t>
            </a:r>
            <a:endParaRPr lang="en-US">
              <a:cs typeface="Calibri"/>
            </a:endParaRPr>
          </a:p>
        </p:txBody>
      </p:sp>
      <p:sp>
        <p:nvSpPr>
          <p:cNvPr id="4" name="Slide Number Placeholder 3"/>
          <p:cNvSpPr>
            <a:spLocks noGrp="1"/>
          </p:cNvSpPr>
          <p:nvPr>
            <p:ph type="sldNum" sz="quarter" idx="10"/>
          </p:nvPr>
        </p:nvSpPr>
        <p:spPr/>
        <p:txBody>
          <a:bodyPr/>
          <a:lstStyle/>
          <a:p>
            <a:fld id="{EBFE4E2B-D972-0E41-9E25-9E87939FF035}" type="slidenum">
              <a:rPr lang="en-US" smtClean="0"/>
              <a:t>5</a:t>
            </a:fld>
            <a:endParaRPr lang="en-US"/>
          </a:p>
        </p:txBody>
      </p:sp>
    </p:spTree>
    <p:extLst>
      <p:ext uri="{BB962C8B-B14F-4D97-AF65-F5344CB8AC3E}">
        <p14:creationId xmlns:p14="http://schemas.microsoft.com/office/powerpoint/2010/main" val="2109215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174289-CC04-1B48-BB07-8F3D442533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1302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174289-CC04-1B48-BB07-8F3D442533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7562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a:p>
            <a:endParaRPr lang="en-CA" sz="1200">
              <a:solidFill>
                <a:schemeClr val="tx1"/>
              </a:solidFill>
            </a:endParaRPr>
          </a:p>
          <a:p>
            <a:endParaRPr lang="en-CA" sz="1200"/>
          </a:p>
          <a:p>
            <a:endParaRPr lang="en-CA" sz="1200"/>
          </a:p>
          <a:p>
            <a:endParaRPr lang="en-CA" sz="1200"/>
          </a:p>
          <a:p>
            <a:pPr marL="0" marR="0" indent="0" algn="l" defTabSz="914400" rtl="0" eaLnBrk="1" fontAlgn="auto" latinLnBrk="0" hangingPunct="1">
              <a:lnSpc>
                <a:spcPct val="100000"/>
              </a:lnSpc>
              <a:spcBef>
                <a:spcPts val="0"/>
              </a:spcBef>
              <a:spcAft>
                <a:spcPts val="0"/>
              </a:spcAft>
              <a:buClrTx/>
              <a:buSzTx/>
              <a:buFontTx/>
              <a:buNone/>
              <a:tabLst/>
              <a:defRPr/>
            </a:pPr>
            <a:endParaRPr lang="en-CA"/>
          </a:p>
          <a:p>
            <a:pPr marL="0" marR="0" indent="0" algn="l" defTabSz="914400" rtl="0" eaLnBrk="1" fontAlgn="auto" latinLnBrk="0" hangingPunct="1">
              <a:lnSpc>
                <a:spcPct val="100000"/>
              </a:lnSpc>
              <a:spcBef>
                <a:spcPts val="0"/>
              </a:spcBef>
              <a:spcAft>
                <a:spcPts val="0"/>
              </a:spcAft>
              <a:buClrTx/>
              <a:buSzTx/>
              <a:buFontTx/>
              <a:buNone/>
              <a:tabLst/>
              <a:defRPr/>
            </a:pPr>
            <a:endParaRPr lang="en-CA"/>
          </a:p>
        </p:txBody>
      </p:sp>
      <p:sp>
        <p:nvSpPr>
          <p:cNvPr id="4" name="Slide Number Placeholder 3"/>
          <p:cNvSpPr>
            <a:spLocks noGrp="1"/>
          </p:cNvSpPr>
          <p:nvPr>
            <p:ph type="sldNum" sz="quarter" idx="10"/>
          </p:nvPr>
        </p:nvSpPr>
        <p:spPr/>
        <p:txBody>
          <a:bodyPr/>
          <a:lstStyle/>
          <a:p>
            <a:fld id="{D2053027-865C-4C5A-99FB-D43EA702BEC8}" type="slidenum">
              <a:rPr lang="en-US" smtClean="0"/>
              <a:t>8</a:t>
            </a:fld>
            <a:endParaRPr lang="en-US"/>
          </a:p>
        </p:txBody>
      </p:sp>
    </p:spTree>
    <p:extLst>
      <p:ext uri="{BB962C8B-B14F-4D97-AF65-F5344CB8AC3E}">
        <p14:creationId xmlns:p14="http://schemas.microsoft.com/office/powerpoint/2010/main" val="859273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a:t>
            </a:r>
            <a:r>
              <a:rPr lang="en-US">
                <a:hlinkClick r:id="rId3"/>
              </a:rPr>
              <a:t>https://farm5.static.flickr.com/4581/38127481015_7f13c60212_b.jpg</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174289-CC04-1B48-BB07-8F3D442533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647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649953"/>
            <a:ext cx="9144000" cy="2387600"/>
          </a:xfrm>
        </p:spPr>
        <p:txBody>
          <a:bodyPr anchor="b">
            <a:normAutofit/>
          </a:bodyPr>
          <a:lstStyle>
            <a:lvl1pPr marL="0" algn="r" defTabSz="914400" rtl="0" eaLnBrk="1" latinLnBrk="0" hangingPunct="1">
              <a:lnSpc>
                <a:spcPct val="90000"/>
              </a:lnSpc>
              <a:spcBef>
                <a:spcPct val="0"/>
              </a:spcBef>
              <a:buNone/>
              <a:defRPr lang="en-CA" sz="6000" b="1" kern="1200" dirty="0">
                <a:solidFill>
                  <a:schemeClr val="bg1"/>
                </a:solidFill>
                <a:latin typeface="+mj-lt"/>
                <a:ea typeface="Verdana" panose="020B0604030504040204" pitchFamily="34" charset="0"/>
                <a:cs typeface="Verdana" panose="020B0604030504040204" pitchFamily="34" charset="0"/>
              </a:defRPr>
            </a:lvl1pPr>
          </a:lstStyle>
          <a:p>
            <a:r>
              <a:rPr lang="en-US"/>
              <a:t>Click to edit Master title style</a:t>
            </a:r>
            <a:endParaRPr lang="en-CA"/>
          </a:p>
        </p:txBody>
      </p:sp>
      <p:sp>
        <p:nvSpPr>
          <p:cNvPr id="10" name="Subtitle 2">
            <a:extLst>
              <a:ext uri="{FF2B5EF4-FFF2-40B4-BE49-F238E27FC236}">
                <a16:creationId xmlns:a16="http://schemas.microsoft.com/office/drawing/2014/main" id="{CB33AD01-81E7-544C-B64D-3B56EBF2BE77}"/>
              </a:ext>
            </a:extLst>
          </p:cNvPr>
          <p:cNvSpPr>
            <a:spLocks noGrp="1"/>
          </p:cNvSpPr>
          <p:nvPr>
            <p:ph type="subTitle" idx="1" hasCustomPrompt="1"/>
          </p:nvPr>
        </p:nvSpPr>
        <p:spPr>
          <a:xfrm>
            <a:off x="1524000" y="5103813"/>
            <a:ext cx="9144000" cy="1655762"/>
          </a:xfrm>
        </p:spPr>
        <p:txBody>
          <a:bodyPr/>
          <a:lstStyle>
            <a:lvl1pPr marL="0" indent="0" algn="r">
              <a:buNone/>
              <a:defRPr sz="2400" b="1">
                <a:solidFill>
                  <a:schemeClr val="bg1"/>
                </a:solidFill>
                <a:latin typeface="+mj-lt"/>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Tree>
    <p:extLst>
      <p:ext uri="{BB962C8B-B14F-4D97-AF65-F5344CB8AC3E}">
        <p14:creationId xmlns:p14="http://schemas.microsoft.com/office/powerpoint/2010/main" val="2585209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4EB16-40D9-9648-A943-FED84061E13A}"/>
              </a:ext>
            </a:extLst>
          </p:cNvPr>
          <p:cNvSpPr>
            <a:spLocks noGrp="1"/>
          </p:cNvSpPr>
          <p:nvPr>
            <p:ph type="title"/>
          </p:nvPr>
        </p:nvSpPr>
        <p:spPr>
          <a:xfrm>
            <a:off x="831850" y="1709738"/>
            <a:ext cx="10515600" cy="2852737"/>
          </a:xfrm>
        </p:spPr>
        <p:txBody>
          <a:bodyPr anchor="b"/>
          <a:lstStyle>
            <a:lvl1pPr algn="ctr">
              <a:defRPr sz="6000">
                <a:solidFill>
                  <a:schemeClr val="bg1"/>
                </a:solidFill>
              </a:defRPr>
            </a:lvl1pPr>
          </a:lstStyle>
          <a:p>
            <a:r>
              <a:rPr lang="en-US"/>
              <a:t>Click to edit Master title style</a:t>
            </a:r>
          </a:p>
        </p:txBody>
      </p:sp>
      <p:sp>
        <p:nvSpPr>
          <p:cNvPr id="4" name="Date Placeholder 3">
            <a:extLst>
              <a:ext uri="{FF2B5EF4-FFF2-40B4-BE49-F238E27FC236}">
                <a16:creationId xmlns:a16="http://schemas.microsoft.com/office/drawing/2014/main" id="{E23EAF9F-EF66-9443-8C67-CB3E70DCCA0E}"/>
              </a:ext>
            </a:extLst>
          </p:cNvPr>
          <p:cNvSpPr>
            <a:spLocks noGrp="1"/>
          </p:cNvSpPr>
          <p:nvPr>
            <p:ph type="dt" sz="half" idx="10"/>
          </p:nvPr>
        </p:nvSpPr>
        <p:spPr/>
        <p:txBody>
          <a:bodyPr/>
          <a:lstStyle/>
          <a:p>
            <a:fld id="{84B33EC6-0004-B240-816B-97F1BD839EBB}" type="datetimeFigureOut">
              <a:rPr lang="en-US" smtClean="0"/>
              <a:t>1/19/2022</a:t>
            </a:fld>
            <a:endParaRPr lang="en-US"/>
          </a:p>
        </p:txBody>
      </p:sp>
      <p:sp>
        <p:nvSpPr>
          <p:cNvPr id="5" name="Footer Placeholder 4">
            <a:extLst>
              <a:ext uri="{FF2B5EF4-FFF2-40B4-BE49-F238E27FC236}">
                <a16:creationId xmlns:a16="http://schemas.microsoft.com/office/drawing/2014/main" id="{8DCD2FD9-A86E-CD4C-BB5F-20A31C68EC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BE28B7-C51E-7D46-80F0-3568CBF0F14C}"/>
              </a:ext>
            </a:extLst>
          </p:cNvPr>
          <p:cNvSpPr>
            <a:spLocks noGrp="1"/>
          </p:cNvSpPr>
          <p:nvPr>
            <p:ph type="sldNum" sz="quarter" idx="12"/>
          </p:nvPr>
        </p:nvSpPr>
        <p:spPr/>
        <p:txBody>
          <a:bodyPr/>
          <a:lstStyle/>
          <a:p>
            <a:fld id="{69A44CE8-C927-554C-AFD5-C02316CD3720}" type="slidenum">
              <a:rPr lang="en-US" smtClean="0"/>
              <a:t>‹#›</a:t>
            </a:fld>
            <a:endParaRPr lang="en-US"/>
          </a:p>
        </p:txBody>
      </p:sp>
    </p:spTree>
    <p:extLst>
      <p:ext uri="{BB962C8B-B14F-4D97-AF65-F5344CB8AC3E}">
        <p14:creationId xmlns:p14="http://schemas.microsoft.com/office/powerpoint/2010/main" val="365091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u_Title_On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1812" y="263289"/>
            <a:ext cx="11512507" cy="371992"/>
          </a:xfrm>
        </p:spPr>
        <p:txBody>
          <a:bodyPr>
            <a:noAutofit/>
          </a:bodyPr>
          <a:lstStyle>
            <a:lvl1pPr>
              <a:defRPr sz="2800" b="0">
                <a:solidFill>
                  <a:schemeClr val="bg2">
                    <a:lumMod val="90000"/>
                    <a:lumOff val="10000"/>
                  </a:schemeClr>
                </a:solidFill>
              </a:defRPr>
            </a:lvl1pPr>
          </a:lstStyle>
          <a:p>
            <a:r>
              <a:rPr lang="en-US"/>
              <a:t>CLICK TO EDIT MASTER TITLE STYLE</a:t>
            </a:r>
            <a:endParaRPr lang="en-CA"/>
          </a:p>
        </p:txBody>
      </p:sp>
      <p:cxnSp>
        <p:nvCxnSpPr>
          <p:cNvPr id="8" name="Straight Connector 7"/>
          <p:cNvCxnSpPr/>
          <p:nvPr userDrawn="1"/>
        </p:nvCxnSpPr>
        <p:spPr>
          <a:xfrm>
            <a:off x="-30480" y="855359"/>
            <a:ext cx="12252960" cy="0"/>
          </a:xfrm>
          <a:prstGeom prst="line">
            <a:avLst/>
          </a:prstGeom>
          <a:ln>
            <a:solidFill>
              <a:srgbClr val="0059B3"/>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sz="half" idx="13"/>
          </p:nvPr>
        </p:nvSpPr>
        <p:spPr>
          <a:xfrm>
            <a:off x="838200" y="1219200"/>
            <a:ext cx="10515600" cy="4593852"/>
          </a:xfrm>
        </p:spPr>
        <p:txBody>
          <a:bodyPr>
            <a:normAutofit/>
          </a:bodyPr>
          <a:lstStyle>
            <a:lvl1pPr marL="0" indent="0">
              <a:buClr>
                <a:schemeClr val="accent3">
                  <a:lumMod val="50000"/>
                </a:schemeClr>
              </a:buClr>
              <a:buFontTx/>
              <a:buNone/>
              <a:defRPr sz="2400">
                <a:solidFill>
                  <a:schemeClr val="tx1"/>
                </a:solidFill>
              </a:defRPr>
            </a:lvl1pPr>
            <a:lvl2pPr marL="228600" indent="0">
              <a:buClr>
                <a:schemeClr val="accent3">
                  <a:lumMod val="50000"/>
                </a:schemeClr>
              </a:buClr>
              <a:buFontTx/>
              <a:buNone/>
              <a:defRPr sz="2400">
                <a:solidFill>
                  <a:schemeClr val="tx1"/>
                </a:solidFill>
              </a:defRPr>
            </a:lvl2pPr>
            <a:lvl3pPr marL="685800" indent="0">
              <a:buClr>
                <a:schemeClr val="accent3">
                  <a:lumMod val="50000"/>
                </a:schemeClr>
              </a:buClr>
              <a:buFontTx/>
              <a:buNone/>
              <a:defRPr sz="2400">
                <a:solidFill>
                  <a:schemeClr val="tx1"/>
                </a:solidFill>
              </a:defRPr>
            </a:lvl3pPr>
            <a:lvl4pPr marL="1143000" indent="0">
              <a:buClr>
                <a:schemeClr val="accent3">
                  <a:lumMod val="50000"/>
                </a:schemeClr>
              </a:buClr>
              <a:buFontTx/>
              <a:buNone/>
              <a:defRPr sz="2400">
                <a:solidFill>
                  <a:schemeClr val="tx1"/>
                </a:solidFill>
              </a:defRPr>
            </a:lvl4pPr>
            <a:lvl5pPr marL="1600200" indent="0">
              <a:buClr>
                <a:schemeClr val="accent3">
                  <a:lumMod val="50000"/>
                </a:schemeClr>
              </a:buClr>
              <a:buFontTx/>
              <a:buNone/>
              <a:defRPr sz="2400">
                <a:solidFill>
                  <a:schemeClr val="tx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6"/>
          <p:cNvSpPr>
            <a:spLocks noGrp="1"/>
          </p:cNvSpPr>
          <p:nvPr>
            <p:ph type="body" sz="quarter" idx="14"/>
          </p:nvPr>
        </p:nvSpPr>
        <p:spPr>
          <a:xfrm>
            <a:off x="838200" y="5999092"/>
            <a:ext cx="10515600" cy="355600"/>
          </a:xfrm>
        </p:spPr>
        <p:txBody>
          <a:bodyPr>
            <a:noAutofit/>
          </a:bodyPr>
          <a:lstStyle>
            <a:lvl1pPr marL="0" indent="0">
              <a:buNone/>
              <a:defRPr sz="1000">
                <a:solidFill>
                  <a:srgbClr val="4D4D4D"/>
                </a:solidFill>
              </a:defRPr>
            </a:lvl1pPr>
            <a:lvl2pPr marL="228600" indent="0">
              <a:buNone/>
              <a:defRPr sz="1000">
                <a:solidFill>
                  <a:srgbClr val="4D4D4D"/>
                </a:solidFill>
              </a:defRPr>
            </a:lvl2pPr>
            <a:lvl3pPr marL="685800" indent="0">
              <a:buNone/>
              <a:defRPr sz="1000">
                <a:solidFill>
                  <a:srgbClr val="4D4D4D"/>
                </a:solidFill>
              </a:defRPr>
            </a:lvl3pPr>
            <a:lvl4pPr marL="1143000" indent="0">
              <a:buNone/>
              <a:defRPr sz="1000">
                <a:solidFill>
                  <a:srgbClr val="4D4D4D"/>
                </a:solidFill>
              </a:defRPr>
            </a:lvl4pPr>
            <a:lvl5pPr marL="1600200" indent="0">
              <a:buNone/>
              <a:defRPr sz="1000">
                <a:solidFill>
                  <a:srgbClr val="4D4D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14254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u_Title_SubTitle_On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1812" y="263289"/>
            <a:ext cx="11512507" cy="371992"/>
          </a:xfrm>
        </p:spPr>
        <p:txBody>
          <a:bodyPr>
            <a:noAutofit/>
          </a:bodyPr>
          <a:lstStyle>
            <a:lvl1pPr algn="l" defTabSz="914400" rtl="0" eaLnBrk="1" latinLnBrk="0" hangingPunct="1">
              <a:lnSpc>
                <a:spcPct val="90000"/>
              </a:lnSpc>
              <a:spcBef>
                <a:spcPct val="0"/>
              </a:spcBef>
              <a:buNone/>
              <a:defRPr lang="en-CA" sz="2800" b="0" kern="1200" dirty="0">
                <a:solidFill>
                  <a:schemeClr val="bg2">
                    <a:lumMod val="90000"/>
                    <a:lumOff val="10000"/>
                  </a:schemeClr>
                </a:solidFill>
                <a:latin typeface="+mj-lt"/>
                <a:ea typeface="Verdana" panose="020B0604030504040204" pitchFamily="34" charset="0"/>
                <a:cs typeface="Verdana" panose="020B0604030504040204" pitchFamily="34" charset="0"/>
              </a:defRPr>
            </a:lvl1pPr>
          </a:lstStyle>
          <a:p>
            <a:r>
              <a:rPr lang="en-US"/>
              <a:t>CLICK TO EDIT MASTER TITLE STYLE</a:t>
            </a:r>
            <a:endParaRPr lang="en-CA"/>
          </a:p>
        </p:txBody>
      </p:sp>
      <p:cxnSp>
        <p:nvCxnSpPr>
          <p:cNvPr id="11" name="Straight Connector 10">
            <a:extLst>
              <a:ext uri="{FF2B5EF4-FFF2-40B4-BE49-F238E27FC236}">
                <a16:creationId xmlns:a16="http://schemas.microsoft.com/office/drawing/2014/main" id="{38EB604B-F0ED-7046-AA30-C27CE5722FA1}"/>
              </a:ext>
            </a:extLst>
          </p:cNvPr>
          <p:cNvCxnSpPr/>
          <p:nvPr userDrawn="1"/>
        </p:nvCxnSpPr>
        <p:spPr>
          <a:xfrm>
            <a:off x="-30480" y="855359"/>
            <a:ext cx="12252960" cy="0"/>
          </a:xfrm>
          <a:prstGeom prst="line">
            <a:avLst/>
          </a:prstGeom>
          <a:ln>
            <a:solidFill>
              <a:srgbClr val="0059B3"/>
            </a:solidFill>
          </a:ln>
        </p:spPr>
        <p:style>
          <a:lnRef idx="1">
            <a:schemeClr val="accent1"/>
          </a:lnRef>
          <a:fillRef idx="0">
            <a:schemeClr val="accent1"/>
          </a:fillRef>
          <a:effectRef idx="0">
            <a:schemeClr val="accent1"/>
          </a:effectRef>
          <a:fontRef idx="minor">
            <a:schemeClr val="tx1"/>
          </a:fontRef>
        </p:style>
      </p:cxnSp>
      <p:sp>
        <p:nvSpPr>
          <p:cNvPr id="10" name="Text Placeholder 4"/>
          <p:cNvSpPr>
            <a:spLocks noGrp="1"/>
          </p:cNvSpPr>
          <p:nvPr>
            <p:ph type="body" sz="quarter" idx="15" hasCustomPrompt="1"/>
          </p:nvPr>
        </p:nvSpPr>
        <p:spPr>
          <a:xfrm>
            <a:off x="838200" y="855359"/>
            <a:ext cx="10515600" cy="1159889"/>
          </a:xfrm>
        </p:spPr>
        <p:txBody>
          <a:bodyPr anchor="ctr">
            <a:noAutofit/>
          </a:bodyPr>
          <a:lstStyle>
            <a:lvl1pPr marL="0" indent="0" algn="ctr">
              <a:lnSpc>
                <a:spcPct val="100000"/>
              </a:lnSpc>
              <a:spcBef>
                <a:spcPts val="0"/>
              </a:spcBef>
              <a:spcAft>
                <a:spcPts val="400"/>
              </a:spcAft>
              <a:buNone/>
              <a:defRPr sz="2400" b="1" baseline="0">
                <a:solidFill>
                  <a:schemeClr val="accent5">
                    <a:lumMod val="75000"/>
                  </a:schemeClr>
                </a:solidFill>
              </a:defRPr>
            </a:lvl1pPr>
          </a:lstStyle>
          <a:p>
            <a:pPr lvl="0"/>
            <a:r>
              <a:rPr lang="en-US"/>
              <a:t>Click here to edit subtitle</a:t>
            </a:r>
          </a:p>
        </p:txBody>
      </p:sp>
      <p:sp>
        <p:nvSpPr>
          <p:cNvPr id="3" name="Content Placeholder 2"/>
          <p:cNvSpPr>
            <a:spLocks noGrp="1"/>
          </p:cNvSpPr>
          <p:nvPr>
            <p:ph idx="1"/>
          </p:nvPr>
        </p:nvSpPr>
        <p:spPr>
          <a:xfrm>
            <a:off x="838200" y="2134894"/>
            <a:ext cx="10515600" cy="3705469"/>
          </a:xfrm>
        </p:spPr>
        <p:txBody>
          <a:bodyPr>
            <a:normAutofit/>
          </a:bodyPr>
          <a:lstStyle>
            <a:lvl1pPr marL="0" indent="0">
              <a:lnSpc>
                <a:spcPct val="100000"/>
              </a:lnSpc>
              <a:buNone/>
              <a:defRPr sz="2400">
                <a:latin typeface="Arial" panose="020B0604020202020204" pitchFamily="34" charset="0"/>
                <a:ea typeface="Verdana" panose="020B0604030504040204" pitchFamily="34" charset="0"/>
                <a:cs typeface="Arial" panose="020B0604020202020204" pitchFamily="34" charset="0"/>
              </a:defRPr>
            </a:lvl1pPr>
            <a:lvl2pPr marL="228600" indent="0">
              <a:lnSpc>
                <a:spcPct val="100000"/>
              </a:lnSpc>
              <a:buNone/>
              <a:defRPr sz="2400">
                <a:latin typeface="Arial" panose="020B0604020202020204" pitchFamily="34" charset="0"/>
                <a:ea typeface="Verdana" panose="020B0604030504040204" pitchFamily="34" charset="0"/>
                <a:cs typeface="Arial" panose="020B0604020202020204" pitchFamily="34" charset="0"/>
              </a:defRPr>
            </a:lvl2pPr>
            <a:lvl3pPr marL="685800" indent="0">
              <a:lnSpc>
                <a:spcPct val="100000"/>
              </a:lnSpc>
              <a:buNone/>
              <a:defRPr sz="2400">
                <a:latin typeface="Arial" panose="020B0604020202020204" pitchFamily="34" charset="0"/>
                <a:ea typeface="Verdana" panose="020B0604030504040204" pitchFamily="34" charset="0"/>
                <a:cs typeface="Arial" panose="020B0604020202020204" pitchFamily="34" charset="0"/>
              </a:defRPr>
            </a:lvl3pPr>
            <a:lvl4pPr marL="1143000" indent="0">
              <a:lnSpc>
                <a:spcPct val="100000"/>
              </a:lnSpc>
              <a:buNone/>
              <a:defRPr sz="2400">
                <a:latin typeface="Arial" panose="020B0604020202020204" pitchFamily="34" charset="0"/>
                <a:ea typeface="Verdana" panose="020B0604030504040204" pitchFamily="34" charset="0"/>
                <a:cs typeface="Arial" panose="020B0604020202020204" pitchFamily="34" charset="0"/>
              </a:defRPr>
            </a:lvl4pPr>
            <a:lvl5pPr marL="1600200" indent="0">
              <a:lnSpc>
                <a:spcPct val="100000"/>
              </a:lnSpc>
              <a:buNone/>
              <a:defRPr sz="2400">
                <a:latin typeface="Arial" panose="020B0604020202020204" pitchFamily="34" charset="0"/>
                <a:ea typeface="Verdana" panose="020B060403050404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Text Placeholder 16"/>
          <p:cNvSpPr>
            <a:spLocks noGrp="1"/>
          </p:cNvSpPr>
          <p:nvPr>
            <p:ph type="body" sz="quarter" idx="14"/>
          </p:nvPr>
        </p:nvSpPr>
        <p:spPr>
          <a:xfrm>
            <a:off x="838200" y="5999092"/>
            <a:ext cx="10515600" cy="355600"/>
          </a:xfrm>
        </p:spPr>
        <p:txBody>
          <a:bodyPr>
            <a:noAutofit/>
          </a:bodyPr>
          <a:lstStyle>
            <a:lvl1pPr marL="0" indent="0">
              <a:buNone/>
              <a:defRPr sz="1000">
                <a:solidFill>
                  <a:srgbClr val="4D4D4D"/>
                </a:solidFill>
              </a:defRPr>
            </a:lvl1pPr>
            <a:lvl2pPr marL="228600" indent="0">
              <a:buNone/>
              <a:defRPr sz="1000">
                <a:solidFill>
                  <a:srgbClr val="4D4D4D"/>
                </a:solidFill>
              </a:defRPr>
            </a:lvl2pPr>
            <a:lvl3pPr marL="685800" indent="0">
              <a:buNone/>
              <a:defRPr sz="1000">
                <a:solidFill>
                  <a:srgbClr val="4D4D4D"/>
                </a:solidFill>
              </a:defRPr>
            </a:lvl3pPr>
            <a:lvl4pPr marL="1143000" indent="0">
              <a:buNone/>
              <a:defRPr sz="1000">
                <a:solidFill>
                  <a:srgbClr val="4D4D4D"/>
                </a:solidFill>
              </a:defRPr>
            </a:lvl4pPr>
            <a:lvl5pPr marL="1600200" indent="0">
              <a:buNone/>
              <a:defRPr sz="1000">
                <a:solidFill>
                  <a:srgbClr val="4D4D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46429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u_Title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1812" y="263289"/>
            <a:ext cx="11512507" cy="371992"/>
          </a:xfrm>
        </p:spPr>
        <p:txBody>
          <a:bodyPr>
            <a:noAutofit/>
          </a:bodyPr>
          <a:lstStyle>
            <a:lvl1pPr>
              <a:defRPr sz="2800" b="0">
                <a:solidFill>
                  <a:schemeClr val="bg2">
                    <a:lumMod val="90000"/>
                    <a:lumOff val="10000"/>
                  </a:schemeClr>
                </a:solidFill>
              </a:defRPr>
            </a:lvl1pPr>
          </a:lstStyle>
          <a:p>
            <a:r>
              <a:rPr lang="en-US"/>
              <a:t>CLICK TO EDIT MASTER TITLE STYLE</a:t>
            </a:r>
            <a:endParaRPr lang="en-CA"/>
          </a:p>
        </p:txBody>
      </p:sp>
      <p:cxnSp>
        <p:nvCxnSpPr>
          <p:cNvPr id="8" name="Straight Connector 7"/>
          <p:cNvCxnSpPr/>
          <p:nvPr userDrawn="1"/>
        </p:nvCxnSpPr>
        <p:spPr>
          <a:xfrm>
            <a:off x="-30480" y="855359"/>
            <a:ext cx="12252960" cy="0"/>
          </a:xfrm>
          <a:prstGeom prst="line">
            <a:avLst/>
          </a:prstGeom>
          <a:ln>
            <a:solidFill>
              <a:srgbClr val="0059B3"/>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sz="half" idx="1"/>
          </p:nvPr>
        </p:nvSpPr>
        <p:spPr>
          <a:xfrm>
            <a:off x="848298" y="1219200"/>
            <a:ext cx="5080000" cy="4525963"/>
          </a:xfrm>
        </p:spPr>
        <p:txBody>
          <a:bodyPr>
            <a:normAutofit/>
          </a:bodyPr>
          <a:lstStyle>
            <a:lvl1pPr marL="0" indent="0">
              <a:buFontTx/>
              <a:buNone/>
              <a:defRPr sz="2400"/>
            </a:lvl1pPr>
            <a:lvl2pPr marL="228600" indent="0">
              <a:buFontTx/>
              <a:buNone/>
              <a:defRPr sz="2400"/>
            </a:lvl2pPr>
            <a:lvl3pPr marL="685800" indent="0">
              <a:buFontTx/>
              <a:buNone/>
              <a:defRPr sz="2400"/>
            </a:lvl3pPr>
            <a:lvl4pPr marL="1143000" indent="0">
              <a:buFontTx/>
              <a:buNone/>
              <a:defRPr sz="2400"/>
            </a:lvl4pPr>
            <a:lvl5pPr marL="1600200" indent="0">
              <a:buFontTx/>
              <a:buNone/>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half" idx="15"/>
          </p:nvPr>
        </p:nvSpPr>
        <p:spPr>
          <a:xfrm>
            <a:off x="6131498" y="1219200"/>
            <a:ext cx="5080000" cy="4525963"/>
          </a:xfrm>
        </p:spPr>
        <p:txBody>
          <a:bodyPr>
            <a:normAutofit/>
          </a:bodyPr>
          <a:lstStyle>
            <a:lvl1pPr marL="0" indent="0">
              <a:buFontTx/>
              <a:buNone/>
              <a:defRPr sz="2400"/>
            </a:lvl1pPr>
            <a:lvl2pPr marL="228600" indent="0">
              <a:buFontTx/>
              <a:buNone/>
              <a:defRPr sz="2400"/>
            </a:lvl2pPr>
            <a:lvl3pPr marL="685800" indent="0">
              <a:buFontTx/>
              <a:buNone/>
              <a:defRPr sz="2400"/>
            </a:lvl3pPr>
            <a:lvl4pPr marL="1143000" indent="0">
              <a:buFontTx/>
              <a:buNone/>
              <a:defRPr sz="2400"/>
            </a:lvl4pPr>
            <a:lvl5pPr marL="1600200" indent="0">
              <a:buFontTx/>
              <a:buNone/>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6"/>
          <p:cNvSpPr>
            <a:spLocks noGrp="1"/>
          </p:cNvSpPr>
          <p:nvPr>
            <p:ph type="body" sz="quarter" idx="14"/>
          </p:nvPr>
        </p:nvSpPr>
        <p:spPr>
          <a:xfrm>
            <a:off x="838200" y="5999092"/>
            <a:ext cx="10515600" cy="355600"/>
          </a:xfrm>
        </p:spPr>
        <p:txBody>
          <a:bodyPr>
            <a:noAutofit/>
          </a:bodyPr>
          <a:lstStyle>
            <a:lvl1pPr marL="0" indent="0">
              <a:buNone/>
              <a:defRPr sz="1000">
                <a:solidFill>
                  <a:srgbClr val="4D4D4D"/>
                </a:solidFill>
              </a:defRPr>
            </a:lvl1pPr>
            <a:lvl2pPr marL="228600" indent="0">
              <a:buNone/>
              <a:defRPr sz="1000">
                <a:solidFill>
                  <a:srgbClr val="4D4D4D"/>
                </a:solidFill>
              </a:defRPr>
            </a:lvl2pPr>
            <a:lvl3pPr marL="685800" indent="0">
              <a:buNone/>
              <a:defRPr sz="1000">
                <a:solidFill>
                  <a:srgbClr val="4D4D4D"/>
                </a:solidFill>
              </a:defRPr>
            </a:lvl3pPr>
            <a:lvl4pPr marL="1143000" indent="0">
              <a:buNone/>
              <a:defRPr sz="1000">
                <a:solidFill>
                  <a:srgbClr val="4D4D4D"/>
                </a:solidFill>
              </a:defRPr>
            </a:lvl4pPr>
            <a:lvl5pPr marL="1600200" indent="0">
              <a:buNone/>
              <a:defRPr sz="1000">
                <a:solidFill>
                  <a:srgbClr val="4D4D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588168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tu_Title_Subtitle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1812" y="263289"/>
            <a:ext cx="11512507" cy="371992"/>
          </a:xfrm>
        </p:spPr>
        <p:txBody>
          <a:bodyPr>
            <a:noAutofit/>
          </a:bodyPr>
          <a:lstStyle>
            <a:lvl1pPr>
              <a:defRPr lang="en-CA" sz="2800" b="0" kern="1200" dirty="0">
                <a:solidFill>
                  <a:schemeClr val="accent6">
                    <a:lumMod val="75000"/>
                  </a:schemeClr>
                </a:solidFill>
                <a:latin typeface="+mj-lt"/>
                <a:ea typeface="Verdana" panose="020B0604030504040204" pitchFamily="34" charset="0"/>
                <a:cs typeface="Verdana" panose="020B0604030504040204" pitchFamily="34" charset="0"/>
              </a:defRPr>
            </a:lvl1pPr>
          </a:lstStyle>
          <a:p>
            <a:r>
              <a:rPr lang="en-US"/>
              <a:t>CLICK TO EDIT MASTER TITLE STYLE</a:t>
            </a:r>
            <a:endParaRPr lang="en-CA"/>
          </a:p>
        </p:txBody>
      </p:sp>
      <p:cxnSp>
        <p:nvCxnSpPr>
          <p:cNvPr id="8" name="Straight Connector 7"/>
          <p:cNvCxnSpPr/>
          <p:nvPr userDrawn="1"/>
        </p:nvCxnSpPr>
        <p:spPr>
          <a:xfrm>
            <a:off x="-30480" y="855359"/>
            <a:ext cx="12252960" cy="0"/>
          </a:xfrm>
          <a:prstGeom prst="line">
            <a:avLst/>
          </a:prstGeom>
          <a:ln/>
        </p:spPr>
        <p:style>
          <a:lnRef idx="1">
            <a:schemeClr val="accent1"/>
          </a:lnRef>
          <a:fillRef idx="0">
            <a:schemeClr val="accent1"/>
          </a:fillRef>
          <a:effectRef idx="0">
            <a:schemeClr val="accent1"/>
          </a:effectRef>
          <a:fontRef idx="minor">
            <a:schemeClr val="tx1"/>
          </a:fontRef>
        </p:style>
      </p:cxnSp>
      <p:sp>
        <p:nvSpPr>
          <p:cNvPr id="12" name="Text Placeholder 4"/>
          <p:cNvSpPr>
            <a:spLocks noGrp="1"/>
          </p:cNvSpPr>
          <p:nvPr>
            <p:ph type="body" sz="quarter" idx="16" hasCustomPrompt="1"/>
          </p:nvPr>
        </p:nvSpPr>
        <p:spPr>
          <a:xfrm>
            <a:off x="838200" y="855359"/>
            <a:ext cx="10515600" cy="1159889"/>
          </a:xfrm>
        </p:spPr>
        <p:txBody>
          <a:bodyPr anchor="ctr">
            <a:noAutofit/>
          </a:bodyPr>
          <a:lstStyle>
            <a:lvl1pPr marL="0" indent="0" algn="ctr">
              <a:lnSpc>
                <a:spcPct val="100000"/>
              </a:lnSpc>
              <a:spcBef>
                <a:spcPts val="0"/>
              </a:spcBef>
              <a:spcAft>
                <a:spcPts val="400"/>
              </a:spcAft>
              <a:buNone/>
              <a:defRPr lang="en-US" sz="2400" b="1" kern="1200" baseline="0" dirty="0">
                <a:solidFill>
                  <a:schemeClr val="accent5">
                    <a:lumMod val="75000"/>
                  </a:schemeClr>
                </a:solidFill>
                <a:latin typeface="+mn-lt"/>
                <a:ea typeface="Verdana" panose="020B0604030504040204" pitchFamily="34" charset="0"/>
                <a:cs typeface="Arial" panose="020B0604020202020204" pitchFamily="34" charset="0"/>
              </a:defRPr>
            </a:lvl1pPr>
          </a:lstStyle>
          <a:p>
            <a:pPr marL="0" lvl="0" indent="0" algn="ctr" defTabSz="914400" rtl="0" eaLnBrk="1" latinLnBrk="0" hangingPunct="1">
              <a:lnSpc>
                <a:spcPct val="100000"/>
              </a:lnSpc>
              <a:spcBef>
                <a:spcPts val="0"/>
              </a:spcBef>
              <a:spcAft>
                <a:spcPts val="400"/>
              </a:spcAft>
              <a:buClr>
                <a:schemeClr val="accent3">
                  <a:lumMod val="75000"/>
                </a:schemeClr>
              </a:buClr>
              <a:buFont typeface="Arial" panose="020B0604020202020204" pitchFamily="34" charset="0"/>
              <a:buNone/>
            </a:pPr>
            <a:r>
              <a:rPr lang="en-US"/>
              <a:t>Click here to edit subtitle</a:t>
            </a:r>
          </a:p>
        </p:txBody>
      </p:sp>
      <p:sp>
        <p:nvSpPr>
          <p:cNvPr id="15" name="Content Placeholder 2"/>
          <p:cNvSpPr>
            <a:spLocks noGrp="1"/>
          </p:cNvSpPr>
          <p:nvPr>
            <p:ph sz="half" idx="1"/>
          </p:nvPr>
        </p:nvSpPr>
        <p:spPr>
          <a:xfrm>
            <a:off x="848298" y="2164392"/>
            <a:ext cx="5080000" cy="3980528"/>
          </a:xfrm>
        </p:spPr>
        <p:txBody>
          <a:bodyPr>
            <a:normAutofit/>
          </a:bodyPr>
          <a:lstStyle>
            <a:lvl1pPr marL="0" indent="0">
              <a:buFontTx/>
              <a:buNone/>
              <a:defRPr sz="2400"/>
            </a:lvl1pPr>
            <a:lvl2pPr marL="228600" indent="0">
              <a:buFontTx/>
              <a:buNone/>
              <a:defRPr sz="2400"/>
            </a:lvl2pPr>
            <a:lvl3pPr marL="685800" indent="0">
              <a:buFontTx/>
              <a:buNone/>
              <a:defRPr sz="2400"/>
            </a:lvl3pPr>
            <a:lvl4pPr marL="1143000" indent="0">
              <a:buFontTx/>
              <a:buNone/>
              <a:defRPr sz="2400"/>
            </a:lvl4pPr>
            <a:lvl5pPr marL="1600200" indent="0">
              <a:buFontTx/>
              <a:buNone/>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half" idx="15"/>
          </p:nvPr>
        </p:nvSpPr>
        <p:spPr>
          <a:xfrm>
            <a:off x="6278983" y="2164392"/>
            <a:ext cx="5080000" cy="3980528"/>
          </a:xfrm>
        </p:spPr>
        <p:txBody>
          <a:bodyPr>
            <a:normAutofit/>
          </a:bodyPr>
          <a:lstStyle>
            <a:lvl1pPr marL="0" indent="0">
              <a:buFontTx/>
              <a:buNone/>
              <a:defRPr sz="2400"/>
            </a:lvl1pPr>
            <a:lvl2pPr marL="228600" indent="0">
              <a:buFontTx/>
              <a:buNone/>
              <a:defRPr sz="2400"/>
            </a:lvl2pPr>
            <a:lvl3pPr marL="685800" indent="0">
              <a:buFontTx/>
              <a:buNone/>
              <a:defRPr sz="2400"/>
            </a:lvl3pPr>
            <a:lvl4pPr marL="1143000" indent="0">
              <a:buFontTx/>
              <a:buNone/>
              <a:defRPr sz="2400"/>
            </a:lvl4pPr>
            <a:lvl5pPr marL="1600200" indent="0">
              <a:buFontTx/>
              <a:buNone/>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6"/>
          <p:cNvSpPr>
            <a:spLocks noGrp="1"/>
          </p:cNvSpPr>
          <p:nvPr>
            <p:ph type="body" sz="quarter" idx="14"/>
          </p:nvPr>
        </p:nvSpPr>
        <p:spPr>
          <a:xfrm>
            <a:off x="838200" y="5999092"/>
            <a:ext cx="10515600" cy="355600"/>
          </a:xfrm>
        </p:spPr>
        <p:txBody>
          <a:bodyPr>
            <a:noAutofit/>
          </a:bodyPr>
          <a:lstStyle>
            <a:lvl1pPr marL="0" indent="0">
              <a:buNone/>
              <a:defRPr sz="1000">
                <a:solidFill>
                  <a:srgbClr val="4D4D4D"/>
                </a:solidFill>
              </a:defRPr>
            </a:lvl1pPr>
            <a:lvl2pPr marL="228600" indent="0">
              <a:buNone/>
              <a:defRPr sz="1000">
                <a:solidFill>
                  <a:srgbClr val="4D4D4D"/>
                </a:solidFill>
              </a:defRPr>
            </a:lvl2pPr>
            <a:lvl3pPr marL="685800" indent="0">
              <a:buNone/>
              <a:defRPr sz="1000">
                <a:solidFill>
                  <a:srgbClr val="4D4D4D"/>
                </a:solidFill>
              </a:defRPr>
            </a:lvl3pPr>
            <a:lvl4pPr marL="1143000" indent="0">
              <a:buNone/>
              <a:defRPr sz="1000">
                <a:solidFill>
                  <a:srgbClr val="4D4D4D"/>
                </a:solidFill>
              </a:defRPr>
            </a:lvl4pPr>
            <a:lvl5pPr marL="1600200" indent="0">
              <a:buNone/>
              <a:defRPr sz="1000">
                <a:solidFill>
                  <a:srgbClr val="4D4D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550066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u_Title_Quota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1812" y="263289"/>
            <a:ext cx="11512507" cy="371992"/>
          </a:xfrm>
        </p:spPr>
        <p:txBody>
          <a:bodyPr>
            <a:noAutofit/>
          </a:bodyPr>
          <a:lstStyle>
            <a:lvl1pPr>
              <a:defRPr sz="2800" b="0">
                <a:solidFill>
                  <a:schemeClr val="bg2">
                    <a:lumMod val="90000"/>
                    <a:lumOff val="10000"/>
                  </a:schemeClr>
                </a:solidFill>
              </a:defRPr>
            </a:lvl1pPr>
          </a:lstStyle>
          <a:p>
            <a:r>
              <a:rPr lang="en-US"/>
              <a:t>CLICK TO EDIT MASTER TITLE STYLE</a:t>
            </a:r>
            <a:endParaRPr lang="en-CA"/>
          </a:p>
        </p:txBody>
      </p:sp>
      <p:cxnSp>
        <p:nvCxnSpPr>
          <p:cNvPr id="8" name="Straight Connector 7"/>
          <p:cNvCxnSpPr/>
          <p:nvPr userDrawn="1"/>
        </p:nvCxnSpPr>
        <p:spPr>
          <a:xfrm>
            <a:off x="-30480" y="855359"/>
            <a:ext cx="12252960" cy="0"/>
          </a:xfrm>
          <a:prstGeom prst="line">
            <a:avLst/>
          </a:prstGeom>
          <a:ln>
            <a:solidFill>
              <a:srgbClr val="0059B3"/>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20"/>
          </p:nvPr>
        </p:nvSpPr>
        <p:spPr>
          <a:xfrm>
            <a:off x="2673096" y="1230014"/>
            <a:ext cx="6845808" cy="4531603"/>
          </a:xfrm>
        </p:spPr>
        <p:txBody>
          <a:bodyPr>
            <a:noAutofit/>
          </a:bodyPr>
          <a:lstStyle>
            <a:lvl1pPr marL="0" indent="0">
              <a:buClr>
                <a:schemeClr val="accent2">
                  <a:lumMod val="50000"/>
                </a:schemeClr>
              </a:buClr>
              <a:buFontTx/>
              <a:buNone/>
              <a:defRPr sz="3200">
                <a:solidFill>
                  <a:schemeClr val="tx2">
                    <a:lumMod val="50000"/>
                  </a:schemeClr>
                </a:solidFill>
                <a:latin typeface="+mn-lt"/>
              </a:defRPr>
            </a:lvl1pPr>
            <a:lvl2pPr marL="0" indent="0">
              <a:buClr>
                <a:schemeClr val="accent2">
                  <a:lumMod val="50000"/>
                </a:schemeClr>
              </a:buClr>
              <a:buFontTx/>
              <a:buNone/>
              <a:defRPr sz="3200">
                <a:solidFill>
                  <a:schemeClr val="tx2">
                    <a:lumMod val="50000"/>
                  </a:schemeClr>
                </a:solidFill>
                <a:latin typeface="+mn-lt"/>
              </a:defRPr>
            </a:lvl2pPr>
            <a:lvl3pPr marL="152396" indent="0">
              <a:buClr>
                <a:schemeClr val="accent2">
                  <a:lumMod val="50000"/>
                </a:schemeClr>
              </a:buClr>
              <a:buFontTx/>
              <a:buNone/>
              <a:defRPr sz="3200">
                <a:solidFill>
                  <a:schemeClr val="tx2">
                    <a:lumMod val="50000"/>
                  </a:schemeClr>
                </a:solidFill>
                <a:latin typeface="+mn-lt"/>
              </a:defRPr>
            </a:lvl3pPr>
            <a:lvl4pPr marL="304793" indent="0">
              <a:buClr>
                <a:schemeClr val="accent2">
                  <a:lumMod val="50000"/>
                </a:schemeClr>
              </a:buClr>
              <a:buFontTx/>
              <a:buNone/>
              <a:defRPr sz="3200">
                <a:solidFill>
                  <a:schemeClr val="tx2">
                    <a:lumMod val="50000"/>
                  </a:schemeClr>
                </a:solidFill>
                <a:latin typeface="+mn-lt"/>
              </a:defRPr>
            </a:lvl4pPr>
            <a:lvl5pPr marL="533387" indent="0">
              <a:buClr>
                <a:schemeClr val="accent2">
                  <a:lumMod val="50000"/>
                </a:schemeClr>
              </a:buClr>
              <a:buFontTx/>
              <a:buNone/>
              <a:defRPr sz="3200">
                <a:solidFill>
                  <a:schemeClr val="tx2">
                    <a:lumMod val="5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6"/>
          <p:cNvSpPr>
            <a:spLocks noGrp="1"/>
          </p:cNvSpPr>
          <p:nvPr>
            <p:ph type="body" sz="quarter" idx="14"/>
          </p:nvPr>
        </p:nvSpPr>
        <p:spPr>
          <a:xfrm>
            <a:off x="838200" y="5999092"/>
            <a:ext cx="10515600" cy="355600"/>
          </a:xfrm>
        </p:spPr>
        <p:txBody>
          <a:bodyPr>
            <a:noAutofit/>
          </a:bodyPr>
          <a:lstStyle>
            <a:lvl1pPr marL="0" indent="0">
              <a:buNone/>
              <a:defRPr sz="1000">
                <a:solidFill>
                  <a:schemeClr val="tx1">
                    <a:lumMod val="50000"/>
                    <a:lumOff val="50000"/>
                  </a:schemeClr>
                </a:solidFill>
              </a:defRPr>
            </a:lvl1pPr>
            <a:lvl2pPr marL="228600" indent="0">
              <a:buNone/>
              <a:defRPr sz="1000">
                <a:solidFill>
                  <a:schemeClr val="tx1">
                    <a:lumMod val="50000"/>
                    <a:lumOff val="50000"/>
                  </a:schemeClr>
                </a:solidFill>
              </a:defRPr>
            </a:lvl2pPr>
            <a:lvl3pPr marL="685800" indent="0">
              <a:buNone/>
              <a:defRPr sz="1000">
                <a:solidFill>
                  <a:schemeClr val="tx1">
                    <a:lumMod val="50000"/>
                    <a:lumOff val="50000"/>
                  </a:schemeClr>
                </a:solidFill>
              </a:defRPr>
            </a:lvl3pPr>
            <a:lvl4pPr marL="1143000" indent="0">
              <a:buNone/>
              <a:defRPr sz="1000">
                <a:solidFill>
                  <a:schemeClr val="tx1">
                    <a:lumMod val="50000"/>
                    <a:lumOff val="50000"/>
                  </a:schemeClr>
                </a:solidFill>
              </a:defRPr>
            </a:lvl4pPr>
            <a:lvl5pPr marL="1600200" indent="0">
              <a:buNone/>
              <a:defRPr sz="1000">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54471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u_Team_Bio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1812" y="263289"/>
            <a:ext cx="11512507" cy="371992"/>
          </a:xfrm>
        </p:spPr>
        <p:txBody>
          <a:bodyPr>
            <a:noAutofit/>
          </a:bodyPr>
          <a:lstStyle>
            <a:lvl1pPr>
              <a:defRPr sz="2800" b="0">
                <a:solidFill>
                  <a:schemeClr val="accent6">
                    <a:lumMod val="75000"/>
                  </a:schemeClr>
                </a:solidFill>
              </a:defRPr>
            </a:lvl1pPr>
          </a:lstStyle>
          <a:p>
            <a:r>
              <a:rPr lang="en-US"/>
              <a:t>CLICK TO EDIT MASTER TITLE STYLE</a:t>
            </a:r>
            <a:endParaRPr lang="en-CA"/>
          </a:p>
        </p:txBody>
      </p:sp>
      <p:cxnSp>
        <p:nvCxnSpPr>
          <p:cNvPr id="14" name="Straight Connector 13">
            <a:extLst>
              <a:ext uri="{FF2B5EF4-FFF2-40B4-BE49-F238E27FC236}">
                <a16:creationId xmlns:a16="http://schemas.microsoft.com/office/drawing/2014/main" id="{F1CB15C1-1C6F-6E4D-91E9-F222F28980EB}"/>
              </a:ext>
            </a:extLst>
          </p:cNvPr>
          <p:cNvCxnSpPr/>
          <p:nvPr userDrawn="1"/>
        </p:nvCxnSpPr>
        <p:spPr>
          <a:xfrm>
            <a:off x="-30480" y="855359"/>
            <a:ext cx="12252960" cy="0"/>
          </a:xfrm>
          <a:prstGeom prst="line">
            <a:avLst/>
          </a:prstGeom>
          <a:ln>
            <a:solidFill>
              <a:srgbClr val="0059B3"/>
            </a:solidFill>
          </a:ln>
        </p:spPr>
        <p:style>
          <a:lnRef idx="1">
            <a:schemeClr val="accent1"/>
          </a:lnRef>
          <a:fillRef idx="0">
            <a:schemeClr val="accent1"/>
          </a:fillRef>
          <a:effectRef idx="0">
            <a:schemeClr val="accent1"/>
          </a:effectRef>
          <a:fontRef idx="minor">
            <a:schemeClr val="tx1"/>
          </a:fontRef>
        </p:style>
      </p:cxnSp>
      <p:sp>
        <p:nvSpPr>
          <p:cNvPr id="23" name="Text Placeholder 4"/>
          <p:cNvSpPr>
            <a:spLocks noGrp="1"/>
          </p:cNvSpPr>
          <p:nvPr>
            <p:ph type="body" sz="quarter" idx="16" hasCustomPrompt="1"/>
          </p:nvPr>
        </p:nvSpPr>
        <p:spPr>
          <a:xfrm>
            <a:off x="838200" y="855359"/>
            <a:ext cx="10515600" cy="1159889"/>
          </a:xfrm>
        </p:spPr>
        <p:txBody>
          <a:bodyPr anchor="ctr">
            <a:noAutofit/>
          </a:bodyPr>
          <a:lstStyle>
            <a:lvl1pPr marL="0" indent="0" algn="ctr">
              <a:lnSpc>
                <a:spcPct val="100000"/>
              </a:lnSpc>
              <a:spcBef>
                <a:spcPts val="0"/>
              </a:spcBef>
              <a:spcAft>
                <a:spcPts val="400"/>
              </a:spcAft>
              <a:buNone/>
              <a:defRPr lang="en-US" sz="2400" b="1" kern="1200" baseline="0" dirty="0">
                <a:solidFill>
                  <a:schemeClr val="accent5">
                    <a:lumMod val="75000"/>
                  </a:schemeClr>
                </a:solidFill>
                <a:latin typeface="+mn-lt"/>
                <a:ea typeface="Verdana" panose="020B0604030504040204" pitchFamily="34" charset="0"/>
                <a:cs typeface="Arial" panose="020B0604020202020204" pitchFamily="34" charset="0"/>
              </a:defRPr>
            </a:lvl1pPr>
          </a:lstStyle>
          <a:p>
            <a:pPr marL="0" lvl="0" indent="0" algn="ctr" defTabSz="914400" rtl="0" eaLnBrk="1" latinLnBrk="0" hangingPunct="1">
              <a:lnSpc>
                <a:spcPct val="100000"/>
              </a:lnSpc>
              <a:spcBef>
                <a:spcPts val="0"/>
              </a:spcBef>
              <a:spcAft>
                <a:spcPts val="400"/>
              </a:spcAft>
              <a:buClr>
                <a:schemeClr val="accent3">
                  <a:lumMod val="75000"/>
                </a:schemeClr>
              </a:buClr>
              <a:buFont typeface="Arial" panose="020B0604020202020204" pitchFamily="34" charset="0"/>
              <a:buNone/>
            </a:pPr>
            <a:r>
              <a:rPr lang="en-US"/>
              <a:t>Click here to edit subtitle</a:t>
            </a:r>
          </a:p>
        </p:txBody>
      </p:sp>
      <p:sp>
        <p:nvSpPr>
          <p:cNvPr id="10" name="Picture Placeholder 3"/>
          <p:cNvSpPr>
            <a:spLocks noGrp="1"/>
          </p:cNvSpPr>
          <p:nvPr>
            <p:ph type="pic" sz="quarter" idx="15"/>
          </p:nvPr>
        </p:nvSpPr>
        <p:spPr>
          <a:xfrm>
            <a:off x="1564225" y="2275327"/>
            <a:ext cx="1399260" cy="1976169"/>
          </a:xfrm>
          <a:prstGeom prst="rect">
            <a:avLst/>
          </a:prstGeom>
          <a:noFill/>
          <a:ln w="3175">
            <a:no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a:p>
        </p:txBody>
      </p:sp>
      <p:sp>
        <p:nvSpPr>
          <p:cNvPr id="17" name="Picture Placeholder 3"/>
          <p:cNvSpPr>
            <a:spLocks noGrp="1"/>
          </p:cNvSpPr>
          <p:nvPr>
            <p:ph type="pic" sz="quarter" idx="23"/>
          </p:nvPr>
        </p:nvSpPr>
        <p:spPr>
          <a:xfrm>
            <a:off x="5349162" y="2275328"/>
            <a:ext cx="1399260" cy="1976168"/>
          </a:xfrm>
          <a:prstGeom prst="rect">
            <a:avLst/>
          </a:prstGeom>
          <a:noFill/>
          <a:ln w="3175">
            <a:no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a:p>
        </p:txBody>
      </p:sp>
      <p:sp>
        <p:nvSpPr>
          <p:cNvPr id="19" name="Picture Placeholder 3"/>
          <p:cNvSpPr>
            <a:spLocks noGrp="1"/>
          </p:cNvSpPr>
          <p:nvPr>
            <p:ph type="pic" sz="quarter" idx="24" hasCustomPrompt="1"/>
          </p:nvPr>
        </p:nvSpPr>
        <p:spPr>
          <a:xfrm>
            <a:off x="9134100" y="2275328"/>
            <a:ext cx="1399260" cy="1976168"/>
          </a:xfrm>
          <a:prstGeom prst="rect">
            <a:avLst/>
          </a:prstGeom>
          <a:noFill/>
          <a:ln w="3175">
            <a:noFill/>
          </a:ln>
          <a:effectLst>
            <a:outerShdw dist="25400" dir="5400000" algn="t" rotWithShape="0">
              <a:schemeClr val="accent1"/>
            </a:outerShdw>
          </a:effectLst>
        </p:spPr>
        <p:txBody>
          <a:bodyPr anchor="ctr" anchorCtr="0">
            <a:normAutofit/>
          </a:bodyPr>
          <a:lstStyle>
            <a:lvl1pPr marL="0" indent="0" algn="ctr">
              <a:buNone/>
              <a:defRPr sz="1050"/>
            </a:lvl1pPr>
          </a:lstStyle>
          <a:p>
            <a:r>
              <a:rPr lang="en-US" err="1"/>
              <a:t>ùùùù</a:t>
            </a:r>
            <a:endParaRPr lang="en-US"/>
          </a:p>
        </p:txBody>
      </p:sp>
      <p:sp>
        <p:nvSpPr>
          <p:cNvPr id="11" name="Content Placeholder 13"/>
          <p:cNvSpPr>
            <a:spLocks noGrp="1"/>
          </p:cNvSpPr>
          <p:nvPr>
            <p:ph sz="quarter" idx="18" hasCustomPrompt="1"/>
          </p:nvPr>
        </p:nvSpPr>
        <p:spPr>
          <a:xfrm>
            <a:off x="575387" y="4579610"/>
            <a:ext cx="3376937" cy="1776740"/>
          </a:xfrm>
        </p:spPr>
        <p:txBody>
          <a:bodyPr>
            <a:normAutofit/>
          </a:bodyPr>
          <a:lstStyle>
            <a:lvl1pPr marL="0" indent="0" algn="ctr">
              <a:lnSpc>
                <a:spcPct val="80000"/>
              </a:lnSpc>
              <a:buNone/>
              <a:defRPr sz="2000" b="1">
                <a:latin typeface="+mj-lt"/>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atin typeface="+mj-lt"/>
              </a:defRPr>
            </a:lvl2pPr>
            <a:lvl3pPr marL="0" indent="0" algn="ctr">
              <a:buNone/>
              <a:defRPr sz="1400" b="1">
                <a:latin typeface="+mj-lt"/>
              </a:defRPr>
            </a:lvl3pPr>
            <a:lvl4pPr marL="514350" indent="-171450">
              <a:defRPr sz="1200"/>
            </a:lvl4pPr>
            <a:lvl5pPr>
              <a:defRPr sz="1200"/>
            </a:lvl5pPr>
          </a:lstStyle>
          <a:p>
            <a:pPr lvl="0"/>
            <a:r>
              <a:rPr lang="en-US"/>
              <a:t>First </a:t>
            </a:r>
            <a:r>
              <a:rPr lang="en-US" err="1"/>
              <a:t>Lastname</a:t>
            </a:r>
            <a:endParaRPr lang="en-US"/>
          </a:p>
          <a:p>
            <a:pPr lvl="1"/>
            <a:r>
              <a:rPr lang="en-US"/>
              <a:t>Second level</a:t>
            </a:r>
          </a:p>
          <a:p>
            <a:pPr lvl="2"/>
            <a:r>
              <a:rPr lang="en-US"/>
              <a:t>Third level</a:t>
            </a:r>
          </a:p>
        </p:txBody>
      </p:sp>
      <p:sp>
        <p:nvSpPr>
          <p:cNvPr id="13" name="Content Placeholder 13"/>
          <p:cNvSpPr>
            <a:spLocks noGrp="1"/>
          </p:cNvSpPr>
          <p:nvPr>
            <p:ph sz="quarter" idx="20" hasCustomPrompt="1"/>
          </p:nvPr>
        </p:nvSpPr>
        <p:spPr>
          <a:xfrm>
            <a:off x="4360325" y="4579610"/>
            <a:ext cx="3376937" cy="1776740"/>
          </a:xfrm>
        </p:spPr>
        <p:txBody>
          <a:bodyPr>
            <a:normAutofit/>
          </a:bodyPr>
          <a:lstStyle>
            <a:lvl1pPr marL="0" indent="0" algn="ctr">
              <a:lnSpc>
                <a:spcPct val="80000"/>
              </a:lnSpc>
              <a:buNone/>
              <a:defRPr sz="2000" b="1">
                <a:latin typeface="+mj-lt"/>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atin typeface="+mj-lt"/>
              </a:defRPr>
            </a:lvl2pPr>
            <a:lvl3pPr marL="0" indent="0" algn="ctr">
              <a:buNone/>
              <a:defRPr sz="1400" b="1">
                <a:latin typeface="+mj-lt"/>
              </a:defRPr>
            </a:lvl3pPr>
            <a:lvl4pPr marL="514350" indent="-171450">
              <a:defRPr sz="1200"/>
            </a:lvl4pPr>
            <a:lvl5pPr>
              <a:defRPr sz="1200"/>
            </a:lvl5pPr>
          </a:lstStyle>
          <a:p>
            <a:pPr lvl="0"/>
            <a:r>
              <a:rPr lang="en-US"/>
              <a:t>First </a:t>
            </a:r>
            <a:r>
              <a:rPr lang="en-US" err="1"/>
              <a:t>Lastname</a:t>
            </a:r>
            <a:endParaRPr lang="en-US"/>
          </a:p>
          <a:p>
            <a:pPr lvl="1"/>
            <a:r>
              <a:rPr lang="en-US"/>
              <a:t>Second level</a:t>
            </a:r>
          </a:p>
          <a:p>
            <a:pPr lvl="2"/>
            <a:r>
              <a:rPr lang="en-US"/>
              <a:t>Third level</a:t>
            </a:r>
          </a:p>
        </p:txBody>
      </p:sp>
      <p:sp>
        <p:nvSpPr>
          <p:cNvPr id="15" name="Content Placeholder 13"/>
          <p:cNvSpPr>
            <a:spLocks noGrp="1"/>
          </p:cNvSpPr>
          <p:nvPr>
            <p:ph sz="quarter" idx="22" hasCustomPrompt="1"/>
          </p:nvPr>
        </p:nvSpPr>
        <p:spPr>
          <a:xfrm>
            <a:off x="8145262" y="4579610"/>
            <a:ext cx="3376937" cy="1776740"/>
          </a:xfrm>
        </p:spPr>
        <p:txBody>
          <a:bodyPr>
            <a:normAutofit/>
          </a:bodyPr>
          <a:lstStyle>
            <a:lvl1pPr marL="0" indent="0" algn="ctr">
              <a:lnSpc>
                <a:spcPct val="80000"/>
              </a:lnSpc>
              <a:buNone/>
              <a:defRPr sz="2000" b="1">
                <a:latin typeface="+mj-lt"/>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atin typeface="+mj-lt"/>
              </a:defRPr>
            </a:lvl2pPr>
            <a:lvl3pPr marL="0" indent="0" algn="ctr">
              <a:buNone/>
              <a:defRPr sz="1400" b="1">
                <a:latin typeface="+mj-lt"/>
              </a:defRPr>
            </a:lvl3pPr>
            <a:lvl4pPr marL="514350" indent="-171450">
              <a:defRPr sz="1200"/>
            </a:lvl4pPr>
            <a:lvl5pPr>
              <a:defRPr sz="1200"/>
            </a:lvl5pPr>
          </a:lstStyle>
          <a:p>
            <a:pPr lvl="0"/>
            <a:r>
              <a:rPr lang="en-US"/>
              <a:t>First </a:t>
            </a:r>
            <a:r>
              <a:rPr lang="en-US" err="1"/>
              <a:t>Lastname</a:t>
            </a:r>
            <a:endParaRPr lang="en-US"/>
          </a:p>
          <a:p>
            <a:pPr lvl="1"/>
            <a:r>
              <a:rPr lang="en-US"/>
              <a:t>Second level</a:t>
            </a:r>
          </a:p>
          <a:p>
            <a:pPr lvl="2"/>
            <a:r>
              <a:rPr lang="en-US"/>
              <a:t>Third level</a:t>
            </a:r>
          </a:p>
        </p:txBody>
      </p:sp>
    </p:spTree>
    <p:extLst>
      <p:ext uri="{BB962C8B-B14F-4D97-AF65-F5344CB8AC3E}">
        <p14:creationId xmlns:p14="http://schemas.microsoft.com/office/powerpoint/2010/main" val="174982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u_Referenc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1812" y="263289"/>
            <a:ext cx="11512507" cy="371992"/>
          </a:xfrm>
        </p:spPr>
        <p:txBody>
          <a:bodyPr>
            <a:noAutofit/>
          </a:bodyPr>
          <a:lstStyle>
            <a:lvl1pPr>
              <a:defRPr sz="2800" b="0">
                <a:solidFill>
                  <a:schemeClr val="bg2">
                    <a:lumMod val="90000"/>
                    <a:lumOff val="10000"/>
                  </a:schemeClr>
                </a:solidFill>
              </a:defRPr>
            </a:lvl1pPr>
          </a:lstStyle>
          <a:p>
            <a:r>
              <a:rPr lang="en-US"/>
              <a:t>CLICK TO EDIT MASTER TITLE STYLE</a:t>
            </a:r>
            <a:endParaRPr lang="en-CA"/>
          </a:p>
        </p:txBody>
      </p:sp>
      <p:cxnSp>
        <p:nvCxnSpPr>
          <p:cNvPr id="8" name="Straight Connector 7"/>
          <p:cNvCxnSpPr/>
          <p:nvPr userDrawn="1"/>
        </p:nvCxnSpPr>
        <p:spPr>
          <a:xfrm>
            <a:off x="-30480" y="855359"/>
            <a:ext cx="12252960" cy="0"/>
          </a:xfrm>
          <a:prstGeom prst="line">
            <a:avLst/>
          </a:prstGeom>
          <a:ln>
            <a:solidFill>
              <a:srgbClr val="0059B3"/>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838200" y="1223889"/>
            <a:ext cx="10515600" cy="4590315"/>
          </a:xfrm>
        </p:spPr>
        <p:txBody>
          <a:bodyPr>
            <a:normAutofit/>
          </a:bodyPr>
          <a:lstStyle>
            <a:lvl1pPr marL="0" indent="0">
              <a:lnSpc>
                <a:spcPct val="100000"/>
              </a:lnSpc>
              <a:spcAft>
                <a:spcPts val="1200"/>
              </a:spcAft>
              <a:buClr>
                <a:schemeClr val="accent3">
                  <a:lumMod val="75000"/>
                </a:schemeClr>
              </a:buClr>
              <a:buFontTx/>
              <a:buNone/>
              <a:defRPr sz="2400">
                <a:solidFill>
                  <a:schemeClr val="tx1">
                    <a:lumMod val="50000"/>
                    <a:lumOff val="50000"/>
                  </a:schemeClr>
                </a:solidFill>
                <a:latin typeface="+mn-lt"/>
                <a:ea typeface="Verdana" panose="020B0604030504040204" pitchFamily="34" charset="0"/>
                <a:cs typeface="Arial" panose="020B0604020202020204" pitchFamily="34" charset="0"/>
              </a:defRPr>
            </a:lvl1pPr>
            <a:lvl2pPr marL="228600" indent="0">
              <a:lnSpc>
                <a:spcPct val="100000"/>
              </a:lnSpc>
              <a:spcAft>
                <a:spcPts val="1200"/>
              </a:spcAft>
              <a:buClr>
                <a:schemeClr val="accent3">
                  <a:lumMod val="75000"/>
                </a:schemeClr>
              </a:buClr>
              <a:buFontTx/>
              <a:buNone/>
              <a:defRPr sz="2400">
                <a:solidFill>
                  <a:schemeClr val="tx1">
                    <a:lumMod val="50000"/>
                    <a:lumOff val="50000"/>
                  </a:schemeClr>
                </a:solidFill>
                <a:latin typeface="+mn-lt"/>
                <a:ea typeface="Verdana" panose="020B0604030504040204" pitchFamily="34" charset="0"/>
                <a:cs typeface="Arial" panose="020B0604020202020204" pitchFamily="34" charset="0"/>
              </a:defRPr>
            </a:lvl2pPr>
            <a:lvl3pPr marL="685800" indent="0">
              <a:lnSpc>
                <a:spcPct val="100000"/>
              </a:lnSpc>
              <a:spcAft>
                <a:spcPts val="1200"/>
              </a:spcAft>
              <a:buClr>
                <a:schemeClr val="accent3">
                  <a:lumMod val="75000"/>
                </a:schemeClr>
              </a:buClr>
              <a:buFontTx/>
              <a:buNone/>
              <a:defRPr sz="2400">
                <a:solidFill>
                  <a:schemeClr val="tx1">
                    <a:lumMod val="50000"/>
                    <a:lumOff val="50000"/>
                  </a:schemeClr>
                </a:solidFill>
                <a:latin typeface="+mn-lt"/>
                <a:ea typeface="Verdana" panose="020B0604030504040204" pitchFamily="34" charset="0"/>
                <a:cs typeface="Arial" panose="020B0604020202020204" pitchFamily="34" charset="0"/>
              </a:defRPr>
            </a:lvl3pPr>
            <a:lvl4pPr marL="1143000" indent="0">
              <a:lnSpc>
                <a:spcPct val="100000"/>
              </a:lnSpc>
              <a:spcAft>
                <a:spcPts val="1200"/>
              </a:spcAft>
              <a:buClr>
                <a:schemeClr val="accent3">
                  <a:lumMod val="75000"/>
                </a:schemeClr>
              </a:buClr>
              <a:buFontTx/>
              <a:buNone/>
              <a:defRPr sz="2400">
                <a:solidFill>
                  <a:schemeClr val="tx1">
                    <a:lumMod val="50000"/>
                    <a:lumOff val="50000"/>
                  </a:schemeClr>
                </a:solidFill>
                <a:latin typeface="+mn-lt"/>
                <a:ea typeface="Verdana" panose="020B0604030504040204" pitchFamily="34" charset="0"/>
                <a:cs typeface="Arial" panose="020B0604020202020204" pitchFamily="34" charset="0"/>
              </a:defRPr>
            </a:lvl4pPr>
            <a:lvl5pPr marL="1600200" indent="0">
              <a:lnSpc>
                <a:spcPct val="100000"/>
              </a:lnSpc>
              <a:spcAft>
                <a:spcPts val="1200"/>
              </a:spcAft>
              <a:buClr>
                <a:schemeClr val="accent3">
                  <a:lumMod val="75000"/>
                </a:schemeClr>
              </a:buClr>
              <a:buFontTx/>
              <a:buNone/>
              <a:defRPr sz="2400">
                <a:solidFill>
                  <a:schemeClr val="tx1">
                    <a:lumMod val="50000"/>
                    <a:lumOff val="50000"/>
                  </a:schemeClr>
                </a:solidFill>
                <a:latin typeface="+mn-lt"/>
                <a:ea typeface="Verdana" panose="020B060403050404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43652153"/>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03225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84925"/>
            <a:ext cx="2743200" cy="365125"/>
          </a:xfrm>
          <a:prstGeom prst="rect">
            <a:avLst/>
          </a:prstGeom>
        </p:spPr>
        <p:txBody>
          <a:bodyPr vert="horz" lIns="91440" tIns="45720" rIns="91440" bIns="45720" rtlCol="0" anchor="ctr"/>
          <a:lstStyle>
            <a:lvl1pPr algn="l">
              <a:defRPr sz="900">
                <a:solidFill>
                  <a:schemeClr val="bg1">
                    <a:lumMod val="50000"/>
                  </a:schemeClr>
                </a:solidFill>
                <a:latin typeface="+mj-lt"/>
                <a:ea typeface="Verdana" panose="020B0604030504040204" pitchFamily="34" charset="0"/>
                <a:cs typeface="Verdana" panose="020B0604030504040204" pitchFamily="34" charset="0"/>
              </a:defRPr>
            </a:lvl1pPr>
          </a:lstStyle>
          <a:p>
            <a:fld id="{79460D19-1E1D-4C67-ADA4-066D2D528487}" type="datetimeFigureOut">
              <a:rPr lang="en-CA" smtClean="0"/>
              <a:pPr/>
              <a:t>2022-01-19</a:t>
            </a:fld>
            <a:endParaRPr lang="en-CA"/>
          </a:p>
        </p:txBody>
      </p:sp>
      <p:sp>
        <p:nvSpPr>
          <p:cNvPr id="6" name="Slide Number Placeholder 5"/>
          <p:cNvSpPr>
            <a:spLocks noGrp="1"/>
          </p:cNvSpPr>
          <p:nvPr>
            <p:ph type="sldNum" sz="quarter" idx="4"/>
          </p:nvPr>
        </p:nvSpPr>
        <p:spPr>
          <a:xfrm>
            <a:off x="8610600" y="6394450"/>
            <a:ext cx="2743200" cy="365125"/>
          </a:xfrm>
          <a:prstGeom prst="rect">
            <a:avLst/>
          </a:prstGeom>
        </p:spPr>
        <p:txBody>
          <a:bodyPr vert="horz" lIns="91440" tIns="45720" rIns="91440" bIns="45720" rtlCol="0" anchor="ctr"/>
          <a:lstStyle>
            <a:lvl1pPr algn="r">
              <a:defRPr sz="900">
                <a:solidFill>
                  <a:schemeClr val="bg1">
                    <a:lumMod val="50000"/>
                  </a:schemeClr>
                </a:solidFill>
                <a:latin typeface="+mj-lt"/>
                <a:ea typeface="Verdana" panose="020B0604030504040204" pitchFamily="34" charset="0"/>
                <a:cs typeface="Verdana" panose="020B0604030504040204" pitchFamily="34" charset="0"/>
              </a:defRPr>
            </a:lvl1pPr>
          </a:lstStyle>
          <a:p>
            <a:fld id="{007E608F-8E79-4585-AAF2-BC275CFAAE7D}" type="slidenum">
              <a:rPr lang="en-CA" smtClean="0"/>
              <a:pPr/>
              <a:t>‹#›</a:t>
            </a:fld>
            <a:endParaRPr lang="en-CA"/>
          </a:p>
        </p:txBody>
      </p:sp>
      <p:sp>
        <p:nvSpPr>
          <p:cNvPr id="7" name="Footer Placeholder 6">
            <a:extLst>
              <a:ext uri="{FF2B5EF4-FFF2-40B4-BE49-F238E27FC236}">
                <a16:creationId xmlns:a16="http://schemas.microsoft.com/office/drawing/2014/main" id="{2A174842-A55C-D940-9980-CB201038F1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bg1">
                    <a:lumMod val="50000"/>
                  </a:schemeClr>
                </a:solidFill>
              </a:defRPr>
            </a:lvl1pPr>
          </a:lstStyle>
          <a:p>
            <a:endParaRPr lang="en-US"/>
          </a:p>
        </p:txBody>
      </p:sp>
    </p:spTree>
    <p:extLst>
      <p:ext uri="{BB962C8B-B14F-4D97-AF65-F5344CB8AC3E}">
        <p14:creationId xmlns:p14="http://schemas.microsoft.com/office/powerpoint/2010/main" val="3460488083"/>
      </p:ext>
    </p:extLst>
  </p:cSld>
  <p:clrMap bg1="lt1" tx1="dk1" bg2="lt2" tx2="dk2" accent1="accent1" accent2="accent2" accent3="accent3" accent4="accent4" accent5="accent5" accent6="accent6" hlink="hlink" folHlink="folHlink"/>
  <p:sldLayoutIdLst>
    <p:sldLayoutId id="2147483699" r:id="rId1"/>
    <p:sldLayoutId id="2147483831" r:id="rId2"/>
    <p:sldLayoutId id="2147483700" r:id="rId3"/>
    <p:sldLayoutId id="2147483701" r:id="rId4"/>
    <p:sldLayoutId id="2147483702" r:id="rId5"/>
    <p:sldLayoutId id="2147483777" r:id="rId6"/>
    <p:sldLayoutId id="2147483703" r:id="rId7"/>
    <p:sldLayoutId id="2147483705" r:id="rId8"/>
    <p:sldLayoutId id="2147483706" r:id="rId9"/>
  </p:sldLayoutIdLst>
  <p:hf sldNum="0" hdr="0" ftr="0" dt="0"/>
  <p:txStyles>
    <p:titleStyle>
      <a:lvl1pPr algn="l" defTabSz="914400" rtl="0" eaLnBrk="1" latinLnBrk="0" hangingPunct="1">
        <a:lnSpc>
          <a:spcPct val="90000"/>
        </a:lnSpc>
        <a:spcBef>
          <a:spcPct val="0"/>
        </a:spcBef>
        <a:buNone/>
        <a:defRPr lang="en-US" sz="4400" kern="1200" dirty="0">
          <a:solidFill>
            <a:schemeClr val="bg2">
              <a:lumMod val="90000"/>
              <a:lumOff val="10000"/>
            </a:schemeClr>
          </a:solidFill>
          <a:latin typeface="+mj-lt"/>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100000"/>
        </a:lnSpc>
        <a:spcBef>
          <a:spcPts val="10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1pPr>
      <a:lvl2pPr marL="2286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2pPr>
      <a:lvl3pPr marL="6858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3pPr>
      <a:lvl4pPr marL="11430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4pPr>
      <a:lvl5pPr marL="16002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1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1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13.xml"/><Relationship Id="rId5" Type="http://schemas.openxmlformats.org/officeDocument/2006/relationships/image" Target="../media/image6.png"/><Relationship Id="rId4" Type="http://schemas.openxmlformats.org/officeDocument/2006/relationships/hyperlink" Target="http://experientialmodules.utoronto.ca/wp-content/uploads/2019/09/List-of-Values.pdf"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14.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5.xml"/><Relationship Id="rId6" Type="http://schemas.openxmlformats.org/officeDocument/2006/relationships/image" Target="../media/image3.png"/><Relationship Id="rId5" Type="http://schemas.openxmlformats.org/officeDocument/2006/relationships/hyperlink" Target="https://experientialmodules.utoronto.ca/student-modules/reflecting-on-your-competency-development/" TargetMode="External"/><Relationship Id="rId4" Type="http://schemas.openxmlformats.org/officeDocument/2006/relationships/hyperlink" Target="https://experientialmodules.utoronto.ca/student-modules/setting-goals/"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tags" Target="../tags/tag16.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3.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4.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8.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group of people sitting at a table looking at a computer&#10;&#10;Description generated with very high confidence">
            <a:extLst>
              <a:ext uri="{FF2B5EF4-FFF2-40B4-BE49-F238E27FC236}">
                <a16:creationId xmlns:a16="http://schemas.microsoft.com/office/drawing/2014/main" id="{C27E7601-55AB-4890-9BBB-66B120155A88}"/>
              </a:ext>
            </a:extLst>
          </p:cNvPr>
          <p:cNvPicPr>
            <a:picLocks noChangeAspect="1"/>
          </p:cNvPicPr>
          <p:nvPr/>
        </p:nvPicPr>
        <p:blipFill rotWithShape="1">
          <a:blip r:embed="rId4"/>
          <a:srcRect b="19578"/>
          <a:stretch/>
        </p:blipFill>
        <p:spPr>
          <a:xfrm>
            <a:off x="-21220" y="-229981"/>
            <a:ext cx="12234438" cy="7258603"/>
          </a:xfrm>
          <a:prstGeom prst="rect">
            <a:avLst/>
          </a:prstGeom>
        </p:spPr>
      </p:pic>
      <p:sp>
        <p:nvSpPr>
          <p:cNvPr id="13" name="Rectangle 12">
            <a:extLst>
              <a:ext uri="{FF2B5EF4-FFF2-40B4-BE49-F238E27FC236}">
                <a16:creationId xmlns:a16="http://schemas.microsoft.com/office/drawing/2014/main" id="{61E96F4E-F1EE-B94C-B25B-E520986BB072}"/>
              </a:ext>
            </a:extLst>
          </p:cNvPr>
          <p:cNvSpPr/>
          <p:nvPr/>
        </p:nvSpPr>
        <p:spPr>
          <a:xfrm>
            <a:off x="-123726" y="-213917"/>
            <a:ext cx="12510584" cy="7258602"/>
          </a:xfrm>
          <a:prstGeom prst="rect">
            <a:avLst/>
          </a:prstGeom>
          <a:gradFill flip="none" rotWithShape="1">
            <a:gsLst>
              <a:gs pos="0">
                <a:schemeClr val="accent4">
                  <a:alpha val="30000"/>
                </a:schemeClr>
              </a:gs>
              <a:gs pos="72000">
                <a:schemeClr val="accent5">
                  <a:alpha val="73000"/>
                </a:schemeClr>
              </a:gs>
              <a:gs pos="38000">
                <a:schemeClr val="accent3">
                  <a:lumMod val="75000"/>
                  <a:alpha val="75000"/>
                </a:schemeClr>
              </a:gs>
              <a:gs pos="100000">
                <a:schemeClr val="accent5">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ubtitle 2"/>
          <p:cNvSpPr txBox="1">
            <a:spLocks/>
          </p:cNvSpPr>
          <p:nvPr/>
        </p:nvSpPr>
        <p:spPr>
          <a:xfrm>
            <a:off x="565572" y="601951"/>
            <a:ext cx="3911722" cy="457287"/>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CA" sz="2000">
              <a:solidFill>
                <a:srgbClr val="FFC000"/>
              </a:solidFill>
            </a:endParaRPr>
          </a:p>
        </p:txBody>
      </p:sp>
      <p:sp>
        <p:nvSpPr>
          <p:cNvPr id="5" name="Title 4">
            <a:extLst>
              <a:ext uri="{FF2B5EF4-FFF2-40B4-BE49-F238E27FC236}">
                <a16:creationId xmlns:a16="http://schemas.microsoft.com/office/drawing/2014/main" id="{E721B5C8-8432-9740-8A99-407E31B0974D}"/>
              </a:ext>
            </a:extLst>
          </p:cNvPr>
          <p:cNvSpPr>
            <a:spLocks noGrp="1"/>
          </p:cNvSpPr>
          <p:nvPr>
            <p:ph type="ctrTitle"/>
          </p:nvPr>
        </p:nvSpPr>
        <p:spPr/>
        <p:txBody>
          <a:bodyPr>
            <a:normAutofit fontScale="90000"/>
          </a:bodyPr>
          <a:lstStyle/>
          <a:p>
            <a:br>
              <a:rPr lang="en-US"/>
            </a:br>
            <a:br>
              <a:rPr lang="en-US"/>
            </a:br>
            <a:r>
              <a:rPr lang="en-US"/>
              <a:t>Understanding </a:t>
            </a:r>
            <a:br>
              <a:rPr lang="en-US"/>
            </a:br>
            <a:r>
              <a:rPr lang="en-US"/>
              <a:t>Your Strengths, Values </a:t>
            </a:r>
            <a:br>
              <a:rPr lang="en-US"/>
            </a:br>
            <a:r>
              <a:rPr lang="en-US"/>
              <a:t>and Interests</a:t>
            </a:r>
          </a:p>
        </p:txBody>
      </p:sp>
      <p:sp>
        <p:nvSpPr>
          <p:cNvPr id="3" name="Subtitle 2">
            <a:extLst>
              <a:ext uri="{FF2B5EF4-FFF2-40B4-BE49-F238E27FC236}">
                <a16:creationId xmlns:a16="http://schemas.microsoft.com/office/drawing/2014/main" id="{63A82197-77E6-F44E-A10D-B54969A55FE3}"/>
              </a:ext>
            </a:extLst>
          </p:cNvPr>
          <p:cNvSpPr>
            <a:spLocks noGrp="1"/>
          </p:cNvSpPr>
          <p:nvPr>
            <p:ph type="subTitle" idx="1"/>
          </p:nvPr>
        </p:nvSpPr>
        <p:spPr/>
        <p:txBody>
          <a:bodyPr/>
          <a:lstStyle/>
          <a:p>
            <a:r>
              <a:rPr lang="en-US"/>
              <a:t>LEARNING THROUGH EXPERIENCE</a:t>
            </a:r>
          </a:p>
          <a:p>
            <a:endParaRPr lang="en-US"/>
          </a:p>
        </p:txBody>
      </p:sp>
    </p:spTree>
    <p:custDataLst>
      <p:tags r:id="rId1"/>
    </p:custDataLst>
    <p:extLst>
      <p:ext uri="{BB962C8B-B14F-4D97-AF65-F5344CB8AC3E}">
        <p14:creationId xmlns:p14="http://schemas.microsoft.com/office/powerpoint/2010/main" val="704560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0D0EC-8DC1-A743-BB66-EA075ECE0356}"/>
              </a:ext>
            </a:extLst>
          </p:cNvPr>
          <p:cNvSpPr>
            <a:spLocks noGrp="1"/>
          </p:cNvSpPr>
          <p:nvPr>
            <p:ph type="title"/>
          </p:nvPr>
        </p:nvSpPr>
        <p:spPr/>
        <p:txBody>
          <a:bodyPr/>
          <a:lstStyle/>
          <a:p>
            <a:r>
              <a:rPr lang="en-US"/>
              <a:t>YOUR TURN: PREVIOUS SUCCESSFUL EXPERIENCE</a:t>
            </a:r>
          </a:p>
        </p:txBody>
      </p:sp>
      <p:sp>
        <p:nvSpPr>
          <p:cNvPr id="3" name="Content Placeholder 2">
            <a:extLst>
              <a:ext uri="{FF2B5EF4-FFF2-40B4-BE49-F238E27FC236}">
                <a16:creationId xmlns:a16="http://schemas.microsoft.com/office/drawing/2014/main" id="{51D595D7-9412-5647-AB79-4DC397FD6A5A}"/>
              </a:ext>
            </a:extLst>
          </p:cNvPr>
          <p:cNvSpPr>
            <a:spLocks noGrp="1"/>
          </p:cNvSpPr>
          <p:nvPr>
            <p:ph sz="half" idx="1"/>
          </p:nvPr>
        </p:nvSpPr>
        <p:spPr/>
        <p:txBody>
          <a:bodyPr/>
          <a:lstStyle/>
          <a:p>
            <a:r>
              <a:rPr lang="en-US"/>
              <a:t>Think about a time in your life </a:t>
            </a:r>
            <a:br>
              <a:rPr lang="en-US"/>
            </a:br>
            <a:r>
              <a:rPr lang="en-US"/>
              <a:t>when you experienced success. </a:t>
            </a:r>
          </a:p>
          <a:p>
            <a:r>
              <a:rPr lang="en-US"/>
              <a:t>This experience can be career-related but does not have to be; consider all areas of your life including your education, personal life, student clubs or volunteering.</a:t>
            </a:r>
          </a:p>
          <a:p>
            <a:endParaRPr lang="en-US"/>
          </a:p>
        </p:txBody>
      </p:sp>
      <p:sp>
        <p:nvSpPr>
          <p:cNvPr id="5" name="Content Placeholder 4">
            <a:extLst>
              <a:ext uri="{FF2B5EF4-FFF2-40B4-BE49-F238E27FC236}">
                <a16:creationId xmlns:a16="http://schemas.microsoft.com/office/drawing/2014/main" id="{E368AE4C-F4EE-F74B-8E91-8BAC3B29A676}"/>
              </a:ext>
            </a:extLst>
          </p:cNvPr>
          <p:cNvSpPr>
            <a:spLocks noGrp="1"/>
          </p:cNvSpPr>
          <p:nvPr>
            <p:ph sz="half" idx="15"/>
          </p:nvPr>
        </p:nvSpPr>
        <p:spPr/>
        <p:txBody>
          <a:bodyPr>
            <a:normAutofit/>
          </a:bodyPr>
          <a:lstStyle/>
          <a:p>
            <a:r>
              <a:rPr lang="en-US" b="1"/>
              <a:t>Describe your experience </a:t>
            </a:r>
            <a:br>
              <a:rPr lang="en-US" b="1"/>
            </a:br>
            <a:r>
              <a:rPr lang="en-US" b="1"/>
              <a:t>(When? Where? What?):</a:t>
            </a:r>
          </a:p>
          <a:p>
            <a:pPr marL="342900" indent="-342900">
              <a:buFont typeface="Arial" panose="020B0604020202020204" pitchFamily="34" charset="0"/>
              <a:buChar char="•"/>
            </a:pPr>
            <a:r>
              <a:rPr lang="en-US"/>
              <a:t>What difficulties did you experience? </a:t>
            </a:r>
          </a:p>
          <a:p>
            <a:pPr marL="342900" indent="-342900">
              <a:buFont typeface="Arial" panose="020B0604020202020204" pitchFamily="34" charset="0"/>
              <a:buChar char="•"/>
            </a:pPr>
            <a:r>
              <a:rPr lang="en-US"/>
              <a:t>How did you overcome them?</a:t>
            </a:r>
          </a:p>
          <a:p>
            <a:pPr marL="342900" indent="-342900">
              <a:buFont typeface="Arial" panose="020B0604020202020204" pitchFamily="34" charset="0"/>
              <a:buChar char="•"/>
            </a:pPr>
            <a:r>
              <a:rPr lang="en-US"/>
              <a:t>What activities and tasks did you most enjoy? Why?</a:t>
            </a:r>
          </a:p>
          <a:p>
            <a:endParaRPr lang="en-US"/>
          </a:p>
        </p:txBody>
      </p:sp>
      <p:sp>
        <p:nvSpPr>
          <p:cNvPr id="11" name="Text Placeholder 10">
            <a:extLst>
              <a:ext uri="{FF2B5EF4-FFF2-40B4-BE49-F238E27FC236}">
                <a16:creationId xmlns:a16="http://schemas.microsoft.com/office/drawing/2014/main" id="{4EB84D47-3856-FC4B-BD4D-28D0CF56FA18}"/>
              </a:ext>
            </a:extLst>
          </p:cNvPr>
          <p:cNvSpPr>
            <a:spLocks noGrp="1"/>
          </p:cNvSpPr>
          <p:nvPr>
            <p:ph type="body" sz="quarter" idx="14"/>
          </p:nvPr>
        </p:nvSpPr>
        <p:spPr>
          <a:xfrm>
            <a:off x="838200" y="5999091"/>
            <a:ext cx="10541310" cy="595619"/>
          </a:xfrm>
        </p:spPr>
        <p:txBody>
          <a:bodyPr vert="horz" lIns="91440" tIns="45720" rIns="91440" bIns="45720" rtlCol="0" anchor="t">
            <a:noAutofit/>
          </a:bodyPr>
          <a:lstStyle/>
          <a:p>
            <a:r>
              <a:rPr lang="en-US" sz="1200">
                <a:ea typeface="Verdana"/>
                <a:cs typeface="Arial"/>
              </a:rPr>
              <a:t>Adapted from Franklin M et al. (2015). Narrative Method of Practice increases curiosity and exploration, psychological capital </a:t>
            </a:r>
            <a:br>
              <a:rPr lang="en-US" sz="1200">
                <a:ea typeface="Verdana"/>
                <a:cs typeface="Arial"/>
              </a:rPr>
            </a:br>
            <a:r>
              <a:rPr lang="en-US" sz="1200">
                <a:ea typeface="Verdana"/>
                <a:cs typeface="Arial"/>
              </a:rPr>
              <a:t>and personal growth leading to career clarity: A retrospective outcome-study. Canadian Journal of Career Development 14 (2). </a:t>
            </a:r>
            <a:endParaRPr lang="en-US"/>
          </a:p>
          <a:p>
            <a:endParaRPr lang="en-US"/>
          </a:p>
        </p:txBody>
      </p:sp>
      <p:pic>
        <p:nvPicPr>
          <p:cNvPr id="9" name="Picture 8">
            <a:extLst>
              <a:ext uri="{FF2B5EF4-FFF2-40B4-BE49-F238E27FC236}">
                <a16:creationId xmlns:a16="http://schemas.microsoft.com/office/drawing/2014/main" id="{C36949A4-0D16-4A41-8C07-92D8D442C6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79510" y="124476"/>
            <a:ext cx="649617" cy="649617"/>
          </a:xfrm>
          <a:prstGeom prst="rect">
            <a:avLst/>
          </a:prstGeom>
        </p:spPr>
      </p:pic>
    </p:spTree>
    <p:custDataLst>
      <p:tags r:id="rId1"/>
    </p:custDataLst>
    <p:extLst>
      <p:ext uri="{BB962C8B-B14F-4D97-AF65-F5344CB8AC3E}">
        <p14:creationId xmlns:p14="http://schemas.microsoft.com/office/powerpoint/2010/main" val="2147786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2282BC4-0BAD-4346-8C81-B083A625D2F0}"/>
              </a:ext>
            </a:extLst>
          </p:cNvPr>
          <p:cNvGrpSpPr/>
          <p:nvPr/>
        </p:nvGrpSpPr>
        <p:grpSpPr>
          <a:xfrm>
            <a:off x="980502" y="3100630"/>
            <a:ext cx="9996296" cy="1471370"/>
            <a:chOff x="6108700" y="1065626"/>
            <a:chExt cx="9996296" cy="1471370"/>
          </a:xfrm>
        </p:grpSpPr>
        <p:sp>
          <p:nvSpPr>
            <p:cNvPr id="11" name="Rectangle 10">
              <a:extLst>
                <a:ext uri="{FF2B5EF4-FFF2-40B4-BE49-F238E27FC236}">
                  <a16:creationId xmlns:a16="http://schemas.microsoft.com/office/drawing/2014/main" id="{10D3E528-CA67-C249-8065-23F374A4A279}"/>
                </a:ext>
              </a:extLst>
            </p:cNvPr>
            <p:cNvSpPr/>
            <p:nvPr/>
          </p:nvSpPr>
          <p:spPr>
            <a:xfrm>
              <a:off x="6108700" y="1065626"/>
              <a:ext cx="9996296" cy="147137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2" name="Group 4">
              <a:extLst>
                <a:ext uri="{FF2B5EF4-FFF2-40B4-BE49-F238E27FC236}">
                  <a16:creationId xmlns:a16="http://schemas.microsoft.com/office/drawing/2014/main" id="{31F7CF62-1377-F14D-BCDE-50B7BEFDF2B8}"/>
                </a:ext>
              </a:extLst>
            </p:cNvPr>
            <p:cNvGrpSpPr>
              <a:grpSpLocks noChangeAspect="1"/>
            </p:cNvGrpSpPr>
            <p:nvPr/>
          </p:nvGrpSpPr>
          <p:grpSpPr bwMode="auto">
            <a:xfrm>
              <a:off x="6343400" y="1187229"/>
              <a:ext cx="330296" cy="537692"/>
              <a:chOff x="820" y="1044"/>
              <a:chExt cx="344" cy="560"/>
            </a:xfrm>
            <a:solidFill>
              <a:schemeClr val="accent1"/>
            </a:solidFill>
          </p:grpSpPr>
          <p:sp>
            <p:nvSpPr>
              <p:cNvPr id="13" name="Freeform 5">
                <a:extLst>
                  <a:ext uri="{FF2B5EF4-FFF2-40B4-BE49-F238E27FC236}">
                    <a16:creationId xmlns:a16="http://schemas.microsoft.com/office/drawing/2014/main" id="{B8910178-A53E-D54A-AFF1-FF41274DE7CE}"/>
                  </a:ext>
                </a:extLst>
              </p:cNvPr>
              <p:cNvSpPr>
                <a:spLocks noEditPoints="1"/>
              </p:cNvSpPr>
              <p:nvPr/>
            </p:nvSpPr>
            <p:spPr bwMode="auto">
              <a:xfrm>
                <a:off x="910" y="1487"/>
                <a:ext cx="164" cy="50"/>
              </a:xfrm>
              <a:custGeom>
                <a:avLst/>
                <a:gdLst>
                  <a:gd name="T0" fmla="*/ 185 w 219"/>
                  <a:gd name="T1" fmla="*/ 67 h 67"/>
                  <a:gd name="T2" fmla="*/ 34 w 219"/>
                  <a:gd name="T3" fmla="*/ 67 h 67"/>
                  <a:gd name="T4" fmla="*/ 0 w 219"/>
                  <a:gd name="T5" fmla="*/ 33 h 67"/>
                  <a:gd name="T6" fmla="*/ 34 w 219"/>
                  <a:gd name="T7" fmla="*/ 0 h 67"/>
                  <a:gd name="T8" fmla="*/ 185 w 219"/>
                  <a:gd name="T9" fmla="*/ 0 h 67"/>
                  <a:gd name="T10" fmla="*/ 219 w 219"/>
                  <a:gd name="T11" fmla="*/ 33 h 67"/>
                  <a:gd name="T12" fmla="*/ 185 w 219"/>
                  <a:gd name="T13" fmla="*/ 67 h 67"/>
                  <a:gd name="T14" fmla="*/ 34 w 219"/>
                  <a:gd name="T15" fmla="*/ 14 h 67"/>
                  <a:gd name="T16" fmla="*/ 14 w 219"/>
                  <a:gd name="T17" fmla="*/ 33 h 67"/>
                  <a:gd name="T18" fmla="*/ 34 w 219"/>
                  <a:gd name="T19" fmla="*/ 53 h 67"/>
                  <a:gd name="T20" fmla="*/ 185 w 219"/>
                  <a:gd name="T21" fmla="*/ 53 h 67"/>
                  <a:gd name="T22" fmla="*/ 205 w 219"/>
                  <a:gd name="T23" fmla="*/ 33 h 67"/>
                  <a:gd name="T24" fmla="*/ 185 w 219"/>
                  <a:gd name="T25" fmla="*/ 14 h 67"/>
                  <a:gd name="T26" fmla="*/ 34 w 219"/>
                  <a:gd name="T27" fmla="*/ 1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67">
                    <a:moveTo>
                      <a:pt x="185" y="67"/>
                    </a:moveTo>
                    <a:cubicBezTo>
                      <a:pt x="34" y="67"/>
                      <a:pt x="34" y="67"/>
                      <a:pt x="34" y="67"/>
                    </a:cubicBezTo>
                    <a:cubicBezTo>
                      <a:pt x="16" y="67"/>
                      <a:pt x="0" y="52"/>
                      <a:pt x="0" y="33"/>
                    </a:cubicBezTo>
                    <a:cubicBezTo>
                      <a:pt x="0" y="15"/>
                      <a:pt x="16" y="0"/>
                      <a:pt x="34" y="0"/>
                    </a:cubicBezTo>
                    <a:cubicBezTo>
                      <a:pt x="185" y="0"/>
                      <a:pt x="185" y="0"/>
                      <a:pt x="185" y="0"/>
                    </a:cubicBezTo>
                    <a:cubicBezTo>
                      <a:pt x="203" y="0"/>
                      <a:pt x="219" y="15"/>
                      <a:pt x="219" y="33"/>
                    </a:cubicBezTo>
                    <a:cubicBezTo>
                      <a:pt x="219" y="52"/>
                      <a:pt x="203" y="67"/>
                      <a:pt x="185" y="67"/>
                    </a:cubicBezTo>
                    <a:close/>
                    <a:moveTo>
                      <a:pt x="34" y="14"/>
                    </a:moveTo>
                    <a:cubicBezTo>
                      <a:pt x="23" y="14"/>
                      <a:pt x="14" y="23"/>
                      <a:pt x="14" y="33"/>
                    </a:cubicBezTo>
                    <a:cubicBezTo>
                      <a:pt x="14" y="44"/>
                      <a:pt x="23" y="53"/>
                      <a:pt x="34" y="53"/>
                    </a:cubicBezTo>
                    <a:cubicBezTo>
                      <a:pt x="185" y="53"/>
                      <a:pt x="185" y="53"/>
                      <a:pt x="185" y="53"/>
                    </a:cubicBezTo>
                    <a:cubicBezTo>
                      <a:pt x="196" y="53"/>
                      <a:pt x="205" y="44"/>
                      <a:pt x="205" y="33"/>
                    </a:cubicBezTo>
                    <a:cubicBezTo>
                      <a:pt x="205" y="23"/>
                      <a:pt x="196" y="14"/>
                      <a:pt x="185" y="14"/>
                    </a:cubicBezTo>
                    <a:lnTo>
                      <a:pt x="34"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15" name="Freeform 6">
                <a:extLst>
                  <a:ext uri="{FF2B5EF4-FFF2-40B4-BE49-F238E27FC236}">
                    <a16:creationId xmlns:a16="http://schemas.microsoft.com/office/drawing/2014/main" id="{F9B9E3DE-450A-174B-8983-FF743105BBA5}"/>
                  </a:ext>
                </a:extLst>
              </p:cNvPr>
              <p:cNvSpPr>
                <a:spLocks noEditPoints="1"/>
              </p:cNvSpPr>
              <p:nvPr/>
            </p:nvSpPr>
            <p:spPr bwMode="auto">
              <a:xfrm>
                <a:off x="910" y="1527"/>
                <a:ext cx="164" cy="51"/>
              </a:xfrm>
              <a:custGeom>
                <a:avLst/>
                <a:gdLst>
                  <a:gd name="T0" fmla="*/ 185 w 219"/>
                  <a:gd name="T1" fmla="*/ 68 h 68"/>
                  <a:gd name="T2" fmla="*/ 34 w 219"/>
                  <a:gd name="T3" fmla="*/ 68 h 68"/>
                  <a:gd name="T4" fmla="*/ 0 w 219"/>
                  <a:gd name="T5" fmla="*/ 34 h 68"/>
                  <a:gd name="T6" fmla="*/ 34 w 219"/>
                  <a:gd name="T7" fmla="*/ 0 h 68"/>
                  <a:gd name="T8" fmla="*/ 185 w 219"/>
                  <a:gd name="T9" fmla="*/ 0 h 68"/>
                  <a:gd name="T10" fmla="*/ 219 w 219"/>
                  <a:gd name="T11" fmla="*/ 34 h 68"/>
                  <a:gd name="T12" fmla="*/ 185 w 219"/>
                  <a:gd name="T13" fmla="*/ 68 h 68"/>
                  <a:gd name="T14" fmla="*/ 34 w 219"/>
                  <a:gd name="T15" fmla="*/ 14 h 68"/>
                  <a:gd name="T16" fmla="*/ 14 w 219"/>
                  <a:gd name="T17" fmla="*/ 34 h 68"/>
                  <a:gd name="T18" fmla="*/ 34 w 219"/>
                  <a:gd name="T19" fmla="*/ 54 h 68"/>
                  <a:gd name="T20" fmla="*/ 185 w 219"/>
                  <a:gd name="T21" fmla="*/ 54 h 68"/>
                  <a:gd name="T22" fmla="*/ 205 w 219"/>
                  <a:gd name="T23" fmla="*/ 34 h 68"/>
                  <a:gd name="T24" fmla="*/ 185 w 219"/>
                  <a:gd name="T25" fmla="*/ 14 h 68"/>
                  <a:gd name="T26" fmla="*/ 34 w 219"/>
                  <a:gd name="T27"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68">
                    <a:moveTo>
                      <a:pt x="185" y="68"/>
                    </a:moveTo>
                    <a:cubicBezTo>
                      <a:pt x="34" y="68"/>
                      <a:pt x="34" y="68"/>
                      <a:pt x="34" y="68"/>
                    </a:cubicBezTo>
                    <a:cubicBezTo>
                      <a:pt x="16" y="68"/>
                      <a:pt x="0" y="53"/>
                      <a:pt x="0" y="34"/>
                    </a:cubicBezTo>
                    <a:cubicBezTo>
                      <a:pt x="0" y="15"/>
                      <a:pt x="16" y="0"/>
                      <a:pt x="34" y="0"/>
                    </a:cubicBezTo>
                    <a:cubicBezTo>
                      <a:pt x="185" y="0"/>
                      <a:pt x="185" y="0"/>
                      <a:pt x="185" y="0"/>
                    </a:cubicBezTo>
                    <a:cubicBezTo>
                      <a:pt x="203" y="0"/>
                      <a:pt x="219" y="15"/>
                      <a:pt x="219" y="34"/>
                    </a:cubicBezTo>
                    <a:cubicBezTo>
                      <a:pt x="219" y="53"/>
                      <a:pt x="203" y="68"/>
                      <a:pt x="185" y="68"/>
                    </a:cubicBezTo>
                    <a:close/>
                    <a:moveTo>
                      <a:pt x="34" y="14"/>
                    </a:moveTo>
                    <a:cubicBezTo>
                      <a:pt x="23" y="14"/>
                      <a:pt x="14" y="23"/>
                      <a:pt x="14" y="34"/>
                    </a:cubicBezTo>
                    <a:cubicBezTo>
                      <a:pt x="14" y="45"/>
                      <a:pt x="23" y="54"/>
                      <a:pt x="34" y="54"/>
                    </a:cubicBezTo>
                    <a:cubicBezTo>
                      <a:pt x="185" y="54"/>
                      <a:pt x="185" y="54"/>
                      <a:pt x="185" y="54"/>
                    </a:cubicBezTo>
                    <a:cubicBezTo>
                      <a:pt x="196" y="54"/>
                      <a:pt x="205" y="45"/>
                      <a:pt x="205" y="34"/>
                    </a:cubicBezTo>
                    <a:cubicBezTo>
                      <a:pt x="205" y="23"/>
                      <a:pt x="196" y="14"/>
                      <a:pt x="185" y="14"/>
                    </a:cubicBezTo>
                    <a:lnTo>
                      <a:pt x="34"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16" name="Freeform 7">
                <a:extLst>
                  <a:ext uri="{FF2B5EF4-FFF2-40B4-BE49-F238E27FC236}">
                    <a16:creationId xmlns:a16="http://schemas.microsoft.com/office/drawing/2014/main" id="{9C0F95DC-1877-554C-A0C8-FC355AC16D53}"/>
                  </a:ext>
                </a:extLst>
              </p:cNvPr>
              <p:cNvSpPr>
                <a:spLocks/>
              </p:cNvSpPr>
              <p:nvPr/>
            </p:nvSpPr>
            <p:spPr bwMode="auto">
              <a:xfrm>
                <a:off x="938" y="1567"/>
                <a:ext cx="108" cy="37"/>
              </a:xfrm>
              <a:custGeom>
                <a:avLst/>
                <a:gdLst>
                  <a:gd name="T0" fmla="*/ 72 w 145"/>
                  <a:gd name="T1" fmla="*/ 49 h 49"/>
                  <a:gd name="T2" fmla="*/ 0 w 145"/>
                  <a:gd name="T3" fmla="*/ 7 h 49"/>
                  <a:gd name="T4" fmla="*/ 7 w 145"/>
                  <a:gd name="T5" fmla="*/ 0 h 49"/>
                  <a:gd name="T6" fmla="*/ 14 w 145"/>
                  <a:gd name="T7" fmla="*/ 7 h 49"/>
                  <a:gd name="T8" fmla="*/ 72 w 145"/>
                  <a:gd name="T9" fmla="*/ 35 h 49"/>
                  <a:gd name="T10" fmla="*/ 131 w 145"/>
                  <a:gd name="T11" fmla="*/ 7 h 49"/>
                  <a:gd name="T12" fmla="*/ 138 w 145"/>
                  <a:gd name="T13" fmla="*/ 0 h 49"/>
                  <a:gd name="T14" fmla="*/ 145 w 145"/>
                  <a:gd name="T15" fmla="*/ 7 h 49"/>
                  <a:gd name="T16" fmla="*/ 72 w 145"/>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 h="49">
                    <a:moveTo>
                      <a:pt x="72" y="49"/>
                    </a:moveTo>
                    <a:cubicBezTo>
                      <a:pt x="32" y="49"/>
                      <a:pt x="0" y="30"/>
                      <a:pt x="0" y="7"/>
                    </a:cubicBezTo>
                    <a:cubicBezTo>
                      <a:pt x="0" y="3"/>
                      <a:pt x="3" y="0"/>
                      <a:pt x="7" y="0"/>
                    </a:cubicBezTo>
                    <a:cubicBezTo>
                      <a:pt x="11" y="0"/>
                      <a:pt x="14" y="3"/>
                      <a:pt x="14" y="7"/>
                    </a:cubicBezTo>
                    <a:cubicBezTo>
                      <a:pt x="14" y="20"/>
                      <a:pt x="38" y="35"/>
                      <a:pt x="72" y="35"/>
                    </a:cubicBezTo>
                    <a:cubicBezTo>
                      <a:pt x="107" y="35"/>
                      <a:pt x="131" y="20"/>
                      <a:pt x="131" y="7"/>
                    </a:cubicBezTo>
                    <a:cubicBezTo>
                      <a:pt x="131" y="3"/>
                      <a:pt x="135" y="0"/>
                      <a:pt x="138" y="0"/>
                    </a:cubicBezTo>
                    <a:cubicBezTo>
                      <a:pt x="142" y="0"/>
                      <a:pt x="145" y="3"/>
                      <a:pt x="145" y="7"/>
                    </a:cubicBezTo>
                    <a:cubicBezTo>
                      <a:pt x="145" y="30"/>
                      <a:pt x="113" y="49"/>
                      <a:pt x="72"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17" name="Freeform 8">
                <a:extLst>
                  <a:ext uri="{FF2B5EF4-FFF2-40B4-BE49-F238E27FC236}">
                    <a16:creationId xmlns:a16="http://schemas.microsoft.com/office/drawing/2014/main" id="{CF6EA3B3-AB91-3840-B29D-7083C1127E2F}"/>
                  </a:ext>
                </a:extLst>
              </p:cNvPr>
              <p:cNvSpPr>
                <a:spLocks noEditPoints="1"/>
              </p:cNvSpPr>
              <p:nvPr/>
            </p:nvSpPr>
            <p:spPr bwMode="auto">
              <a:xfrm>
                <a:off x="820" y="1044"/>
                <a:ext cx="344" cy="413"/>
              </a:xfrm>
              <a:custGeom>
                <a:avLst/>
                <a:gdLst>
                  <a:gd name="T0" fmla="*/ 303 w 461"/>
                  <a:gd name="T1" fmla="*/ 554 h 554"/>
                  <a:gd name="T2" fmla="*/ 158 w 461"/>
                  <a:gd name="T3" fmla="*/ 554 h 554"/>
                  <a:gd name="T4" fmla="*/ 95 w 461"/>
                  <a:gd name="T5" fmla="*/ 491 h 554"/>
                  <a:gd name="T6" fmla="*/ 95 w 461"/>
                  <a:gd name="T7" fmla="*/ 448 h 554"/>
                  <a:gd name="T8" fmla="*/ 65 w 461"/>
                  <a:gd name="T9" fmla="*/ 391 h 554"/>
                  <a:gd name="T10" fmla="*/ 0 w 461"/>
                  <a:gd name="T11" fmla="*/ 231 h 554"/>
                  <a:gd name="T12" fmla="*/ 231 w 461"/>
                  <a:gd name="T13" fmla="*/ 0 h 554"/>
                  <a:gd name="T14" fmla="*/ 461 w 461"/>
                  <a:gd name="T15" fmla="*/ 231 h 554"/>
                  <a:gd name="T16" fmla="*/ 396 w 461"/>
                  <a:gd name="T17" fmla="*/ 391 h 554"/>
                  <a:gd name="T18" fmla="*/ 366 w 461"/>
                  <a:gd name="T19" fmla="*/ 448 h 554"/>
                  <a:gd name="T20" fmla="*/ 366 w 461"/>
                  <a:gd name="T21" fmla="*/ 491 h 554"/>
                  <a:gd name="T22" fmla="*/ 303 w 461"/>
                  <a:gd name="T23" fmla="*/ 554 h 554"/>
                  <a:gd name="T24" fmla="*/ 231 w 461"/>
                  <a:gd name="T25" fmla="*/ 14 h 554"/>
                  <a:gd name="T26" fmla="*/ 14 w 461"/>
                  <a:gd name="T27" fmla="*/ 231 h 554"/>
                  <a:gd name="T28" fmla="*/ 75 w 461"/>
                  <a:gd name="T29" fmla="*/ 381 h 554"/>
                  <a:gd name="T30" fmla="*/ 109 w 461"/>
                  <a:gd name="T31" fmla="*/ 448 h 554"/>
                  <a:gd name="T32" fmla="*/ 109 w 461"/>
                  <a:gd name="T33" fmla="*/ 491 h 554"/>
                  <a:gd name="T34" fmla="*/ 158 w 461"/>
                  <a:gd name="T35" fmla="*/ 540 h 554"/>
                  <a:gd name="T36" fmla="*/ 303 w 461"/>
                  <a:gd name="T37" fmla="*/ 540 h 554"/>
                  <a:gd name="T38" fmla="*/ 352 w 461"/>
                  <a:gd name="T39" fmla="*/ 491 h 554"/>
                  <a:gd name="T40" fmla="*/ 352 w 461"/>
                  <a:gd name="T41" fmla="*/ 448 h 554"/>
                  <a:gd name="T42" fmla="*/ 386 w 461"/>
                  <a:gd name="T43" fmla="*/ 381 h 554"/>
                  <a:gd name="T44" fmla="*/ 447 w 461"/>
                  <a:gd name="T45" fmla="*/ 231 h 554"/>
                  <a:gd name="T46" fmla="*/ 231 w 461"/>
                  <a:gd name="T47" fmla="*/ 1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1" h="554">
                    <a:moveTo>
                      <a:pt x="303" y="554"/>
                    </a:moveTo>
                    <a:cubicBezTo>
                      <a:pt x="158" y="554"/>
                      <a:pt x="158" y="554"/>
                      <a:pt x="158" y="554"/>
                    </a:cubicBezTo>
                    <a:cubicBezTo>
                      <a:pt x="123" y="554"/>
                      <a:pt x="95" y="526"/>
                      <a:pt x="95" y="491"/>
                    </a:cubicBezTo>
                    <a:cubicBezTo>
                      <a:pt x="95" y="448"/>
                      <a:pt x="95" y="448"/>
                      <a:pt x="95" y="448"/>
                    </a:cubicBezTo>
                    <a:cubicBezTo>
                      <a:pt x="95" y="424"/>
                      <a:pt x="85" y="410"/>
                      <a:pt x="65" y="391"/>
                    </a:cubicBezTo>
                    <a:cubicBezTo>
                      <a:pt x="24" y="350"/>
                      <a:pt x="0" y="292"/>
                      <a:pt x="0" y="231"/>
                    </a:cubicBezTo>
                    <a:cubicBezTo>
                      <a:pt x="0" y="104"/>
                      <a:pt x="104" y="0"/>
                      <a:pt x="231" y="0"/>
                    </a:cubicBezTo>
                    <a:cubicBezTo>
                      <a:pt x="358" y="0"/>
                      <a:pt x="461" y="104"/>
                      <a:pt x="461" y="231"/>
                    </a:cubicBezTo>
                    <a:cubicBezTo>
                      <a:pt x="461" y="292"/>
                      <a:pt x="437" y="350"/>
                      <a:pt x="396" y="391"/>
                    </a:cubicBezTo>
                    <a:cubicBezTo>
                      <a:pt x="376" y="410"/>
                      <a:pt x="366" y="424"/>
                      <a:pt x="366" y="448"/>
                    </a:cubicBezTo>
                    <a:cubicBezTo>
                      <a:pt x="366" y="491"/>
                      <a:pt x="366" y="491"/>
                      <a:pt x="366" y="491"/>
                    </a:cubicBezTo>
                    <a:cubicBezTo>
                      <a:pt x="366" y="526"/>
                      <a:pt x="338" y="554"/>
                      <a:pt x="303" y="554"/>
                    </a:cubicBezTo>
                    <a:close/>
                    <a:moveTo>
                      <a:pt x="231" y="14"/>
                    </a:moveTo>
                    <a:cubicBezTo>
                      <a:pt x="111" y="14"/>
                      <a:pt x="14" y="111"/>
                      <a:pt x="14" y="231"/>
                    </a:cubicBezTo>
                    <a:cubicBezTo>
                      <a:pt x="14" y="288"/>
                      <a:pt x="36" y="343"/>
                      <a:pt x="75" y="381"/>
                    </a:cubicBezTo>
                    <a:cubicBezTo>
                      <a:pt x="96" y="402"/>
                      <a:pt x="109" y="420"/>
                      <a:pt x="109" y="448"/>
                    </a:cubicBezTo>
                    <a:cubicBezTo>
                      <a:pt x="109" y="491"/>
                      <a:pt x="109" y="491"/>
                      <a:pt x="109" y="491"/>
                    </a:cubicBezTo>
                    <a:cubicBezTo>
                      <a:pt x="109" y="518"/>
                      <a:pt x="131" y="540"/>
                      <a:pt x="158" y="540"/>
                    </a:cubicBezTo>
                    <a:cubicBezTo>
                      <a:pt x="303" y="540"/>
                      <a:pt x="303" y="540"/>
                      <a:pt x="303" y="540"/>
                    </a:cubicBezTo>
                    <a:cubicBezTo>
                      <a:pt x="330" y="540"/>
                      <a:pt x="352" y="518"/>
                      <a:pt x="352" y="491"/>
                    </a:cubicBezTo>
                    <a:cubicBezTo>
                      <a:pt x="352" y="448"/>
                      <a:pt x="352" y="448"/>
                      <a:pt x="352" y="448"/>
                    </a:cubicBezTo>
                    <a:cubicBezTo>
                      <a:pt x="352" y="420"/>
                      <a:pt x="365" y="402"/>
                      <a:pt x="386" y="381"/>
                    </a:cubicBezTo>
                    <a:cubicBezTo>
                      <a:pt x="425" y="343"/>
                      <a:pt x="447" y="288"/>
                      <a:pt x="447" y="231"/>
                    </a:cubicBezTo>
                    <a:cubicBezTo>
                      <a:pt x="447" y="111"/>
                      <a:pt x="350" y="14"/>
                      <a:pt x="23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18" name="Freeform 9">
                <a:extLst>
                  <a:ext uri="{FF2B5EF4-FFF2-40B4-BE49-F238E27FC236}">
                    <a16:creationId xmlns:a16="http://schemas.microsoft.com/office/drawing/2014/main" id="{035B517C-D957-474F-BED7-E62FFA3B07C7}"/>
                  </a:ext>
                </a:extLst>
              </p:cNvPr>
              <p:cNvSpPr>
                <a:spLocks noEditPoints="1"/>
              </p:cNvSpPr>
              <p:nvPr/>
            </p:nvSpPr>
            <p:spPr bwMode="auto">
              <a:xfrm>
                <a:off x="910" y="1447"/>
                <a:ext cx="164" cy="51"/>
              </a:xfrm>
              <a:custGeom>
                <a:avLst/>
                <a:gdLst>
                  <a:gd name="T0" fmla="*/ 185 w 219"/>
                  <a:gd name="T1" fmla="*/ 68 h 68"/>
                  <a:gd name="T2" fmla="*/ 34 w 219"/>
                  <a:gd name="T3" fmla="*/ 68 h 68"/>
                  <a:gd name="T4" fmla="*/ 0 w 219"/>
                  <a:gd name="T5" fmla="*/ 34 h 68"/>
                  <a:gd name="T6" fmla="*/ 34 w 219"/>
                  <a:gd name="T7" fmla="*/ 0 h 68"/>
                  <a:gd name="T8" fmla="*/ 185 w 219"/>
                  <a:gd name="T9" fmla="*/ 0 h 68"/>
                  <a:gd name="T10" fmla="*/ 219 w 219"/>
                  <a:gd name="T11" fmla="*/ 34 h 68"/>
                  <a:gd name="T12" fmla="*/ 185 w 219"/>
                  <a:gd name="T13" fmla="*/ 68 h 68"/>
                  <a:gd name="T14" fmla="*/ 34 w 219"/>
                  <a:gd name="T15" fmla="*/ 14 h 68"/>
                  <a:gd name="T16" fmla="*/ 14 w 219"/>
                  <a:gd name="T17" fmla="*/ 34 h 68"/>
                  <a:gd name="T18" fmla="*/ 34 w 219"/>
                  <a:gd name="T19" fmla="*/ 54 h 68"/>
                  <a:gd name="T20" fmla="*/ 185 w 219"/>
                  <a:gd name="T21" fmla="*/ 54 h 68"/>
                  <a:gd name="T22" fmla="*/ 205 w 219"/>
                  <a:gd name="T23" fmla="*/ 34 h 68"/>
                  <a:gd name="T24" fmla="*/ 185 w 219"/>
                  <a:gd name="T25" fmla="*/ 14 h 68"/>
                  <a:gd name="T26" fmla="*/ 34 w 219"/>
                  <a:gd name="T27"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68">
                    <a:moveTo>
                      <a:pt x="185" y="68"/>
                    </a:moveTo>
                    <a:cubicBezTo>
                      <a:pt x="34" y="68"/>
                      <a:pt x="34" y="68"/>
                      <a:pt x="34" y="68"/>
                    </a:cubicBezTo>
                    <a:cubicBezTo>
                      <a:pt x="16" y="68"/>
                      <a:pt x="0" y="52"/>
                      <a:pt x="0" y="34"/>
                    </a:cubicBezTo>
                    <a:cubicBezTo>
                      <a:pt x="0" y="15"/>
                      <a:pt x="16" y="0"/>
                      <a:pt x="34" y="0"/>
                    </a:cubicBezTo>
                    <a:cubicBezTo>
                      <a:pt x="185" y="0"/>
                      <a:pt x="185" y="0"/>
                      <a:pt x="185" y="0"/>
                    </a:cubicBezTo>
                    <a:cubicBezTo>
                      <a:pt x="203" y="0"/>
                      <a:pt x="219" y="15"/>
                      <a:pt x="219" y="34"/>
                    </a:cubicBezTo>
                    <a:cubicBezTo>
                      <a:pt x="219" y="52"/>
                      <a:pt x="203" y="68"/>
                      <a:pt x="185" y="68"/>
                    </a:cubicBezTo>
                    <a:close/>
                    <a:moveTo>
                      <a:pt x="34" y="14"/>
                    </a:moveTo>
                    <a:cubicBezTo>
                      <a:pt x="23" y="14"/>
                      <a:pt x="14" y="23"/>
                      <a:pt x="14" y="34"/>
                    </a:cubicBezTo>
                    <a:cubicBezTo>
                      <a:pt x="14" y="45"/>
                      <a:pt x="23" y="54"/>
                      <a:pt x="34" y="54"/>
                    </a:cubicBezTo>
                    <a:cubicBezTo>
                      <a:pt x="185" y="54"/>
                      <a:pt x="185" y="54"/>
                      <a:pt x="185" y="54"/>
                    </a:cubicBezTo>
                    <a:cubicBezTo>
                      <a:pt x="196" y="54"/>
                      <a:pt x="205" y="45"/>
                      <a:pt x="205" y="34"/>
                    </a:cubicBezTo>
                    <a:cubicBezTo>
                      <a:pt x="205" y="23"/>
                      <a:pt x="196" y="14"/>
                      <a:pt x="185" y="14"/>
                    </a:cubicBezTo>
                    <a:lnTo>
                      <a:pt x="34"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grpSp>
      </p:grpSp>
      <p:sp>
        <p:nvSpPr>
          <p:cNvPr id="2" name="Title 1">
            <a:extLst>
              <a:ext uri="{FF2B5EF4-FFF2-40B4-BE49-F238E27FC236}">
                <a16:creationId xmlns:a16="http://schemas.microsoft.com/office/drawing/2014/main" id="{07E0D0EC-8DC1-A743-BB66-EA075ECE0356}"/>
              </a:ext>
            </a:extLst>
          </p:cNvPr>
          <p:cNvSpPr>
            <a:spLocks noGrp="1"/>
          </p:cNvSpPr>
          <p:nvPr>
            <p:ph type="title"/>
          </p:nvPr>
        </p:nvSpPr>
        <p:spPr/>
        <p:txBody>
          <a:bodyPr/>
          <a:lstStyle/>
          <a:p>
            <a:r>
              <a:rPr lang="en-US" sz="2400"/>
              <a:t>YOUR TURN: WHAT STRENGTHS ARE REVEALED BY YOUR STORY?</a:t>
            </a:r>
          </a:p>
        </p:txBody>
      </p:sp>
      <p:sp>
        <p:nvSpPr>
          <p:cNvPr id="3" name="Content Placeholder 2">
            <a:extLst>
              <a:ext uri="{FF2B5EF4-FFF2-40B4-BE49-F238E27FC236}">
                <a16:creationId xmlns:a16="http://schemas.microsoft.com/office/drawing/2014/main" id="{51D595D7-9412-5647-AB79-4DC397FD6A5A}"/>
              </a:ext>
            </a:extLst>
          </p:cNvPr>
          <p:cNvSpPr>
            <a:spLocks noGrp="1"/>
          </p:cNvSpPr>
          <p:nvPr>
            <p:ph sz="half" idx="1"/>
          </p:nvPr>
        </p:nvSpPr>
        <p:spPr>
          <a:xfrm>
            <a:off x="980502" y="1577692"/>
            <a:ext cx="9996297" cy="1738313"/>
          </a:xfrm>
        </p:spPr>
        <p:txBody>
          <a:bodyPr/>
          <a:lstStyle/>
          <a:p>
            <a:pPr algn="ctr"/>
            <a:r>
              <a:rPr lang="en-US"/>
              <a:t>Refer to your success story to </a:t>
            </a:r>
            <a:r>
              <a:rPr lang="en-US" b="1"/>
              <a:t>identify any strengths </a:t>
            </a:r>
            <a:br>
              <a:rPr lang="en-US" b="1"/>
            </a:br>
            <a:r>
              <a:rPr lang="en-US"/>
              <a:t>that emerge from the narrative. </a:t>
            </a:r>
          </a:p>
        </p:txBody>
      </p:sp>
      <p:sp>
        <p:nvSpPr>
          <p:cNvPr id="5" name="Content Placeholder 4">
            <a:extLst>
              <a:ext uri="{FF2B5EF4-FFF2-40B4-BE49-F238E27FC236}">
                <a16:creationId xmlns:a16="http://schemas.microsoft.com/office/drawing/2014/main" id="{4DF3DF76-B99B-2F48-AAB6-B684F2AE5B75}"/>
              </a:ext>
            </a:extLst>
          </p:cNvPr>
          <p:cNvSpPr>
            <a:spLocks noGrp="1"/>
          </p:cNvSpPr>
          <p:nvPr>
            <p:ph sz="half" idx="15"/>
          </p:nvPr>
        </p:nvSpPr>
        <p:spPr>
          <a:xfrm>
            <a:off x="1052513" y="3222233"/>
            <a:ext cx="9810986" cy="4525963"/>
          </a:xfrm>
        </p:spPr>
        <p:txBody>
          <a:bodyPr/>
          <a:lstStyle/>
          <a:p>
            <a:pPr lvl="2"/>
            <a:r>
              <a:rPr lang="en-US" b="1">
                <a:solidFill>
                  <a:schemeClr val="accent5">
                    <a:lumMod val="75000"/>
                  </a:schemeClr>
                </a:solidFill>
              </a:rPr>
              <a:t>Remember: </a:t>
            </a:r>
            <a:endParaRPr lang="en-CA" b="1">
              <a:solidFill>
                <a:schemeClr val="accent5">
                  <a:lumMod val="75000"/>
                </a:schemeClr>
              </a:solidFill>
            </a:endParaRPr>
          </a:p>
          <a:p>
            <a:pPr lvl="2"/>
            <a:r>
              <a:rPr lang="en-CA" b="1"/>
              <a:t>Strengths</a:t>
            </a:r>
            <a:r>
              <a:rPr lang="en-CA"/>
              <a:t> are</a:t>
            </a:r>
            <a:r>
              <a:rPr lang="en-US"/>
              <a:t> good or beneficial personal qualities or attributes.</a:t>
            </a:r>
          </a:p>
          <a:p>
            <a:endParaRPr lang="en-US"/>
          </a:p>
        </p:txBody>
      </p:sp>
      <p:pic>
        <p:nvPicPr>
          <p:cNvPr id="9" name="Picture 8">
            <a:extLst>
              <a:ext uri="{FF2B5EF4-FFF2-40B4-BE49-F238E27FC236}">
                <a16:creationId xmlns:a16="http://schemas.microsoft.com/office/drawing/2014/main" id="{6320FD44-7D11-4E41-8F41-5D49680924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79510" y="124476"/>
            <a:ext cx="649617" cy="649617"/>
          </a:xfrm>
          <a:prstGeom prst="rect">
            <a:avLst/>
          </a:prstGeom>
        </p:spPr>
      </p:pic>
    </p:spTree>
    <p:custDataLst>
      <p:tags r:id="rId1"/>
    </p:custDataLst>
    <p:extLst>
      <p:ext uri="{BB962C8B-B14F-4D97-AF65-F5344CB8AC3E}">
        <p14:creationId xmlns:p14="http://schemas.microsoft.com/office/powerpoint/2010/main" val="3714831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2282BC4-0BAD-4346-8C81-B083A625D2F0}"/>
              </a:ext>
            </a:extLst>
          </p:cNvPr>
          <p:cNvGrpSpPr/>
          <p:nvPr/>
        </p:nvGrpSpPr>
        <p:grpSpPr>
          <a:xfrm>
            <a:off x="980502" y="3100630"/>
            <a:ext cx="9996296" cy="1471370"/>
            <a:chOff x="6108700" y="1065626"/>
            <a:chExt cx="9996296" cy="1471370"/>
          </a:xfrm>
        </p:grpSpPr>
        <p:sp>
          <p:nvSpPr>
            <p:cNvPr id="11" name="Rectangle 10">
              <a:extLst>
                <a:ext uri="{FF2B5EF4-FFF2-40B4-BE49-F238E27FC236}">
                  <a16:creationId xmlns:a16="http://schemas.microsoft.com/office/drawing/2014/main" id="{10D3E528-CA67-C249-8065-23F374A4A279}"/>
                </a:ext>
              </a:extLst>
            </p:cNvPr>
            <p:cNvSpPr/>
            <p:nvPr/>
          </p:nvSpPr>
          <p:spPr>
            <a:xfrm>
              <a:off x="6108700" y="1065626"/>
              <a:ext cx="9996296" cy="147137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2" name="Group 4">
              <a:extLst>
                <a:ext uri="{FF2B5EF4-FFF2-40B4-BE49-F238E27FC236}">
                  <a16:creationId xmlns:a16="http://schemas.microsoft.com/office/drawing/2014/main" id="{31F7CF62-1377-F14D-BCDE-50B7BEFDF2B8}"/>
                </a:ext>
              </a:extLst>
            </p:cNvPr>
            <p:cNvGrpSpPr>
              <a:grpSpLocks noChangeAspect="1"/>
            </p:cNvGrpSpPr>
            <p:nvPr/>
          </p:nvGrpSpPr>
          <p:grpSpPr bwMode="auto">
            <a:xfrm>
              <a:off x="6343400" y="1187229"/>
              <a:ext cx="330296" cy="537692"/>
              <a:chOff x="820" y="1044"/>
              <a:chExt cx="344" cy="560"/>
            </a:xfrm>
            <a:solidFill>
              <a:schemeClr val="accent1"/>
            </a:solidFill>
          </p:grpSpPr>
          <p:sp>
            <p:nvSpPr>
              <p:cNvPr id="13" name="Freeform 5">
                <a:extLst>
                  <a:ext uri="{FF2B5EF4-FFF2-40B4-BE49-F238E27FC236}">
                    <a16:creationId xmlns:a16="http://schemas.microsoft.com/office/drawing/2014/main" id="{B8910178-A53E-D54A-AFF1-FF41274DE7CE}"/>
                  </a:ext>
                </a:extLst>
              </p:cNvPr>
              <p:cNvSpPr>
                <a:spLocks noEditPoints="1"/>
              </p:cNvSpPr>
              <p:nvPr/>
            </p:nvSpPr>
            <p:spPr bwMode="auto">
              <a:xfrm>
                <a:off x="910" y="1487"/>
                <a:ext cx="164" cy="50"/>
              </a:xfrm>
              <a:custGeom>
                <a:avLst/>
                <a:gdLst>
                  <a:gd name="T0" fmla="*/ 185 w 219"/>
                  <a:gd name="T1" fmla="*/ 67 h 67"/>
                  <a:gd name="T2" fmla="*/ 34 w 219"/>
                  <a:gd name="T3" fmla="*/ 67 h 67"/>
                  <a:gd name="T4" fmla="*/ 0 w 219"/>
                  <a:gd name="T5" fmla="*/ 33 h 67"/>
                  <a:gd name="T6" fmla="*/ 34 w 219"/>
                  <a:gd name="T7" fmla="*/ 0 h 67"/>
                  <a:gd name="T8" fmla="*/ 185 w 219"/>
                  <a:gd name="T9" fmla="*/ 0 h 67"/>
                  <a:gd name="T10" fmla="*/ 219 w 219"/>
                  <a:gd name="T11" fmla="*/ 33 h 67"/>
                  <a:gd name="T12" fmla="*/ 185 w 219"/>
                  <a:gd name="T13" fmla="*/ 67 h 67"/>
                  <a:gd name="T14" fmla="*/ 34 w 219"/>
                  <a:gd name="T15" fmla="*/ 14 h 67"/>
                  <a:gd name="T16" fmla="*/ 14 w 219"/>
                  <a:gd name="T17" fmla="*/ 33 h 67"/>
                  <a:gd name="T18" fmla="*/ 34 w 219"/>
                  <a:gd name="T19" fmla="*/ 53 h 67"/>
                  <a:gd name="T20" fmla="*/ 185 w 219"/>
                  <a:gd name="T21" fmla="*/ 53 h 67"/>
                  <a:gd name="T22" fmla="*/ 205 w 219"/>
                  <a:gd name="T23" fmla="*/ 33 h 67"/>
                  <a:gd name="T24" fmla="*/ 185 w 219"/>
                  <a:gd name="T25" fmla="*/ 14 h 67"/>
                  <a:gd name="T26" fmla="*/ 34 w 219"/>
                  <a:gd name="T27" fmla="*/ 1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67">
                    <a:moveTo>
                      <a:pt x="185" y="67"/>
                    </a:moveTo>
                    <a:cubicBezTo>
                      <a:pt x="34" y="67"/>
                      <a:pt x="34" y="67"/>
                      <a:pt x="34" y="67"/>
                    </a:cubicBezTo>
                    <a:cubicBezTo>
                      <a:pt x="16" y="67"/>
                      <a:pt x="0" y="52"/>
                      <a:pt x="0" y="33"/>
                    </a:cubicBezTo>
                    <a:cubicBezTo>
                      <a:pt x="0" y="15"/>
                      <a:pt x="16" y="0"/>
                      <a:pt x="34" y="0"/>
                    </a:cubicBezTo>
                    <a:cubicBezTo>
                      <a:pt x="185" y="0"/>
                      <a:pt x="185" y="0"/>
                      <a:pt x="185" y="0"/>
                    </a:cubicBezTo>
                    <a:cubicBezTo>
                      <a:pt x="203" y="0"/>
                      <a:pt x="219" y="15"/>
                      <a:pt x="219" y="33"/>
                    </a:cubicBezTo>
                    <a:cubicBezTo>
                      <a:pt x="219" y="52"/>
                      <a:pt x="203" y="67"/>
                      <a:pt x="185" y="67"/>
                    </a:cubicBezTo>
                    <a:close/>
                    <a:moveTo>
                      <a:pt x="34" y="14"/>
                    </a:moveTo>
                    <a:cubicBezTo>
                      <a:pt x="23" y="14"/>
                      <a:pt x="14" y="23"/>
                      <a:pt x="14" y="33"/>
                    </a:cubicBezTo>
                    <a:cubicBezTo>
                      <a:pt x="14" y="44"/>
                      <a:pt x="23" y="53"/>
                      <a:pt x="34" y="53"/>
                    </a:cubicBezTo>
                    <a:cubicBezTo>
                      <a:pt x="185" y="53"/>
                      <a:pt x="185" y="53"/>
                      <a:pt x="185" y="53"/>
                    </a:cubicBezTo>
                    <a:cubicBezTo>
                      <a:pt x="196" y="53"/>
                      <a:pt x="205" y="44"/>
                      <a:pt x="205" y="33"/>
                    </a:cubicBezTo>
                    <a:cubicBezTo>
                      <a:pt x="205" y="23"/>
                      <a:pt x="196" y="14"/>
                      <a:pt x="185" y="14"/>
                    </a:cubicBezTo>
                    <a:lnTo>
                      <a:pt x="34"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15" name="Freeform 6">
                <a:extLst>
                  <a:ext uri="{FF2B5EF4-FFF2-40B4-BE49-F238E27FC236}">
                    <a16:creationId xmlns:a16="http://schemas.microsoft.com/office/drawing/2014/main" id="{F9B9E3DE-450A-174B-8983-FF743105BBA5}"/>
                  </a:ext>
                </a:extLst>
              </p:cNvPr>
              <p:cNvSpPr>
                <a:spLocks noEditPoints="1"/>
              </p:cNvSpPr>
              <p:nvPr/>
            </p:nvSpPr>
            <p:spPr bwMode="auto">
              <a:xfrm>
                <a:off x="910" y="1527"/>
                <a:ext cx="164" cy="51"/>
              </a:xfrm>
              <a:custGeom>
                <a:avLst/>
                <a:gdLst>
                  <a:gd name="T0" fmla="*/ 185 w 219"/>
                  <a:gd name="T1" fmla="*/ 68 h 68"/>
                  <a:gd name="T2" fmla="*/ 34 w 219"/>
                  <a:gd name="T3" fmla="*/ 68 h 68"/>
                  <a:gd name="T4" fmla="*/ 0 w 219"/>
                  <a:gd name="T5" fmla="*/ 34 h 68"/>
                  <a:gd name="T6" fmla="*/ 34 w 219"/>
                  <a:gd name="T7" fmla="*/ 0 h 68"/>
                  <a:gd name="T8" fmla="*/ 185 w 219"/>
                  <a:gd name="T9" fmla="*/ 0 h 68"/>
                  <a:gd name="T10" fmla="*/ 219 w 219"/>
                  <a:gd name="T11" fmla="*/ 34 h 68"/>
                  <a:gd name="T12" fmla="*/ 185 w 219"/>
                  <a:gd name="T13" fmla="*/ 68 h 68"/>
                  <a:gd name="T14" fmla="*/ 34 w 219"/>
                  <a:gd name="T15" fmla="*/ 14 h 68"/>
                  <a:gd name="T16" fmla="*/ 14 w 219"/>
                  <a:gd name="T17" fmla="*/ 34 h 68"/>
                  <a:gd name="T18" fmla="*/ 34 w 219"/>
                  <a:gd name="T19" fmla="*/ 54 h 68"/>
                  <a:gd name="T20" fmla="*/ 185 w 219"/>
                  <a:gd name="T21" fmla="*/ 54 h 68"/>
                  <a:gd name="T22" fmla="*/ 205 w 219"/>
                  <a:gd name="T23" fmla="*/ 34 h 68"/>
                  <a:gd name="T24" fmla="*/ 185 w 219"/>
                  <a:gd name="T25" fmla="*/ 14 h 68"/>
                  <a:gd name="T26" fmla="*/ 34 w 219"/>
                  <a:gd name="T27"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68">
                    <a:moveTo>
                      <a:pt x="185" y="68"/>
                    </a:moveTo>
                    <a:cubicBezTo>
                      <a:pt x="34" y="68"/>
                      <a:pt x="34" y="68"/>
                      <a:pt x="34" y="68"/>
                    </a:cubicBezTo>
                    <a:cubicBezTo>
                      <a:pt x="16" y="68"/>
                      <a:pt x="0" y="53"/>
                      <a:pt x="0" y="34"/>
                    </a:cubicBezTo>
                    <a:cubicBezTo>
                      <a:pt x="0" y="15"/>
                      <a:pt x="16" y="0"/>
                      <a:pt x="34" y="0"/>
                    </a:cubicBezTo>
                    <a:cubicBezTo>
                      <a:pt x="185" y="0"/>
                      <a:pt x="185" y="0"/>
                      <a:pt x="185" y="0"/>
                    </a:cubicBezTo>
                    <a:cubicBezTo>
                      <a:pt x="203" y="0"/>
                      <a:pt x="219" y="15"/>
                      <a:pt x="219" y="34"/>
                    </a:cubicBezTo>
                    <a:cubicBezTo>
                      <a:pt x="219" y="53"/>
                      <a:pt x="203" y="68"/>
                      <a:pt x="185" y="68"/>
                    </a:cubicBezTo>
                    <a:close/>
                    <a:moveTo>
                      <a:pt x="34" y="14"/>
                    </a:moveTo>
                    <a:cubicBezTo>
                      <a:pt x="23" y="14"/>
                      <a:pt x="14" y="23"/>
                      <a:pt x="14" y="34"/>
                    </a:cubicBezTo>
                    <a:cubicBezTo>
                      <a:pt x="14" y="45"/>
                      <a:pt x="23" y="54"/>
                      <a:pt x="34" y="54"/>
                    </a:cubicBezTo>
                    <a:cubicBezTo>
                      <a:pt x="185" y="54"/>
                      <a:pt x="185" y="54"/>
                      <a:pt x="185" y="54"/>
                    </a:cubicBezTo>
                    <a:cubicBezTo>
                      <a:pt x="196" y="54"/>
                      <a:pt x="205" y="45"/>
                      <a:pt x="205" y="34"/>
                    </a:cubicBezTo>
                    <a:cubicBezTo>
                      <a:pt x="205" y="23"/>
                      <a:pt x="196" y="14"/>
                      <a:pt x="185" y="14"/>
                    </a:cubicBezTo>
                    <a:lnTo>
                      <a:pt x="34"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16" name="Freeform 7">
                <a:extLst>
                  <a:ext uri="{FF2B5EF4-FFF2-40B4-BE49-F238E27FC236}">
                    <a16:creationId xmlns:a16="http://schemas.microsoft.com/office/drawing/2014/main" id="{9C0F95DC-1877-554C-A0C8-FC355AC16D53}"/>
                  </a:ext>
                </a:extLst>
              </p:cNvPr>
              <p:cNvSpPr>
                <a:spLocks/>
              </p:cNvSpPr>
              <p:nvPr/>
            </p:nvSpPr>
            <p:spPr bwMode="auto">
              <a:xfrm>
                <a:off x="938" y="1567"/>
                <a:ext cx="108" cy="37"/>
              </a:xfrm>
              <a:custGeom>
                <a:avLst/>
                <a:gdLst>
                  <a:gd name="T0" fmla="*/ 72 w 145"/>
                  <a:gd name="T1" fmla="*/ 49 h 49"/>
                  <a:gd name="T2" fmla="*/ 0 w 145"/>
                  <a:gd name="T3" fmla="*/ 7 h 49"/>
                  <a:gd name="T4" fmla="*/ 7 w 145"/>
                  <a:gd name="T5" fmla="*/ 0 h 49"/>
                  <a:gd name="T6" fmla="*/ 14 w 145"/>
                  <a:gd name="T7" fmla="*/ 7 h 49"/>
                  <a:gd name="T8" fmla="*/ 72 w 145"/>
                  <a:gd name="T9" fmla="*/ 35 h 49"/>
                  <a:gd name="T10" fmla="*/ 131 w 145"/>
                  <a:gd name="T11" fmla="*/ 7 h 49"/>
                  <a:gd name="T12" fmla="*/ 138 w 145"/>
                  <a:gd name="T13" fmla="*/ 0 h 49"/>
                  <a:gd name="T14" fmla="*/ 145 w 145"/>
                  <a:gd name="T15" fmla="*/ 7 h 49"/>
                  <a:gd name="T16" fmla="*/ 72 w 145"/>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 h="49">
                    <a:moveTo>
                      <a:pt x="72" y="49"/>
                    </a:moveTo>
                    <a:cubicBezTo>
                      <a:pt x="32" y="49"/>
                      <a:pt x="0" y="30"/>
                      <a:pt x="0" y="7"/>
                    </a:cubicBezTo>
                    <a:cubicBezTo>
                      <a:pt x="0" y="3"/>
                      <a:pt x="3" y="0"/>
                      <a:pt x="7" y="0"/>
                    </a:cubicBezTo>
                    <a:cubicBezTo>
                      <a:pt x="11" y="0"/>
                      <a:pt x="14" y="3"/>
                      <a:pt x="14" y="7"/>
                    </a:cubicBezTo>
                    <a:cubicBezTo>
                      <a:pt x="14" y="20"/>
                      <a:pt x="38" y="35"/>
                      <a:pt x="72" y="35"/>
                    </a:cubicBezTo>
                    <a:cubicBezTo>
                      <a:pt x="107" y="35"/>
                      <a:pt x="131" y="20"/>
                      <a:pt x="131" y="7"/>
                    </a:cubicBezTo>
                    <a:cubicBezTo>
                      <a:pt x="131" y="3"/>
                      <a:pt x="135" y="0"/>
                      <a:pt x="138" y="0"/>
                    </a:cubicBezTo>
                    <a:cubicBezTo>
                      <a:pt x="142" y="0"/>
                      <a:pt x="145" y="3"/>
                      <a:pt x="145" y="7"/>
                    </a:cubicBezTo>
                    <a:cubicBezTo>
                      <a:pt x="145" y="30"/>
                      <a:pt x="113" y="49"/>
                      <a:pt x="72"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17" name="Freeform 8">
                <a:extLst>
                  <a:ext uri="{FF2B5EF4-FFF2-40B4-BE49-F238E27FC236}">
                    <a16:creationId xmlns:a16="http://schemas.microsoft.com/office/drawing/2014/main" id="{CF6EA3B3-AB91-3840-B29D-7083C1127E2F}"/>
                  </a:ext>
                </a:extLst>
              </p:cNvPr>
              <p:cNvSpPr>
                <a:spLocks noEditPoints="1"/>
              </p:cNvSpPr>
              <p:nvPr/>
            </p:nvSpPr>
            <p:spPr bwMode="auto">
              <a:xfrm>
                <a:off x="820" y="1044"/>
                <a:ext cx="344" cy="413"/>
              </a:xfrm>
              <a:custGeom>
                <a:avLst/>
                <a:gdLst>
                  <a:gd name="T0" fmla="*/ 303 w 461"/>
                  <a:gd name="T1" fmla="*/ 554 h 554"/>
                  <a:gd name="T2" fmla="*/ 158 w 461"/>
                  <a:gd name="T3" fmla="*/ 554 h 554"/>
                  <a:gd name="T4" fmla="*/ 95 w 461"/>
                  <a:gd name="T5" fmla="*/ 491 h 554"/>
                  <a:gd name="T6" fmla="*/ 95 w 461"/>
                  <a:gd name="T7" fmla="*/ 448 h 554"/>
                  <a:gd name="T8" fmla="*/ 65 w 461"/>
                  <a:gd name="T9" fmla="*/ 391 h 554"/>
                  <a:gd name="T10" fmla="*/ 0 w 461"/>
                  <a:gd name="T11" fmla="*/ 231 h 554"/>
                  <a:gd name="T12" fmla="*/ 231 w 461"/>
                  <a:gd name="T13" fmla="*/ 0 h 554"/>
                  <a:gd name="T14" fmla="*/ 461 w 461"/>
                  <a:gd name="T15" fmla="*/ 231 h 554"/>
                  <a:gd name="T16" fmla="*/ 396 w 461"/>
                  <a:gd name="T17" fmla="*/ 391 h 554"/>
                  <a:gd name="T18" fmla="*/ 366 w 461"/>
                  <a:gd name="T19" fmla="*/ 448 h 554"/>
                  <a:gd name="T20" fmla="*/ 366 w 461"/>
                  <a:gd name="T21" fmla="*/ 491 h 554"/>
                  <a:gd name="T22" fmla="*/ 303 w 461"/>
                  <a:gd name="T23" fmla="*/ 554 h 554"/>
                  <a:gd name="T24" fmla="*/ 231 w 461"/>
                  <a:gd name="T25" fmla="*/ 14 h 554"/>
                  <a:gd name="T26" fmla="*/ 14 w 461"/>
                  <a:gd name="T27" fmla="*/ 231 h 554"/>
                  <a:gd name="T28" fmla="*/ 75 w 461"/>
                  <a:gd name="T29" fmla="*/ 381 h 554"/>
                  <a:gd name="T30" fmla="*/ 109 w 461"/>
                  <a:gd name="T31" fmla="*/ 448 h 554"/>
                  <a:gd name="T32" fmla="*/ 109 w 461"/>
                  <a:gd name="T33" fmla="*/ 491 h 554"/>
                  <a:gd name="T34" fmla="*/ 158 w 461"/>
                  <a:gd name="T35" fmla="*/ 540 h 554"/>
                  <a:gd name="T36" fmla="*/ 303 w 461"/>
                  <a:gd name="T37" fmla="*/ 540 h 554"/>
                  <a:gd name="T38" fmla="*/ 352 w 461"/>
                  <a:gd name="T39" fmla="*/ 491 h 554"/>
                  <a:gd name="T40" fmla="*/ 352 w 461"/>
                  <a:gd name="T41" fmla="*/ 448 h 554"/>
                  <a:gd name="T42" fmla="*/ 386 w 461"/>
                  <a:gd name="T43" fmla="*/ 381 h 554"/>
                  <a:gd name="T44" fmla="*/ 447 w 461"/>
                  <a:gd name="T45" fmla="*/ 231 h 554"/>
                  <a:gd name="T46" fmla="*/ 231 w 461"/>
                  <a:gd name="T47" fmla="*/ 1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1" h="554">
                    <a:moveTo>
                      <a:pt x="303" y="554"/>
                    </a:moveTo>
                    <a:cubicBezTo>
                      <a:pt x="158" y="554"/>
                      <a:pt x="158" y="554"/>
                      <a:pt x="158" y="554"/>
                    </a:cubicBezTo>
                    <a:cubicBezTo>
                      <a:pt x="123" y="554"/>
                      <a:pt x="95" y="526"/>
                      <a:pt x="95" y="491"/>
                    </a:cubicBezTo>
                    <a:cubicBezTo>
                      <a:pt x="95" y="448"/>
                      <a:pt x="95" y="448"/>
                      <a:pt x="95" y="448"/>
                    </a:cubicBezTo>
                    <a:cubicBezTo>
                      <a:pt x="95" y="424"/>
                      <a:pt x="85" y="410"/>
                      <a:pt x="65" y="391"/>
                    </a:cubicBezTo>
                    <a:cubicBezTo>
                      <a:pt x="24" y="350"/>
                      <a:pt x="0" y="292"/>
                      <a:pt x="0" y="231"/>
                    </a:cubicBezTo>
                    <a:cubicBezTo>
                      <a:pt x="0" y="104"/>
                      <a:pt x="104" y="0"/>
                      <a:pt x="231" y="0"/>
                    </a:cubicBezTo>
                    <a:cubicBezTo>
                      <a:pt x="358" y="0"/>
                      <a:pt x="461" y="104"/>
                      <a:pt x="461" y="231"/>
                    </a:cubicBezTo>
                    <a:cubicBezTo>
                      <a:pt x="461" y="292"/>
                      <a:pt x="437" y="350"/>
                      <a:pt x="396" y="391"/>
                    </a:cubicBezTo>
                    <a:cubicBezTo>
                      <a:pt x="376" y="410"/>
                      <a:pt x="366" y="424"/>
                      <a:pt x="366" y="448"/>
                    </a:cubicBezTo>
                    <a:cubicBezTo>
                      <a:pt x="366" y="491"/>
                      <a:pt x="366" y="491"/>
                      <a:pt x="366" y="491"/>
                    </a:cubicBezTo>
                    <a:cubicBezTo>
                      <a:pt x="366" y="526"/>
                      <a:pt x="338" y="554"/>
                      <a:pt x="303" y="554"/>
                    </a:cubicBezTo>
                    <a:close/>
                    <a:moveTo>
                      <a:pt x="231" y="14"/>
                    </a:moveTo>
                    <a:cubicBezTo>
                      <a:pt x="111" y="14"/>
                      <a:pt x="14" y="111"/>
                      <a:pt x="14" y="231"/>
                    </a:cubicBezTo>
                    <a:cubicBezTo>
                      <a:pt x="14" y="288"/>
                      <a:pt x="36" y="343"/>
                      <a:pt x="75" y="381"/>
                    </a:cubicBezTo>
                    <a:cubicBezTo>
                      <a:pt x="96" y="402"/>
                      <a:pt x="109" y="420"/>
                      <a:pt x="109" y="448"/>
                    </a:cubicBezTo>
                    <a:cubicBezTo>
                      <a:pt x="109" y="491"/>
                      <a:pt x="109" y="491"/>
                      <a:pt x="109" y="491"/>
                    </a:cubicBezTo>
                    <a:cubicBezTo>
                      <a:pt x="109" y="518"/>
                      <a:pt x="131" y="540"/>
                      <a:pt x="158" y="540"/>
                    </a:cubicBezTo>
                    <a:cubicBezTo>
                      <a:pt x="303" y="540"/>
                      <a:pt x="303" y="540"/>
                      <a:pt x="303" y="540"/>
                    </a:cubicBezTo>
                    <a:cubicBezTo>
                      <a:pt x="330" y="540"/>
                      <a:pt x="352" y="518"/>
                      <a:pt x="352" y="491"/>
                    </a:cubicBezTo>
                    <a:cubicBezTo>
                      <a:pt x="352" y="448"/>
                      <a:pt x="352" y="448"/>
                      <a:pt x="352" y="448"/>
                    </a:cubicBezTo>
                    <a:cubicBezTo>
                      <a:pt x="352" y="420"/>
                      <a:pt x="365" y="402"/>
                      <a:pt x="386" y="381"/>
                    </a:cubicBezTo>
                    <a:cubicBezTo>
                      <a:pt x="425" y="343"/>
                      <a:pt x="447" y="288"/>
                      <a:pt x="447" y="231"/>
                    </a:cubicBezTo>
                    <a:cubicBezTo>
                      <a:pt x="447" y="111"/>
                      <a:pt x="350" y="14"/>
                      <a:pt x="23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18" name="Freeform 9">
                <a:extLst>
                  <a:ext uri="{FF2B5EF4-FFF2-40B4-BE49-F238E27FC236}">
                    <a16:creationId xmlns:a16="http://schemas.microsoft.com/office/drawing/2014/main" id="{035B517C-D957-474F-BED7-E62FFA3B07C7}"/>
                  </a:ext>
                </a:extLst>
              </p:cNvPr>
              <p:cNvSpPr>
                <a:spLocks noEditPoints="1"/>
              </p:cNvSpPr>
              <p:nvPr/>
            </p:nvSpPr>
            <p:spPr bwMode="auto">
              <a:xfrm>
                <a:off x="910" y="1447"/>
                <a:ext cx="164" cy="51"/>
              </a:xfrm>
              <a:custGeom>
                <a:avLst/>
                <a:gdLst>
                  <a:gd name="T0" fmla="*/ 185 w 219"/>
                  <a:gd name="T1" fmla="*/ 68 h 68"/>
                  <a:gd name="T2" fmla="*/ 34 w 219"/>
                  <a:gd name="T3" fmla="*/ 68 h 68"/>
                  <a:gd name="T4" fmla="*/ 0 w 219"/>
                  <a:gd name="T5" fmla="*/ 34 h 68"/>
                  <a:gd name="T6" fmla="*/ 34 w 219"/>
                  <a:gd name="T7" fmla="*/ 0 h 68"/>
                  <a:gd name="T8" fmla="*/ 185 w 219"/>
                  <a:gd name="T9" fmla="*/ 0 h 68"/>
                  <a:gd name="T10" fmla="*/ 219 w 219"/>
                  <a:gd name="T11" fmla="*/ 34 h 68"/>
                  <a:gd name="T12" fmla="*/ 185 w 219"/>
                  <a:gd name="T13" fmla="*/ 68 h 68"/>
                  <a:gd name="T14" fmla="*/ 34 w 219"/>
                  <a:gd name="T15" fmla="*/ 14 h 68"/>
                  <a:gd name="T16" fmla="*/ 14 w 219"/>
                  <a:gd name="T17" fmla="*/ 34 h 68"/>
                  <a:gd name="T18" fmla="*/ 34 w 219"/>
                  <a:gd name="T19" fmla="*/ 54 h 68"/>
                  <a:gd name="T20" fmla="*/ 185 w 219"/>
                  <a:gd name="T21" fmla="*/ 54 h 68"/>
                  <a:gd name="T22" fmla="*/ 205 w 219"/>
                  <a:gd name="T23" fmla="*/ 34 h 68"/>
                  <a:gd name="T24" fmla="*/ 185 w 219"/>
                  <a:gd name="T25" fmla="*/ 14 h 68"/>
                  <a:gd name="T26" fmla="*/ 34 w 219"/>
                  <a:gd name="T27"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68">
                    <a:moveTo>
                      <a:pt x="185" y="68"/>
                    </a:moveTo>
                    <a:cubicBezTo>
                      <a:pt x="34" y="68"/>
                      <a:pt x="34" y="68"/>
                      <a:pt x="34" y="68"/>
                    </a:cubicBezTo>
                    <a:cubicBezTo>
                      <a:pt x="16" y="68"/>
                      <a:pt x="0" y="52"/>
                      <a:pt x="0" y="34"/>
                    </a:cubicBezTo>
                    <a:cubicBezTo>
                      <a:pt x="0" y="15"/>
                      <a:pt x="16" y="0"/>
                      <a:pt x="34" y="0"/>
                    </a:cubicBezTo>
                    <a:cubicBezTo>
                      <a:pt x="185" y="0"/>
                      <a:pt x="185" y="0"/>
                      <a:pt x="185" y="0"/>
                    </a:cubicBezTo>
                    <a:cubicBezTo>
                      <a:pt x="203" y="0"/>
                      <a:pt x="219" y="15"/>
                      <a:pt x="219" y="34"/>
                    </a:cubicBezTo>
                    <a:cubicBezTo>
                      <a:pt x="219" y="52"/>
                      <a:pt x="203" y="68"/>
                      <a:pt x="185" y="68"/>
                    </a:cubicBezTo>
                    <a:close/>
                    <a:moveTo>
                      <a:pt x="34" y="14"/>
                    </a:moveTo>
                    <a:cubicBezTo>
                      <a:pt x="23" y="14"/>
                      <a:pt x="14" y="23"/>
                      <a:pt x="14" y="34"/>
                    </a:cubicBezTo>
                    <a:cubicBezTo>
                      <a:pt x="14" y="45"/>
                      <a:pt x="23" y="54"/>
                      <a:pt x="34" y="54"/>
                    </a:cubicBezTo>
                    <a:cubicBezTo>
                      <a:pt x="185" y="54"/>
                      <a:pt x="185" y="54"/>
                      <a:pt x="185" y="54"/>
                    </a:cubicBezTo>
                    <a:cubicBezTo>
                      <a:pt x="196" y="54"/>
                      <a:pt x="205" y="45"/>
                      <a:pt x="205" y="34"/>
                    </a:cubicBezTo>
                    <a:cubicBezTo>
                      <a:pt x="205" y="23"/>
                      <a:pt x="196" y="14"/>
                      <a:pt x="185" y="14"/>
                    </a:cubicBezTo>
                    <a:lnTo>
                      <a:pt x="34"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grpSp>
      </p:grpSp>
      <p:sp>
        <p:nvSpPr>
          <p:cNvPr id="2" name="Title 1">
            <a:extLst>
              <a:ext uri="{FF2B5EF4-FFF2-40B4-BE49-F238E27FC236}">
                <a16:creationId xmlns:a16="http://schemas.microsoft.com/office/drawing/2014/main" id="{07E0D0EC-8DC1-A743-BB66-EA075ECE0356}"/>
              </a:ext>
            </a:extLst>
          </p:cNvPr>
          <p:cNvSpPr>
            <a:spLocks noGrp="1"/>
          </p:cNvSpPr>
          <p:nvPr>
            <p:ph type="title"/>
          </p:nvPr>
        </p:nvSpPr>
        <p:spPr/>
        <p:txBody>
          <a:bodyPr/>
          <a:lstStyle/>
          <a:p>
            <a:r>
              <a:rPr lang="en-US" sz="2400"/>
              <a:t>YOUR TURN: WHAT VALUES ARE REVEALED BY YOUR STORY?</a:t>
            </a:r>
          </a:p>
        </p:txBody>
      </p:sp>
      <p:sp>
        <p:nvSpPr>
          <p:cNvPr id="3" name="Content Placeholder 2">
            <a:extLst>
              <a:ext uri="{FF2B5EF4-FFF2-40B4-BE49-F238E27FC236}">
                <a16:creationId xmlns:a16="http://schemas.microsoft.com/office/drawing/2014/main" id="{51D595D7-9412-5647-AB79-4DC397FD6A5A}"/>
              </a:ext>
            </a:extLst>
          </p:cNvPr>
          <p:cNvSpPr>
            <a:spLocks noGrp="1"/>
          </p:cNvSpPr>
          <p:nvPr>
            <p:ph sz="half" idx="1"/>
          </p:nvPr>
        </p:nvSpPr>
        <p:spPr>
          <a:xfrm>
            <a:off x="980502" y="1577692"/>
            <a:ext cx="9996297" cy="1738313"/>
          </a:xfrm>
        </p:spPr>
        <p:txBody>
          <a:bodyPr vert="horz" lIns="91440" tIns="45720" rIns="91440" bIns="45720" rtlCol="0" anchor="t">
            <a:normAutofit/>
          </a:bodyPr>
          <a:lstStyle/>
          <a:p>
            <a:pPr algn="ctr"/>
            <a:r>
              <a:rPr lang="en-US">
                <a:ea typeface="Verdana"/>
                <a:cs typeface="Arial"/>
              </a:rPr>
              <a:t>Refer to your success story to </a:t>
            </a:r>
            <a:r>
              <a:rPr lang="en-US" b="1">
                <a:ea typeface="Verdana"/>
                <a:cs typeface="Arial"/>
                <a:hlinkClick r:id="rId4"/>
              </a:rPr>
              <a:t>identify any values</a:t>
            </a:r>
            <a:r>
              <a:rPr lang="en-US" b="1">
                <a:ea typeface="Verdana"/>
                <a:cs typeface="Arial"/>
              </a:rPr>
              <a:t> </a:t>
            </a:r>
            <a:br>
              <a:rPr lang="en-US" b="1"/>
            </a:br>
            <a:r>
              <a:rPr lang="en-US">
                <a:ea typeface="Verdana"/>
                <a:cs typeface="Arial"/>
              </a:rPr>
              <a:t>that emerge from the narrative. </a:t>
            </a:r>
            <a:endParaRPr lang="en-US"/>
          </a:p>
        </p:txBody>
      </p:sp>
      <p:sp>
        <p:nvSpPr>
          <p:cNvPr id="5" name="Content Placeholder 4">
            <a:extLst>
              <a:ext uri="{FF2B5EF4-FFF2-40B4-BE49-F238E27FC236}">
                <a16:creationId xmlns:a16="http://schemas.microsoft.com/office/drawing/2014/main" id="{4DF3DF76-B99B-2F48-AAB6-B684F2AE5B75}"/>
              </a:ext>
            </a:extLst>
          </p:cNvPr>
          <p:cNvSpPr>
            <a:spLocks noGrp="1"/>
          </p:cNvSpPr>
          <p:nvPr>
            <p:ph sz="half" idx="15"/>
          </p:nvPr>
        </p:nvSpPr>
        <p:spPr>
          <a:xfrm>
            <a:off x="1052513" y="3222233"/>
            <a:ext cx="9810986" cy="4525963"/>
          </a:xfrm>
        </p:spPr>
        <p:txBody>
          <a:bodyPr/>
          <a:lstStyle/>
          <a:p>
            <a:pPr lvl="2"/>
            <a:r>
              <a:rPr lang="en-US" b="1">
                <a:solidFill>
                  <a:schemeClr val="accent5">
                    <a:lumMod val="75000"/>
                  </a:schemeClr>
                </a:solidFill>
              </a:rPr>
              <a:t>Remember: </a:t>
            </a:r>
            <a:endParaRPr lang="en-CA" b="1">
              <a:solidFill>
                <a:schemeClr val="accent5">
                  <a:lumMod val="75000"/>
                </a:schemeClr>
              </a:solidFill>
            </a:endParaRPr>
          </a:p>
          <a:p>
            <a:pPr lvl="2"/>
            <a:r>
              <a:rPr lang="en-CA" b="1"/>
              <a:t>Values</a:t>
            </a:r>
            <a:r>
              <a:rPr lang="en-CA"/>
              <a:t> are</a:t>
            </a:r>
            <a:r>
              <a:rPr lang="en-US"/>
              <a:t> judgements about what is important in life.</a:t>
            </a:r>
          </a:p>
          <a:p>
            <a:endParaRPr lang="en-US"/>
          </a:p>
        </p:txBody>
      </p:sp>
      <p:pic>
        <p:nvPicPr>
          <p:cNvPr id="9" name="Picture 8">
            <a:extLst>
              <a:ext uri="{FF2B5EF4-FFF2-40B4-BE49-F238E27FC236}">
                <a16:creationId xmlns:a16="http://schemas.microsoft.com/office/drawing/2014/main" id="{6320FD44-7D11-4E41-8F41-5D49680924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79510" y="124476"/>
            <a:ext cx="649617" cy="649617"/>
          </a:xfrm>
          <a:prstGeom prst="rect">
            <a:avLst/>
          </a:prstGeom>
        </p:spPr>
      </p:pic>
    </p:spTree>
    <p:custDataLst>
      <p:tags r:id="rId1"/>
    </p:custDataLst>
    <p:extLst>
      <p:ext uri="{BB962C8B-B14F-4D97-AF65-F5344CB8AC3E}">
        <p14:creationId xmlns:p14="http://schemas.microsoft.com/office/powerpoint/2010/main" val="2084865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2282BC4-0BAD-4346-8C81-B083A625D2F0}"/>
              </a:ext>
            </a:extLst>
          </p:cNvPr>
          <p:cNvGrpSpPr/>
          <p:nvPr/>
        </p:nvGrpSpPr>
        <p:grpSpPr>
          <a:xfrm>
            <a:off x="980502" y="3100630"/>
            <a:ext cx="9996296" cy="1738312"/>
            <a:chOff x="6108700" y="1065626"/>
            <a:chExt cx="9996296" cy="1738312"/>
          </a:xfrm>
        </p:grpSpPr>
        <p:sp>
          <p:nvSpPr>
            <p:cNvPr id="11" name="Rectangle 10">
              <a:extLst>
                <a:ext uri="{FF2B5EF4-FFF2-40B4-BE49-F238E27FC236}">
                  <a16:creationId xmlns:a16="http://schemas.microsoft.com/office/drawing/2014/main" id="{10D3E528-CA67-C249-8065-23F374A4A279}"/>
                </a:ext>
              </a:extLst>
            </p:cNvPr>
            <p:cNvSpPr/>
            <p:nvPr/>
          </p:nvSpPr>
          <p:spPr>
            <a:xfrm>
              <a:off x="6108700" y="1065626"/>
              <a:ext cx="9996296" cy="173831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2" name="Group 4">
              <a:extLst>
                <a:ext uri="{FF2B5EF4-FFF2-40B4-BE49-F238E27FC236}">
                  <a16:creationId xmlns:a16="http://schemas.microsoft.com/office/drawing/2014/main" id="{31F7CF62-1377-F14D-BCDE-50B7BEFDF2B8}"/>
                </a:ext>
              </a:extLst>
            </p:cNvPr>
            <p:cNvGrpSpPr>
              <a:grpSpLocks noChangeAspect="1"/>
            </p:cNvGrpSpPr>
            <p:nvPr/>
          </p:nvGrpSpPr>
          <p:grpSpPr bwMode="auto">
            <a:xfrm>
              <a:off x="6343400" y="1187229"/>
              <a:ext cx="330296" cy="537692"/>
              <a:chOff x="820" y="1044"/>
              <a:chExt cx="344" cy="560"/>
            </a:xfrm>
            <a:solidFill>
              <a:schemeClr val="accent1"/>
            </a:solidFill>
          </p:grpSpPr>
          <p:sp>
            <p:nvSpPr>
              <p:cNvPr id="13" name="Freeform 5">
                <a:extLst>
                  <a:ext uri="{FF2B5EF4-FFF2-40B4-BE49-F238E27FC236}">
                    <a16:creationId xmlns:a16="http://schemas.microsoft.com/office/drawing/2014/main" id="{B8910178-A53E-D54A-AFF1-FF41274DE7CE}"/>
                  </a:ext>
                </a:extLst>
              </p:cNvPr>
              <p:cNvSpPr>
                <a:spLocks noEditPoints="1"/>
              </p:cNvSpPr>
              <p:nvPr/>
            </p:nvSpPr>
            <p:spPr bwMode="auto">
              <a:xfrm>
                <a:off x="910" y="1487"/>
                <a:ext cx="164" cy="50"/>
              </a:xfrm>
              <a:custGeom>
                <a:avLst/>
                <a:gdLst>
                  <a:gd name="T0" fmla="*/ 185 w 219"/>
                  <a:gd name="T1" fmla="*/ 67 h 67"/>
                  <a:gd name="T2" fmla="*/ 34 w 219"/>
                  <a:gd name="T3" fmla="*/ 67 h 67"/>
                  <a:gd name="T4" fmla="*/ 0 w 219"/>
                  <a:gd name="T5" fmla="*/ 33 h 67"/>
                  <a:gd name="T6" fmla="*/ 34 w 219"/>
                  <a:gd name="T7" fmla="*/ 0 h 67"/>
                  <a:gd name="T8" fmla="*/ 185 w 219"/>
                  <a:gd name="T9" fmla="*/ 0 h 67"/>
                  <a:gd name="T10" fmla="*/ 219 w 219"/>
                  <a:gd name="T11" fmla="*/ 33 h 67"/>
                  <a:gd name="T12" fmla="*/ 185 w 219"/>
                  <a:gd name="T13" fmla="*/ 67 h 67"/>
                  <a:gd name="T14" fmla="*/ 34 w 219"/>
                  <a:gd name="T15" fmla="*/ 14 h 67"/>
                  <a:gd name="T16" fmla="*/ 14 w 219"/>
                  <a:gd name="T17" fmla="*/ 33 h 67"/>
                  <a:gd name="T18" fmla="*/ 34 w 219"/>
                  <a:gd name="T19" fmla="*/ 53 h 67"/>
                  <a:gd name="T20" fmla="*/ 185 w 219"/>
                  <a:gd name="T21" fmla="*/ 53 h 67"/>
                  <a:gd name="T22" fmla="*/ 205 w 219"/>
                  <a:gd name="T23" fmla="*/ 33 h 67"/>
                  <a:gd name="T24" fmla="*/ 185 w 219"/>
                  <a:gd name="T25" fmla="*/ 14 h 67"/>
                  <a:gd name="T26" fmla="*/ 34 w 219"/>
                  <a:gd name="T27" fmla="*/ 1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67">
                    <a:moveTo>
                      <a:pt x="185" y="67"/>
                    </a:moveTo>
                    <a:cubicBezTo>
                      <a:pt x="34" y="67"/>
                      <a:pt x="34" y="67"/>
                      <a:pt x="34" y="67"/>
                    </a:cubicBezTo>
                    <a:cubicBezTo>
                      <a:pt x="16" y="67"/>
                      <a:pt x="0" y="52"/>
                      <a:pt x="0" y="33"/>
                    </a:cubicBezTo>
                    <a:cubicBezTo>
                      <a:pt x="0" y="15"/>
                      <a:pt x="16" y="0"/>
                      <a:pt x="34" y="0"/>
                    </a:cubicBezTo>
                    <a:cubicBezTo>
                      <a:pt x="185" y="0"/>
                      <a:pt x="185" y="0"/>
                      <a:pt x="185" y="0"/>
                    </a:cubicBezTo>
                    <a:cubicBezTo>
                      <a:pt x="203" y="0"/>
                      <a:pt x="219" y="15"/>
                      <a:pt x="219" y="33"/>
                    </a:cubicBezTo>
                    <a:cubicBezTo>
                      <a:pt x="219" y="52"/>
                      <a:pt x="203" y="67"/>
                      <a:pt x="185" y="67"/>
                    </a:cubicBezTo>
                    <a:close/>
                    <a:moveTo>
                      <a:pt x="34" y="14"/>
                    </a:moveTo>
                    <a:cubicBezTo>
                      <a:pt x="23" y="14"/>
                      <a:pt x="14" y="23"/>
                      <a:pt x="14" y="33"/>
                    </a:cubicBezTo>
                    <a:cubicBezTo>
                      <a:pt x="14" y="44"/>
                      <a:pt x="23" y="53"/>
                      <a:pt x="34" y="53"/>
                    </a:cubicBezTo>
                    <a:cubicBezTo>
                      <a:pt x="185" y="53"/>
                      <a:pt x="185" y="53"/>
                      <a:pt x="185" y="53"/>
                    </a:cubicBezTo>
                    <a:cubicBezTo>
                      <a:pt x="196" y="53"/>
                      <a:pt x="205" y="44"/>
                      <a:pt x="205" y="33"/>
                    </a:cubicBezTo>
                    <a:cubicBezTo>
                      <a:pt x="205" y="23"/>
                      <a:pt x="196" y="14"/>
                      <a:pt x="185" y="14"/>
                    </a:cubicBezTo>
                    <a:lnTo>
                      <a:pt x="34"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15" name="Freeform 6">
                <a:extLst>
                  <a:ext uri="{FF2B5EF4-FFF2-40B4-BE49-F238E27FC236}">
                    <a16:creationId xmlns:a16="http://schemas.microsoft.com/office/drawing/2014/main" id="{F9B9E3DE-450A-174B-8983-FF743105BBA5}"/>
                  </a:ext>
                </a:extLst>
              </p:cNvPr>
              <p:cNvSpPr>
                <a:spLocks noEditPoints="1"/>
              </p:cNvSpPr>
              <p:nvPr/>
            </p:nvSpPr>
            <p:spPr bwMode="auto">
              <a:xfrm>
                <a:off x="910" y="1527"/>
                <a:ext cx="164" cy="51"/>
              </a:xfrm>
              <a:custGeom>
                <a:avLst/>
                <a:gdLst>
                  <a:gd name="T0" fmla="*/ 185 w 219"/>
                  <a:gd name="T1" fmla="*/ 68 h 68"/>
                  <a:gd name="T2" fmla="*/ 34 w 219"/>
                  <a:gd name="T3" fmla="*/ 68 h 68"/>
                  <a:gd name="T4" fmla="*/ 0 w 219"/>
                  <a:gd name="T5" fmla="*/ 34 h 68"/>
                  <a:gd name="T6" fmla="*/ 34 w 219"/>
                  <a:gd name="T7" fmla="*/ 0 h 68"/>
                  <a:gd name="T8" fmla="*/ 185 w 219"/>
                  <a:gd name="T9" fmla="*/ 0 h 68"/>
                  <a:gd name="T10" fmla="*/ 219 w 219"/>
                  <a:gd name="T11" fmla="*/ 34 h 68"/>
                  <a:gd name="T12" fmla="*/ 185 w 219"/>
                  <a:gd name="T13" fmla="*/ 68 h 68"/>
                  <a:gd name="T14" fmla="*/ 34 w 219"/>
                  <a:gd name="T15" fmla="*/ 14 h 68"/>
                  <a:gd name="T16" fmla="*/ 14 w 219"/>
                  <a:gd name="T17" fmla="*/ 34 h 68"/>
                  <a:gd name="T18" fmla="*/ 34 w 219"/>
                  <a:gd name="T19" fmla="*/ 54 h 68"/>
                  <a:gd name="T20" fmla="*/ 185 w 219"/>
                  <a:gd name="T21" fmla="*/ 54 h 68"/>
                  <a:gd name="T22" fmla="*/ 205 w 219"/>
                  <a:gd name="T23" fmla="*/ 34 h 68"/>
                  <a:gd name="T24" fmla="*/ 185 w 219"/>
                  <a:gd name="T25" fmla="*/ 14 h 68"/>
                  <a:gd name="T26" fmla="*/ 34 w 219"/>
                  <a:gd name="T27"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68">
                    <a:moveTo>
                      <a:pt x="185" y="68"/>
                    </a:moveTo>
                    <a:cubicBezTo>
                      <a:pt x="34" y="68"/>
                      <a:pt x="34" y="68"/>
                      <a:pt x="34" y="68"/>
                    </a:cubicBezTo>
                    <a:cubicBezTo>
                      <a:pt x="16" y="68"/>
                      <a:pt x="0" y="53"/>
                      <a:pt x="0" y="34"/>
                    </a:cubicBezTo>
                    <a:cubicBezTo>
                      <a:pt x="0" y="15"/>
                      <a:pt x="16" y="0"/>
                      <a:pt x="34" y="0"/>
                    </a:cubicBezTo>
                    <a:cubicBezTo>
                      <a:pt x="185" y="0"/>
                      <a:pt x="185" y="0"/>
                      <a:pt x="185" y="0"/>
                    </a:cubicBezTo>
                    <a:cubicBezTo>
                      <a:pt x="203" y="0"/>
                      <a:pt x="219" y="15"/>
                      <a:pt x="219" y="34"/>
                    </a:cubicBezTo>
                    <a:cubicBezTo>
                      <a:pt x="219" y="53"/>
                      <a:pt x="203" y="68"/>
                      <a:pt x="185" y="68"/>
                    </a:cubicBezTo>
                    <a:close/>
                    <a:moveTo>
                      <a:pt x="34" y="14"/>
                    </a:moveTo>
                    <a:cubicBezTo>
                      <a:pt x="23" y="14"/>
                      <a:pt x="14" y="23"/>
                      <a:pt x="14" y="34"/>
                    </a:cubicBezTo>
                    <a:cubicBezTo>
                      <a:pt x="14" y="45"/>
                      <a:pt x="23" y="54"/>
                      <a:pt x="34" y="54"/>
                    </a:cubicBezTo>
                    <a:cubicBezTo>
                      <a:pt x="185" y="54"/>
                      <a:pt x="185" y="54"/>
                      <a:pt x="185" y="54"/>
                    </a:cubicBezTo>
                    <a:cubicBezTo>
                      <a:pt x="196" y="54"/>
                      <a:pt x="205" y="45"/>
                      <a:pt x="205" y="34"/>
                    </a:cubicBezTo>
                    <a:cubicBezTo>
                      <a:pt x="205" y="23"/>
                      <a:pt x="196" y="14"/>
                      <a:pt x="185" y="14"/>
                    </a:cubicBezTo>
                    <a:lnTo>
                      <a:pt x="34"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16" name="Freeform 7">
                <a:extLst>
                  <a:ext uri="{FF2B5EF4-FFF2-40B4-BE49-F238E27FC236}">
                    <a16:creationId xmlns:a16="http://schemas.microsoft.com/office/drawing/2014/main" id="{9C0F95DC-1877-554C-A0C8-FC355AC16D53}"/>
                  </a:ext>
                </a:extLst>
              </p:cNvPr>
              <p:cNvSpPr>
                <a:spLocks/>
              </p:cNvSpPr>
              <p:nvPr/>
            </p:nvSpPr>
            <p:spPr bwMode="auto">
              <a:xfrm>
                <a:off x="938" y="1567"/>
                <a:ext cx="108" cy="37"/>
              </a:xfrm>
              <a:custGeom>
                <a:avLst/>
                <a:gdLst>
                  <a:gd name="T0" fmla="*/ 72 w 145"/>
                  <a:gd name="T1" fmla="*/ 49 h 49"/>
                  <a:gd name="T2" fmla="*/ 0 w 145"/>
                  <a:gd name="T3" fmla="*/ 7 h 49"/>
                  <a:gd name="T4" fmla="*/ 7 w 145"/>
                  <a:gd name="T5" fmla="*/ 0 h 49"/>
                  <a:gd name="T6" fmla="*/ 14 w 145"/>
                  <a:gd name="T7" fmla="*/ 7 h 49"/>
                  <a:gd name="T8" fmla="*/ 72 w 145"/>
                  <a:gd name="T9" fmla="*/ 35 h 49"/>
                  <a:gd name="T10" fmla="*/ 131 w 145"/>
                  <a:gd name="T11" fmla="*/ 7 h 49"/>
                  <a:gd name="T12" fmla="*/ 138 w 145"/>
                  <a:gd name="T13" fmla="*/ 0 h 49"/>
                  <a:gd name="T14" fmla="*/ 145 w 145"/>
                  <a:gd name="T15" fmla="*/ 7 h 49"/>
                  <a:gd name="T16" fmla="*/ 72 w 145"/>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 h="49">
                    <a:moveTo>
                      <a:pt x="72" y="49"/>
                    </a:moveTo>
                    <a:cubicBezTo>
                      <a:pt x="32" y="49"/>
                      <a:pt x="0" y="30"/>
                      <a:pt x="0" y="7"/>
                    </a:cubicBezTo>
                    <a:cubicBezTo>
                      <a:pt x="0" y="3"/>
                      <a:pt x="3" y="0"/>
                      <a:pt x="7" y="0"/>
                    </a:cubicBezTo>
                    <a:cubicBezTo>
                      <a:pt x="11" y="0"/>
                      <a:pt x="14" y="3"/>
                      <a:pt x="14" y="7"/>
                    </a:cubicBezTo>
                    <a:cubicBezTo>
                      <a:pt x="14" y="20"/>
                      <a:pt x="38" y="35"/>
                      <a:pt x="72" y="35"/>
                    </a:cubicBezTo>
                    <a:cubicBezTo>
                      <a:pt x="107" y="35"/>
                      <a:pt x="131" y="20"/>
                      <a:pt x="131" y="7"/>
                    </a:cubicBezTo>
                    <a:cubicBezTo>
                      <a:pt x="131" y="3"/>
                      <a:pt x="135" y="0"/>
                      <a:pt x="138" y="0"/>
                    </a:cubicBezTo>
                    <a:cubicBezTo>
                      <a:pt x="142" y="0"/>
                      <a:pt x="145" y="3"/>
                      <a:pt x="145" y="7"/>
                    </a:cubicBezTo>
                    <a:cubicBezTo>
                      <a:pt x="145" y="30"/>
                      <a:pt x="113" y="49"/>
                      <a:pt x="72"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17" name="Freeform 8">
                <a:extLst>
                  <a:ext uri="{FF2B5EF4-FFF2-40B4-BE49-F238E27FC236}">
                    <a16:creationId xmlns:a16="http://schemas.microsoft.com/office/drawing/2014/main" id="{CF6EA3B3-AB91-3840-B29D-7083C1127E2F}"/>
                  </a:ext>
                </a:extLst>
              </p:cNvPr>
              <p:cNvSpPr>
                <a:spLocks noEditPoints="1"/>
              </p:cNvSpPr>
              <p:nvPr/>
            </p:nvSpPr>
            <p:spPr bwMode="auto">
              <a:xfrm>
                <a:off x="820" y="1044"/>
                <a:ext cx="344" cy="413"/>
              </a:xfrm>
              <a:custGeom>
                <a:avLst/>
                <a:gdLst>
                  <a:gd name="T0" fmla="*/ 303 w 461"/>
                  <a:gd name="T1" fmla="*/ 554 h 554"/>
                  <a:gd name="T2" fmla="*/ 158 w 461"/>
                  <a:gd name="T3" fmla="*/ 554 h 554"/>
                  <a:gd name="T4" fmla="*/ 95 w 461"/>
                  <a:gd name="T5" fmla="*/ 491 h 554"/>
                  <a:gd name="T6" fmla="*/ 95 w 461"/>
                  <a:gd name="T7" fmla="*/ 448 h 554"/>
                  <a:gd name="T8" fmla="*/ 65 w 461"/>
                  <a:gd name="T9" fmla="*/ 391 h 554"/>
                  <a:gd name="T10" fmla="*/ 0 w 461"/>
                  <a:gd name="T11" fmla="*/ 231 h 554"/>
                  <a:gd name="T12" fmla="*/ 231 w 461"/>
                  <a:gd name="T13" fmla="*/ 0 h 554"/>
                  <a:gd name="T14" fmla="*/ 461 w 461"/>
                  <a:gd name="T15" fmla="*/ 231 h 554"/>
                  <a:gd name="T16" fmla="*/ 396 w 461"/>
                  <a:gd name="T17" fmla="*/ 391 h 554"/>
                  <a:gd name="T18" fmla="*/ 366 w 461"/>
                  <a:gd name="T19" fmla="*/ 448 h 554"/>
                  <a:gd name="T20" fmla="*/ 366 w 461"/>
                  <a:gd name="T21" fmla="*/ 491 h 554"/>
                  <a:gd name="T22" fmla="*/ 303 w 461"/>
                  <a:gd name="T23" fmla="*/ 554 h 554"/>
                  <a:gd name="T24" fmla="*/ 231 w 461"/>
                  <a:gd name="T25" fmla="*/ 14 h 554"/>
                  <a:gd name="T26" fmla="*/ 14 w 461"/>
                  <a:gd name="T27" fmla="*/ 231 h 554"/>
                  <a:gd name="T28" fmla="*/ 75 w 461"/>
                  <a:gd name="T29" fmla="*/ 381 h 554"/>
                  <a:gd name="T30" fmla="*/ 109 w 461"/>
                  <a:gd name="T31" fmla="*/ 448 h 554"/>
                  <a:gd name="T32" fmla="*/ 109 w 461"/>
                  <a:gd name="T33" fmla="*/ 491 h 554"/>
                  <a:gd name="T34" fmla="*/ 158 w 461"/>
                  <a:gd name="T35" fmla="*/ 540 h 554"/>
                  <a:gd name="T36" fmla="*/ 303 w 461"/>
                  <a:gd name="T37" fmla="*/ 540 h 554"/>
                  <a:gd name="T38" fmla="*/ 352 w 461"/>
                  <a:gd name="T39" fmla="*/ 491 h 554"/>
                  <a:gd name="T40" fmla="*/ 352 w 461"/>
                  <a:gd name="T41" fmla="*/ 448 h 554"/>
                  <a:gd name="T42" fmla="*/ 386 w 461"/>
                  <a:gd name="T43" fmla="*/ 381 h 554"/>
                  <a:gd name="T44" fmla="*/ 447 w 461"/>
                  <a:gd name="T45" fmla="*/ 231 h 554"/>
                  <a:gd name="T46" fmla="*/ 231 w 461"/>
                  <a:gd name="T47" fmla="*/ 1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1" h="554">
                    <a:moveTo>
                      <a:pt x="303" y="554"/>
                    </a:moveTo>
                    <a:cubicBezTo>
                      <a:pt x="158" y="554"/>
                      <a:pt x="158" y="554"/>
                      <a:pt x="158" y="554"/>
                    </a:cubicBezTo>
                    <a:cubicBezTo>
                      <a:pt x="123" y="554"/>
                      <a:pt x="95" y="526"/>
                      <a:pt x="95" y="491"/>
                    </a:cubicBezTo>
                    <a:cubicBezTo>
                      <a:pt x="95" y="448"/>
                      <a:pt x="95" y="448"/>
                      <a:pt x="95" y="448"/>
                    </a:cubicBezTo>
                    <a:cubicBezTo>
                      <a:pt x="95" y="424"/>
                      <a:pt x="85" y="410"/>
                      <a:pt x="65" y="391"/>
                    </a:cubicBezTo>
                    <a:cubicBezTo>
                      <a:pt x="24" y="350"/>
                      <a:pt x="0" y="292"/>
                      <a:pt x="0" y="231"/>
                    </a:cubicBezTo>
                    <a:cubicBezTo>
                      <a:pt x="0" y="104"/>
                      <a:pt x="104" y="0"/>
                      <a:pt x="231" y="0"/>
                    </a:cubicBezTo>
                    <a:cubicBezTo>
                      <a:pt x="358" y="0"/>
                      <a:pt x="461" y="104"/>
                      <a:pt x="461" y="231"/>
                    </a:cubicBezTo>
                    <a:cubicBezTo>
                      <a:pt x="461" y="292"/>
                      <a:pt x="437" y="350"/>
                      <a:pt x="396" y="391"/>
                    </a:cubicBezTo>
                    <a:cubicBezTo>
                      <a:pt x="376" y="410"/>
                      <a:pt x="366" y="424"/>
                      <a:pt x="366" y="448"/>
                    </a:cubicBezTo>
                    <a:cubicBezTo>
                      <a:pt x="366" y="491"/>
                      <a:pt x="366" y="491"/>
                      <a:pt x="366" y="491"/>
                    </a:cubicBezTo>
                    <a:cubicBezTo>
                      <a:pt x="366" y="526"/>
                      <a:pt x="338" y="554"/>
                      <a:pt x="303" y="554"/>
                    </a:cubicBezTo>
                    <a:close/>
                    <a:moveTo>
                      <a:pt x="231" y="14"/>
                    </a:moveTo>
                    <a:cubicBezTo>
                      <a:pt x="111" y="14"/>
                      <a:pt x="14" y="111"/>
                      <a:pt x="14" y="231"/>
                    </a:cubicBezTo>
                    <a:cubicBezTo>
                      <a:pt x="14" y="288"/>
                      <a:pt x="36" y="343"/>
                      <a:pt x="75" y="381"/>
                    </a:cubicBezTo>
                    <a:cubicBezTo>
                      <a:pt x="96" y="402"/>
                      <a:pt x="109" y="420"/>
                      <a:pt x="109" y="448"/>
                    </a:cubicBezTo>
                    <a:cubicBezTo>
                      <a:pt x="109" y="491"/>
                      <a:pt x="109" y="491"/>
                      <a:pt x="109" y="491"/>
                    </a:cubicBezTo>
                    <a:cubicBezTo>
                      <a:pt x="109" y="518"/>
                      <a:pt x="131" y="540"/>
                      <a:pt x="158" y="540"/>
                    </a:cubicBezTo>
                    <a:cubicBezTo>
                      <a:pt x="303" y="540"/>
                      <a:pt x="303" y="540"/>
                      <a:pt x="303" y="540"/>
                    </a:cubicBezTo>
                    <a:cubicBezTo>
                      <a:pt x="330" y="540"/>
                      <a:pt x="352" y="518"/>
                      <a:pt x="352" y="491"/>
                    </a:cubicBezTo>
                    <a:cubicBezTo>
                      <a:pt x="352" y="448"/>
                      <a:pt x="352" y="448"/>
                      <a:pt x="352" y="448"/>
                    </a:cubicBezTo>
                    <a:cubicBezTo>
                      <a:pt x="352" y="420"/>
                      <a:pt x="365" y="402"/>
                      <a:pt x="386" y="381"/>
                    </a:cubicBezTo>
                    <a:cubicBezTo>
                      <a:pt x="425" y="343"/>
                      <a:pt x="447" y="288"/>
                      <a:pt x="447" y="231"/>
                    </a:cubicBezTo>
                    <a:cubicBezTo>
                      <a:pt x="447" y="111"/>
                      <a:pt x="350" y="14"/>
                      <a:pt x="23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18" name="Freeform 9">
                <a:extLst>
                  <a:ext uri="{FF2B5EF4-FFF2-40B4-BE49-F238E27FC236}">
                    <a16:creationId xmlns:a16="http://schemas.microsoft.com/office/drawing/2014/main" id="{035B517C-D957-474F-BED7-E62FFA3B07C7}"/>
                  </a:ext>
                </a:extLst>
              </p:cNvPr>
              <p:cNvSpPr>
                <a:spLocks noEditPoints="1"/>
              </p:cNvSpPr>
              <p:nvPr/>
            </p:nvSpPr>
            <p:spPr bwMode="auto">
              <a:xfrm>
                <a:off x="910" y="1447"/>
                <a:ext cx="164" cy="51"/>
              </a:xfrm>
              <a:custGeom>
                <a:avLst/>
                <a:gdLst>
                  <a:gd name="T0" fmla="*/ 185 w 219"/>
                  <a:gd name="T1" fmla="*/ 68 h 68"/>
                  <a:gd name="T2" fmla="*/ 34 w 219"/>
                  <a:gd name="T3" fmla="*/ 68 h 68"/>
                  <a:gd name="T4" fmla="*/ 0 w 219"/>
                  <a:gd name="T5" fmla="*/ 34 h 68"/>
                  <a:gd name="T6" fmla="*/ 34 w 219"/>
                  <a:gd name="T7" fmla="*/ 0 h 68"/>
                  <a:gd name="T8" fmla="*/ 185 w 219"/>
                  <a:gd name="T9" fmla="*/ 0 h 68"/>
                  <a:gd name="T10" fmla="*/ 219 w 219"/>
                  <a:gd name="T11" fmla="*/ 34 h 68"/>
                  <a:gd name="T12" fmla="*/ 185 w 219"/>
                  <a:gd name="T13" fmla="*/ 68 h 68"/>
                  <a:gd name="T14" fmla="*/ 34 w 219"/>
                  <a:gd name="T15" fmla="*/ 14 h 68"/>
                  <a:gd name="T16" fmla="*/ 14 w 219"/>
                  <a:gd name="T17" fmla="*/ 34 h 68"/>
                  <a:gd name="T18" fmla="*/ 34 w 219"/>
                  <a:gd name="T19" fmla="*/ 54 h 68"/>
                  <a:gd name="T20" fmla="*/ 185 w 219"/>
                  <a:gd name="T21" fmla="*/ 54 h 68"/>
                  <a:gd name="T22" fmla="*/ 205 w 219"/>
                  <a:gd name="T23" fmla="*/ 34 h 68"/>
                  <a:gd name="T24" fmla="*/ 185 w 219"/>
                  <a:gd name="T25" fmla="*/ 14 h 68"/>
                  <a:gd name="T26" fmla="*/ 34 w 219"/>
                  <a:gd name="T27"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68">
                    <a:moveTo>
                      <a:pt x="185" y="68"/>
                    </a:moveTo>
                    <a:cubicBezTo>
                      <a:pt x="34" y="68"/>
                      <a:pt x="34" y="68"/>
                      <a:pt x="34" y="68"/>
                    </a:cubicBezTo>
                    <a:cubicBezTo>
                      <a:pt x="16" y="68"/>
                      <a:pt x="0" y="52"/>
                      <a:pt x="0" y="34"/>
                    </a:cubicBezTo>
                    <a:cubicBezTo>
                      <a:pt x="0" y="15"/>
                      <a:pt x="16" y="0"/>
                      <a:pt x="34" y="0"/>
                    </a:cubicBezTo>
                    <a:cubicBezTo>
                      <a:pt x="185" y="0"/>
                      <a:pt x="185" y="0"/>
                      <a:pt x="185" y="0"/>
                    </a:cubicBezTo>
                    <a:cubicBezTo>
                      <a:pt x="203" y="0"/>
                      <a:pt x="219" y="15"/>
                      <a:pt x="219" y="34"/>
                    </a:cubicBezTo>
                    <a:cubicBezTo>
                      <a:pt x="219" y="52"/>
                      <a:pt x="203" y="68"/>
                      <a:pt x="185" y="68"/>
                    </a:cubicBezTo>
                    <a:close/>
                    <a:moveTo>
                      <a:pt x="34" y="14"/>
                    </a:moveTo>
                    <a:cubicBezTo>
                      <a:pt x="23" y="14"/>
                      <a:pt x="14" y="23"/>
                      <a:pt x="14" y="34"/>
                    </a:cubicBezTo>
                    <a:cubicBezTo>
                      <a:pt x="14" y="45"/>
                      <a:pt x="23" y="54"/>
                      <a:pt x="34" y="54"/>
                    </a:cubicBezTo>
                    <a:cubicBezTo>
                      <a:pt x="185" y="54"/>
                      <a:pt x="185" y="54"/>
                      <a:pt x="185" y="54"/>
                    </a:cubicBezTo>
                    <a:cubicBezTo>
                      <a:pt x="196" y="54"/>
                      <a:pt x="205" y="45"/>
                      <a:pt x="205" y="34"/>
                    </a:cubicBezTo>
                    <a:cubicBezTo>
                      <a:pt x="205" y="23"/>
                      <a:pt x="196" y="14"/>
                      <a:pt x="185" y="14"/>
                    </a:cubicBezTo>
                    <a:lnTo>
                      <a:pt x="34"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grpSp>
      </p:grpSp>
      <p:sp>
        <p:nvSpPr>
          <p:cNvPr id="2" name="Title 1">
            <a:extLst>
              <a:ext uri="{FF2B5EF4-FFF2-40B4-BE49-F238E27FC236}">
                <a16:creationId xmlns:a16="http://schemas.microsoft.com/office/drawing/2014/main" id="{07E0D0EC-8DC1-A743-BB66-EA075ECE0356}"/>
              </a:ext>
            </a:extLst>
          </p:cNvPr>
          <p:cNvSpPr>
            <a:spLocks noGrp="1"/>
          </p:cNvSpPr>
          <p:nvPr>
            <p:ph type="title"/>
          </p:nvPr>
        </p:nvSpPr>
        <p:spPr/>
        <p:txBody>
          <a:bodyPr/>
          <a:lstStyle/>
          <a:p>
            <a:r>
              <a:rPr lang="en-US" sz="2400"/>
              <a:t>YOUR TURN: WHAT INTERESTS ARE REVEALED BY YOUR STORY?</a:t>
            </a:r>
          </a:p>
        </p:txBody>
      </p:sp>
      <p:sp>
        <p:nvSpPr>
          <p:cNvPr id="3" name="Content Placeholder 2">
            <a:extLst>
              <a:ext uri="{FF2B5EF4-FFF2-40B4-BE49-F238E27FC236}">
                <a16:creationId xmlns:a16="http://schemas.microsoft.com/office/drawing/2014/main" id="{51D595D7-9412-5647-AB79-4DC397FD6A5A}"/>
              </a:ext>
            </a:extLst>
          </p:cNvPr>
          <p:cNvSpPr>
            <a:spLocks noGrp="1"/>
          </p:cNvSpPr>
          <p:nvPr>
            <p:ph sz="half" idx="1"/>
          </p:nvPr>
        </p:nvSpPr>
        <p:spPr>
          <a:xfrm>
            <a:off x="980502" y="1577692"/>
            <a:ext cx="9996297" cy="1738313"/>
          </a:xfrm>
        </p:spPr>
        <p:txBody>
          <a:bodyPr/>
          <a:lstStyle/>
          <a:p>
            <a:pPr algn="ctr"/>
            <a:r>
              <a:rPr lang="en-US"/>
              <a:t>Refer to your success story to </a:t>
            </a:r>
            <a:r>
              <a:rPr lang="en-US" b="1"/>
              <a:t>identify any interests </a:t>
            </a:r>
            <a:br>
              <a:rPr lang="en-US" b="1"/>
            </a:br>
            <a:r>
              <a:rPr lang="en-US"/>
              <a:t>that emerge from the narrative. </a:t>
            </a:r>
          </a:p>
        </p:txBody>
      </p:sp>
      <p:sp>
        <p:nvSpPr>
          <p:cNvPr id="5" name="Content Placeholder 4">
            <a:extLst>
              <a:ext uri="{FF2B5EF4-FFF2-40B4-BE49-F238E27FC236}">
                <a16:creationId xmlns:a16="http://schemas.microsoft.com/office/drawing/2014/main" id="{4DF3DF76-B99B-2F48-AAB6-B684F2AE5B75}"/>
              </a:ext>
            </a:extLst>
          </p:cNvPr>
          <p:cNvSpPr>
            <a:spLocks noGrp="1"/>
          </p:cNvSpPr>
          <p:nvPr>
            <p:ph sz="half" idx="15"/>
          </p:nvPr>
        </p:nvSpPr>
        <p:spPr>
          <a:xfrm>
            <a:off x="1052513" y="3222233"/>
            <a:ext cx="9810986" cy="4525963"/>
          </a:xfrm>
        </p:spPr>
        <p:txBody>
          <a:bodyPr vert="horz" lIns="91440" tIns="45720" rIns="91440" bIns="45720" rtlCol="0" anchor="t">
            <a:normAutofit/>
          </a:bodyPr>
          <a:lstStyle/>
          <a:p>
            <a:pPr lvl="2"/>
            <a:r>
              <a:rPr lang="en-US" b="1">
                <a:solidFill>
                  <a:schemeClr val="accent5">
                    <a:lumMod val="75000"/>
                  </a:schemeClr>
                </a:solidFill>
                <a:ea typeface="Verdana"/>
                <a:cs typeface="Arial"/>
              </a:rPr>
              <a:t>Remember: </a:t>
            </a:r>
            <a:endParaRPr lang="en-CA" b="1">
              <a:solidFill>
                <a:schemeClr val="accent5">
                  <a:lumMod val="75000"/>
                </a:schemeClr>
              </a:solidFill>
            </a:endParaRPr>
          </a:p>
          <a:p>
            <a:pPr lvl="2"/>
            <a:r>
              <a:rPr lang="en-CA" b="1">
                <a:ea typeface="Verdana"/>
                <a:cs typeface="Arial"/>
              </a:rPr>
              <a:t>Interests</a:t>
            </a:r>
            <a:r>
              <a:rPr lang="en-CA">
                <a:ea typeface="Verdana"/>
                <a:cs typeface="Arial"/>
              </a:rPr>
              <a:t> are activities that are enjoyable to do or subjects that are enjoyable to study</a:t>
            </a:r>
            <a:r>
              <a:rPr lang="en-US">
                <a:ea typeface="Verdana"/>
                <a:cs typeface="Arial"/>
              </a:rPr>
              <a:t>.</a:t>
            </a:r>
          </a:p>
          <a:p>
            <a:endParaRPr lang="en-US"/>
          </a:p>
        </p:txBody>
      </p:sp>
      <p:pic>
        <p:nvPicPr>
          <p:cNvPr id="9" name="Picture 8">
            <a:extLst>
              <a:ext uri="{FF2B5EF4-FFF2-40B4-BE49-F238E27FC236}">
                <a16:creationId xmlns:a16="http://schemas.microsoft.com/office/drawing/2014/main" id="{6320FD44-7D11-4E41-8F41-5D49680924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79510" y="124476"/>
            <a:ext cx="649617" cy="649617"/>
          </a:xfrm>
          <a:prstGeom prst="rect">
            <a:avLst/>
          </a:prstGeom>
        </p:spPr>
      </p:pic>
    </p:spTree>
    <p:custDataLst>
      <p:tags r:id="rId1"/>
    </p:custDataLst>
    <p:extLst>
      <p:ext uri="{BB962C8B-B14F-4D97-AF65-F5344CB8AC3E}">
        <p14:creationId xmlns:p14="http://schemas.microsoft.com/office/powerpoint/2010/main" val="3831933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8A86F9A8-005F-4DC8-8DD4-BCB1EA7B6E4D}"/>
              </a:ext>
            </a:extLst>
          </p:cNvPr>
          <p:cNvGraphicFramePr>
            <a:graphicFrameLocks noGrp="1"/>
          </p:cNvGraphicFramePr>
          <p:nvPr>
            <p:extLst>
              <p:ext uri="{D42A27DB-BD31-4B8C-83A1-F6EECF244321}">
                <p14:modId xmlns:p14="http://schemas.microsoft.com/office/powerpoint/2010/main" val="4279640729"/>
              </p:ext>
            </p:extLst>
          </p:nvPr>
        </p:nvGraphicFramePr>
        <p:xfrm>
          <a:off x="934510" y="2220459"/>
          <a:ext cx="10027110" cy="4376628"/>
        </p:xfrm>
        <a:graphic>
          <a:graphicData uri="http://schemas.openxmlformats.org/drawingml/2006/table">
            <a:tbl>
              <a:tblPr firstRow="1">
                <a:tableStyleId>{3B4B98B0-60AC-42C2-AFA5-B58CD77FA1E5}</a:tableStyleId>
              </a:tblPr>
              <a:tblGrid>
                <a:gridCol w="3342370">
                  <a:extLst>
                    <a:ext uri="{9D8B030D-6E8A-4147-A177-3AD203B41FA5}">
                      <a16:colId xmlns:a16="http://schemas.microsoft.com/office/drawing/2014/main" val="3768036455"/>
                    </a:ext>
                  </a:extLst>
                </a:gridCol>
                <a:gridCol w="3342370">
                  <a:extLst>
                    <a:ext uri="{9D8B030D-6E8A-4147-A177-3AD203B41FA5}">
                      <a16:colId xmlns:a16="http://schemas.microsoft.com/office/drawing/2014/main" val="3921816356"/>
                    </a:ext>
                  </a:extLst>
                </a:gridCol>
                <a:gridCol w="3342370">
                  <a:extLst>
                    <a:ext uri="{9D8B030D-6E8A-4147-A177-3AD203B41FA5}">
                      <a16:colId xmlns:a16="http://schemas.microsoft.com/office/drawing/2014/main" val="521314301"/>
                    </a:ext>
                  </a:extLst>
                </a:gridCol>
              </a:tblGrid>
              <a:tr h="993348">
                <a:tc>
                  <a:txBody>
                    <a:bodyPr/>
                    <a:lstStyle/>
                    <a:p>
                      <a:pPr algn="ctr"/>
                      <a:r>
                        <a:rPr lang="en-US" sz="2000">
                          <a:solidFill>
                            <a:schemeClr val="accent1">
                              <a:lumMod val="75000"/>
                            </a:schemeClr>
                          </a:solidFill>
                        </a:rPr>
                        <a:t>Before your Experiential Learning opportunity</a:t>
                      </a:r>
                      <a:endParaRPr lang="en-US" sz="2000">
                        <a:solidFill>
                          <a:schemeClr val="accent1">
                            <a:lumMod val="75000"/>
                          </a:schemeClr>
                        </a:solidFill>
                        <a:latin typeface="Arial"/>
                      </a:endParaRPr>
                    </a:p>
                  </a:txBody>
                  <a:tcPr anchor="ctr"/>
                </a:tc>
                <a:tc>
                  <a:txBody>
                    <a:bodyPr/>
                    <a:lstStyle/>
                    <a:p>
                      <a:pPr algn="ctr"/>
                      <a:r>
                        <a:rPr lang="en-US" sz="2000">
                          <a:solidFill>
                            <a:schemeClr val="accent5">
                              <a:lumMod val="75000"/>
                            </a:schemeClr>
                          </a:solidFill>
                        </a:rPr>
                        <a:t>During your Experiential Learning opportunity</a:t>
                      </a:r>
                      <a:endParaRPr lang="en-US" sz="2000">
                        <a:solidFill>
                          <a:schemeClr val="accent5">
                            <a:lumMod val="75000"/>
                          </a:schemeClr>
                        </a:solidFill>
                        <a:latin typeface="Arial"/>
                      </a:endParaRPr>
                    </a:p>
                  </a:txBody>
                  <a:tcPr anchor="ctr"/>
                </a:tc>
                <a:tc>
                  <a:txBody>
                    <a:bodyPr/>
                    <a:lstStyle/>
                    <a:p>
                      <a:pPr algn="ctr"/>
                      <a:r>
                        <a:rPr lang="en-US" sz="2000">
                          <a:solidFill>
                            <a:srgbClr val="167CB3"/>
                          </a:solidFill>
                        </a:rPr>
                        <a:t>After your Experiential Learning opportunity</a:t>
                      </a:r>
                      <a:endParaRPr lang="en-US" sz="2000">
                        <a:solidFill>
                          <a:srgbClr val="167CB3"/>
                        </a:solidFill>
                        <a:latin typeface="Arial"/>
                      </a:endParaRPr>
                    </a:p>
                  </a:txBody>
                  <a:tcPr anchor="ctr"/>
                </a:tc>
                <a:extLst>
                  <a:ext uri="{0D108BD9-81ED-4DB2-BD59-A6C34878D82A}">
                    <a16:rowId xmlns:a16="http://schemas.microsoft.com/office/drawing/2014/main" val="3128888538"/>
                  </a:ext>
                </a:extLst>
              </a:tr>
              <a:tr h="3222852">
                <a:tc>
                  <a:txBody>
                    <a:bodyPr/>
                    <a:lstStyle/>
                    <a:p>
                      <a:pPr marL="285750" indent="-285750">
                        <a:buFont typeface="Arial"/>
                        <a:buChar char="•"/>
                      </a:pPr>
                      <a:endParaRPr lang="en-US" sz="1800"/>
                    </a:p>
                    <a:p>
                      <a:pPr marL="285750" indent="-285750">
                        <a:buFont typeface="Arial"/>
                        <a:buChar char="•"/>
                      </a:pPr>
                      <a:r>
                        <a:rPr lang="en-US" sz="1800"/>
                        <a:t>When deciding on a role, consider how your strengths, values and interests might align with potential opportunities</a:t>
                      </a:r>
                    </a:p>
                    <a:p>
                      <a:pPr marL="0" lvl="0" indent="0">
                        <a:buNone/>
                      </a:pPr>
                      <a:endParaRPr lang="en-US" sz="1800"/>
                    </a:p>
                    <a:p>
                      <a:pPr marL="285750" lvl="0" indent="-285750">
                        <a:buFont typeface="Arial"/>
                        <a:buChar char="•"/>
                      </a:pPr>
                      <a:r>
                        <a:rPr lang="en-US" sz="1800"/>
                        <a:t>Describe your strengths, values and interests when applying and interviewing for a role</a:t>
                      </a:r>
                    </a:p>
                    <a:p>
                      <a:pPr marL="285750" lvl="0" indent="-285750">
                        <a:buFont typeface="Arial"/>
                        <a:buChar char="•"/>
                      </a:pPr>
                      <a:endParaRPr lang="en-US" sz="1800">
                        <a:latin typeface="Arial"/>
                      </a:endParaRPr>
                    </a:p>
                  </a:txBody>
                  <a:tcPr/>
                </a:tc>
                <a:tc>
                  <a:txBody>
                    <a:bodyPr/>
                    <a:lstStyle/>
                    <a:p>
                      <a:pPr marL="285750" indent="-285750">
                        <a:buFont typeface="Arial"/>
                        <a:buChar char="•"/>
                      </a:pPr>
                      <a:endParaRPr lang="en-US" sz="1800"/>
                    </a:p>
                    <a:p>
                      <a:pPr marL="285750" indent="-285750">
                        <a:buFont typeface="Arial"/>
                        <a:buChar char="•"/>
                      </a:pPr>
                      <a:r>
                        <a:rPr lang="en-US" sz="1800"/>
                        <a:t>Consider how you might want to use and develop your strengths, values and interests as you </a:t>
                      </a:r>
                      <a:r>
                        <a:rPr lang="en-US" sz="1800">
                          <a:hlinkClick r:id="rId4"/>
                        </a:rPr>
                        <a:t>set goals</a:t>
                      </a:r>
                      <a:r>
                        <a:rPr lang="en-US" sz="1800"/>
                        <a:t> for your learning</a:t>
                      </a:r>
                    </a:p>
                    <a:p>
                      <a:pPr marL="0" lvl="0" indent="0">
                        <a:buNone/>
                      </a:pPr>
                      <a:endParaRPr lang="en-US" sz="1800"/>
                    </a:p>
                    <a:p>
                      <a:pPr marL="285750" lvl="0" indent="-285750">
                        <a:buFont typeface="Arial"/>
                        <a:buChar char="•"/>
                      </a:pPr>
                      <a:r>
                        <a:rPr lang="en-US" sz="1800"/>
                        <a:t>Articulate your strengths, values and interests when meeting with your external supervisor </a:t>
                      </a:r>
                      <a:endParaRPr lang="en-US" sz="1800">
                        <a:latin typeface="Arial"/>
                      </a:endParaRPr>
                    </a:p>
                  </a:txBody>
                  <a:tcPr/>
                </a:tc>
                <a:tc>
                  <a:txBody>
                    <a:bodyPr/>
                    <a:lstStyle/>
                    <a:p>
                      <a:pPr marL="285750" indent="-285750">
                        <a:buFont typeface="Arial"/>
                        <a:buChar char="•"/>
                      </a:pPr>
                      <a:endParaRPr lang="en-US" sz="1800"/>
                    </a:p>
                    <a:p>
                      <a:pPr marL="285750" indent="-285750">
                        <a:buFont typeface="Arial"/>
                        <a:buChar char="•"/>
                      </a:pPr>
                      <a:r>
                        <a:rPr lang="en-US" sz="1800">
                          <a:hlinkClick r:id="rId5"/>
                        </a:rPr>
                        <a:t>Reflect</a:t>
                      </a:r>
                      <a:r>
                        <a:rPr lang="en-US" sz="1800"/>
                        <a:t> on any development in your strengths, values and interests over the course of your experiential learning opportunity</a:t>
                      </a:r>
                    </a:p>
                    <a:p>
                      <a:pPr marL="0" lvl="0" indent="0">
                        <a:buNone/>
                      </a:pPr>
                      <a:endParaRPr lang="en-US" sz="1800"/>
                    </a:p>
                    <a:p>
                      <a:pPr marL="285750" lvl="0" indent="-285750">
                        <a:buFont typeface="Arial"/>
                        <a:buChar char="•"/>
                      </a:pPr>
                      <a:r>
                        <a:rPr lang="en-US" sz="1800"/>
                        <a:t>Consider how you might frame these developments as you pursue future opportunities</a:t>
                      </a:r>
                      <a:endParaRPr lang="en-US" sz="1800">
                        <a:latin typeface="Arial"/>
                      </a:endParaRPr>
                    </a:p>
                  </a:txBody>
                  <a:tcPr/>
                </a:tc>
                <a:extLst>
                  <a:ext uri="{0D108BD9-81ED-4DB2-BD59-A6C34878D82A}">
                    <a16:rowId xmlns:a16="http://schemas.microsoft.com/office/drawing/2014/main" val="640088028"/>
                  </a:ext>
                </a:extLst>
              </a:tr>
            </a:tbl>
          </a:graphicData>
        </a:graphic>
      </p:graphicFrame>
      <p:sp>
        <p:nvSpPr>
          <p:cNvPr id="2" name="Title 1">
            <a:extLst>
              <a:ext uri="{FF2B5EF4-FFF2-40B4-BE49-F238E27FC236}">
                <a16:creationId xmlns:a16="http://schemas.microsoft.com/office/drawing/2014/main" id="{07E0D0EC-8DC1-A743-BB66-EA075ECE0356}"/>
              </a:ext>
            </a:extLst>
          </p:cNvPr>
          <p:cNvSpPr>
            <a:spLocks noGrp="1"/>
          </p:cNvSpPr>
          <p:nvPr>
            <p:ph type="title"/>
          </p:nvPr>
        </p:nvSpPr>
        <p:spPr/>
        <p:txBody>
          <a:bodyPr/>
          <a:lstStyle/>
          <a:p>
            <a:r>
              <a:rPr lang="en-US"/>
              <a:t>YOUR STRENGTHS, VALUES AND INTERESTS IN ACTION</a:t>
            </a:r>
          </a:p>
        </p:txBody>
      </p:sp>
      <p:sp>
        <p:nvSpPr>
          <p:cNvPr id="10" name="Content Placeholder 9">
            <a:extLst>
              <a:ext uri="{FF2B5EF4-FFF2-40B4-BE49-F238E27FC236}">
                <a16:creationId xmlns:a16="http://schemas.microsoft.com/office/drawing/2014/main" id="{FD1F61BD-97A3-A941-8A65-19C7772503C8}"/>
              </a:ext>
            </a:extLst>
          </p:cNvPr>
          <p:cNvSpPr>
            <a:spLocks noGrp="1"/>
          </p:cNvSpPr>
          <p:nvPr>
            <p:ph sz="half" idx="13"/>
          </p:nvPr>
        </p:nvSpPr>
        <p:spPr>
          <a:xfrm>
            <a:off x="838200" y="1219200"/>
            <a:ext cx="10515600" cy="1001259"/>
          </a:xfrm>
        </p:spPr>
        <p:txBody>
          <a:bodyPr/>
          <a:lstStyle/>
          <a:p>
            <a:pPr algn="ctr"/>
            <a:r>
              <a:rPr lang="en-US"/>
              <a:t>Now that you have identified your </a:t>
            </a:r>
            <a:r>
              <a:rPr lang="en-US" b="1"/>
              <a:t>strengths, values </a:t>
            </a:r>
            <a:r>
              <a:rPr lang="en-US"/>
              <a:t>and</a:t>
            </a:r>
            <a:r>
              <a:rPr lang="en-US" b="1"/>
              <a:t> interests</a:t>
            </a:r>
            <a:r>
              <a:rPr lang="en-US"/>
              <a:t>, </a:t>
            </a:r>
            <a:br>
              <a:rPr lang="en-US"/>
            </a:br>
            <a:r>
              <a:rPr lang="en-US"/>
              <a:t>you can use that information to </a:t>
            </a:r>
            <a:r>
              <a:rPr lang="en-US" b="1"/>
              <a:t>enrich</a:t>
            </a:r>
            <a:r>
              <a:rPr lang="en-US"/>
              <a:t> your experiential learning opportunity.</a:t>
            </a:r>
          </a:p>
          <a:p>
            <a:endParaRPr lang="en-US"/>
          </a:p>
        </p:txBody>
      </p:sp>
      <p:pic>
        <p:nvPicPr>
          <p:cNvPr id="9" name="Picture 8">
            <a:extLst>
              <a:ext uri="{FF2B5EF4-FFF2-40B4-BE49-F238E27FC236}">
                <a16:creationId xmlns:a16="http://schemas.microsoft.com/office/drawing/2014/main" id="{45FD4CCE-7A42-9A4D-9552-97CA53F8C1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30508" y="10758"/>
            <a:ext cx="828338" cy="828338"/>
          </a:xfrm>
          <a:prstGeom prst="rect">
            <a:avLst/>
          </a:prstGeom>
        </p:spPr>
      </p:pic>
    </p:spTree>
    <p:custDataLst>
      <p:tags r:id="rId1"/>
    </p:custDataLst>
    <p:extLst>
      <p:ext uri="{BB962C8B-B14F-4D97-AF65-F5344CB8AC3E}">
        <p14:creationId xmlns:p14="http://schemas.microsoft.com/office/powerpoint/2010/main" val="2249811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D5F2D-9B47-6848-BC3B-583767883644}"/>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99786F28-BAA5-8942-9F70-2D575A0528B6}"/>
              </a:ext>
            </a:extLst>
          </p:cNvPr>
          <p:cNvSpPr>
            <a:spLocks noGrp="1"/>
          </p:cNvSpPr>
          <p:nvPr>
            <p:ph idx="1"/>
          </p:nvPr>
        </p:nvSpPr>
        <p:spPr>
          <a:xfrm>
            <a:off x="838200" y="1223889"/>
            <a:ext cx="10515600" cy="5191199"/>
          </a:xfrm>
        </p:spPr>
        <p:txBody>
          <a:bodyPr vert="horz" lIns="91440" tIns="45720" rIns="91440" bIns="45720" rtlCol="0" anchor="t">
            <a:normAutofit/>
          </a:bodyPr>
          <a:lstStyle/>
          <a:p>
            <a:pPr fontAlgn="base"/>
            <a:r>
              <a:rPr lang="en-CA" sz="2100">
                <a:ea typeface="Verdana"/>
                <a:cs typeface="Arial"/>
              </a:rPr>
              <a:t>Fixed vs. Growth: The Two Basic Mindsets that Shape our Lives. </a:t>
            </a:r>
            <a:br>
              <a:rPr lang="en-CA" sz="2100"/>
            </a:br>
            <a:r>
              <a:rPr lang="en-CA" sz="2100" err="1">
                <a:ea typeface="Verdana"/>
                <a:cs typeface="Arial"/>
              </a:rPr>
              <a:t>Brainpickings</a:t>
            </a:r>
            <a:r>
              <a:rPr lang="en-CA" sz="2100">
                <a:ea typeface="Verdana"/>
                <a:cs typeface="Arial"/>
              </a:rPr>
              <a:t>. https://</a:t>
            </a:r>
            <a:r>
              <a:rPr lang="en-CA" sz="2100" err="1">
                <a:ea typeface="Verdana"/>
                <a:cs typeface="Arial"/>
              </a:rPr>
              <a:t>www.brainpickings.org</a:t>
            </a:r>
            <a:r>
              <a:rPr lang="en-CA" sz="2100">
                <a:ea typeface="Verdana"/>
                <a:cs typeface="Arial"/>
              </a:rPr>
              <a:t>/2014/01/29/carol-</a:t>
            </a:r>
            <a:r>
              <a:rPr lang="en-CA" sz="2100" err="1">
                <a:ea typeface="Verdana"/>
                <a:cs typeface="Arial"/>
              </a:rPr>
              <a:t>dweck</a:t>
            </a:r>
            <a:r>
              <a:rPr lang="en-CA" sz="2100">
                <a:ea typeface="Verdana"/>
                <a:cs typeface="Arial"/>
              </a:rPr>
              <a:t>-mindset/. </a:t>
            </a:r>
            <a:br>
              <a:rPr lang="en-CA" sz="2100"/>
            </a:br>
            <a:r>
              <a:rPr lang="en-CA" sz="2100">
                <a:ea typeface="Verdana"/>
                <a:cs typeface="Arial"/>
              </a:rPr>
              <a:t>Accessed May 22 2019. </a:t>
            </a:r>
            <a:endParaRPr lang="en-CA" sz="2100"/>
          </a:p>
          <a:p>
            <a:pPr fontAlgn="base"/>
            <a:r>
              <a:rPr lang="en-CA" sz="2100"/>
              <a:t>Franklin M et al. (2015). Narrative Method of Practice increases curiosity and exploration, psychological capital and personal growth leading to career clarity: </a:t>
            </a:r>
            <a:br>
              <a:rPr lang="en-CA" sz="2100"/>
            </a:br>
            <a:r>
              <a:rPr lang="en-CA" sz="2100"/>
              <a:t>A retrospective outcome-study. Canadian Journal of Career Development 14 (2). </a:t>
            </a:r>
          </a:p>
          <a:p>
            <a:pPr fontAlgn="base"/>
            <a:r>
              <a:rPr lang="en-CA" sz="2100">
                <a:ea typeface="Verdana"/>
                <a:cs typeface="Arial"/>
              </a:rPr>
              <a:t>Interest. Oxford Dictionary. https://</a:t>
            </a:r>
            <a:r>
              <a:rPr lang="en-CA" sz="2100" err="1">
                <a:ea typeface="Verdana"/>
                <a:cs typeface="Arial"/>
              </a:rPr>
              <a:t>en.oxforddictionaries.com</a:t>
            </a:r>
            <a:r>
              <a:rPr lang="en-CA" sz="2100">
                <a:ea typeface="Verdana"/>
                <a:cs typeface="Arial"/>
              </a:rPr>
              <a:t>. Accessed May 22 2019.</a:t>
            </a:r>
          </a:p>
          <a:p>
            <a:pPr fontAlgn="base"/>
            <a:r>
              <a:rPr lang="en-CA" sz="2100">
                <a:ea typeface="Verdana"/>
                <a:cs typeface="Arial"/>
              </a:rPr>
              <a:t>Strength. Oxford Dictionary. https://</a:t>
            </a:r>
            <a:r>
              <a:rPr lang="en-CA" sz="2100" err="1">
                <a:ea typeface="Verdana"/>
                <a:cs typeface="Arial"/>
              </a:rPr>
              <a:t>en.oxforddictionaries.com</a:t>
            </a:r>
            <a:r>
              <a:rPr lang="en-CA" sz="2100">
                <a:ea typeface="Verdana"/>
                <a:cs typeface="Arial"/>
              </a:rPr>
              <a:t>. Accessed May 22 2019.</a:t>
            </a:r>
          </a:p>
          <a:p>
            <a:pPr fontAlgn="base"/>
            <a:r>
              <a:rPr lang="en-CA" sz="2100">
                <a:ea typeface="Verdana"/>
                <a:cs typeface="Arial"/>
              </a:rPr>
              <a:t>Value. Oxford Dictionary. https://</a:t>
            </a:r>
            <a:r>
              <a:rPr lang="en-CA" sz="2100" err="1">
                <a:ea typeface="Verdana"/>
                <a:cs typeface="Arial"/>
              </a:rPr>
              <a:t>en.oxforddictionaries.com</a:t>
            </a:r>
            <a:r>
              <a:rPr lang="en-CA" sz="2100">
                <a:ea typeface="Verdana"/>
                <a:cs typeface="Arial"/>
              </a:rPr>
              <a:t>. Accessed May 22 2019.</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30508" y="10758"/>
            <a:ext cx="828338" cy="828338"/>
          </a:xfrm>
          <a:prstGeom prst="rect">
            <a:avLst/>
          </a:prstGeom>
        </p:spPr>
      </p:pic>
    </p:spTree>
    <p:custDataLst>
      <p:tags r:id="rId1"/>
    </p:custDataLst>
    <p:extLst>
      <p:ext uri="{BB962C8B-B14F-4D97-AF65-F5344CB8AC3E}">
        <p14:creationId xmlns:p14="http://schemas.microsoft.com/office/powerpoint/2010/main" val="1028797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40773" t="9847" r="27799" b="62932"/>
          <a:stretch/>
        </p:blipFill>
        <p:spPr>
          <a:xfrm>
            <a:off x="-383458" y="-235974"/>
            <a:ext cx="12919587" cy="7433187"/>
          </a:xfrm>
          <a:prstGeom prst="rect">
            <a:avLst/>
          </a:prstGeom>
        </p:spPr>
      </p:pic>
      <p:sp>
        <p:nvSpPr>
          <p:cNvPr id="8" name="Rectangle 7"/>
          <p:cNvSpPr/>
          <p:nvPr/>
        </p:nvSpPr>
        <p:spPr>
          <a:xfrm>
            <a:off x="-383458" y="-235974"/>
            <a:ext cx="12919586" cy="7433188"/>
          </a:xfrm>
          <a:prstGeom prst="rect">
            <a:avLst/>
          </a:prstGeom>
          <a:gradFill flip="none" rotWithShape="1">
            <a:gsLst>
              <a:gs pos="0">
                <a:schemeClr val="accent4">
                  <a:lumMod val="50000"/>
                </a:schemeClr>
              </a:gs>
              <a:gs pos="37000">
                <a:schemeClr val="accent4">
                  <a:alpha val="3000"/>
                </a:schemeClr>
              </a:gs>
              <a:gs pos="66000">
                <a:schemeClr val="accent2">
                  <a:lumMod val="75000"/>
                  <a:alpha val="58000"/>
                </a:schemeClr>
              </a:gs>
              <a:gs pos="100000">
                <a:schemeClr val="accent1">
                  <a:lumMod val="2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4689" y="2699671"/>
            <a:ext cx="4010738" cy="1458659"/>
          </a:xfrm>
          <a:prstGeom prst="rect">
            <a:avLst/>
          </a:prstGeom>
        </p:spPr>
      </p:pic>
    </p:spTree>
    <p:custDataLst>
      <p:tags r:id="rId1"/>
    </p:custDataLst>
    <p:extLst>
      <p:ext uri="{BB962C8B-B14F-4D97-AF65-F5344CB8AC3E}">
        <p14:creationId xmlns:p14="http://schemas.microsoft.com/office/powerpoint/2010/main" val="2335870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197C3-0E14-8E41-BC3E-54F9E4DB3395}"/>
              </a:ext>
            </a:extLst>
          </p:cNvPr>
          <p:cNvSpPr>
            <a:spLocks noGrp="1"/>
          </p:cNvSpPr>
          <p:nvPr>
            <p:ph type="title"/>
          </p:nvPr>
        </p:nvSpPr>
        <p:spPr/>
        <p:txBody>
          <a:bodyPr/>
          <a:lstStyle/>
          <a:p>
            <a:r>
              <a:rPr lang="en-US"/>
              <a:t>MODULE OBJECTIVES</a:t>
            </a:r>
          </a:p>
        </p:txBody>
      </p:sp>
      <p:sp>
        <p:nvSpPr>
          <p:cNvPr id="3" name="Content Placeholder 2">
            <a:extLst>
              <a:ext uri="{FF2B5EF4-FFF2-40B4-BE49-F238E27FC236}">
                <a16:creationId xmlns:a16="http://schemas.microsoft.com/office/drawing/2014/main" id="{A9DB27ED-C941-754C-8F58-FD77CD9AF369}"/>
              </a:ext>
            </a:extLst>
          </p:cNvPr>
          <p:cNvSpPr>
            <a:spLocks noGrp="1"/>
          </p:cNvSpPr>
          <p:nvPr>
            <p:ph sz="half" idx="1"/>
          </p:nvPr>
        </p:nvSpPr>
        <p:spPr>
          <a:xfrm>
            <a:off x="848298" y="1219200"/>
            <a:ext cx="5080000" cy="2209800"/>
          </a:xfrm>
        </p:spPr>
        <p:txBody>
          <a:bodyPr/>
          <a:lstStyle/>
          <a:p>
            <a:r>
              <a:rPr lang="en-US" b="1"/>
              <a:t>By the end of this module </a:t>
            </a:r>
            <a:br>
              <a:rPr lang="en-US" b="1"/>
            </a:br>
            <a:r>
              <a:rPr lang="en-US" b="1"/>
              <a:t>you will be able to:</a:t>
            </a:r>
          </a:p>
          <a:p>
            <a:endParaRPr lang="en-US"/>
          </a:p>
        </p:txBody>
      </p:sp>
      <p:sp>
        <p:nvSpPr>
          <p:cNvPr id="10" name="Content Placeholder 9">
            <a:extLst>
              <a:ext uri="{FF2B5EF4-FFF2-40B4-BE49-F238E27FC236}">
                <a16:creationId xmlns:a16="http://schemas.microsoft.com/office/drawing/2014/main" id="{27F81C25-4C08-C942-B540-7063002322CB}"/>
              </a:ext>
            </a:extLst>
          </p:cNvPr>
          <p:cNvSpPr>
            <a:spLocks noGrp="1"/>
          </p:cNvSpPr>
          <p:nvPr>
            <p:ph sz="half" idx="15"/>
          </p:nvPr>
        </p:nvSpPr>
        <p:spPr/>
        <p:txBody>
          <a:bodyPr/>
          <a:lstStyle/>
          <a:p>
            <a:pPr marL="342900" indent="-342900">
              <a:buFont typeface="Wingdings" pitchFamily="2" charset="2"/>
              <a:buChar char="ü"/>
            </a:pPr>
            <a:r>
              <a:rPr lang="en-US"/>
              <a:t>Recognize the benefits </a:t>
            </a:r>
            <a:br>
              <a:rPr lang="en-US"/>
            </a:br>
            <a:r>
              <a:rPr lang="en-US"/>
              <a:t>of identifying your strengths, values and interests</a:t>
            </a:r>
          </a:p>
          <a:p>
            <a:pPr marL="342900" indent="-342900">
              <a:buFont typeface="Wingdings" pitchFamily="2" charset="2"/>
              <a:buChar char="ü"/>
            </a:pPr>
            <a:r>
              <a:rPr lang="en-US"/>
              <a:t>Articulate how your strengths, values and interests relate to </a:t>
            </a:r>
            <a:br>
              <a:rPr lang="en-US"/>
            </a:br>
            <a:r>
              <a:rPr lang="en-US"/>
              <a:t>an experience</a:t>
            </a:r>
          </a:p>
          <a:p>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98577" y="18689"/>
            <a:ext cx="861192" cy="861192"/>
          </a:xfrm>
          <a:prstGeom prst="rect">
            <a:avLst/>
          </a:prstGeom>
        </p:spPr>
      </p:pic>
    </p:spTree>
    <p:custDataLst>
      <p:tags r:id="rId1"/>
    </p:custDataLst>
    <p:extLst>
      <p:ext uri="{BB962C8B-B14F-4D97-AF65-F5344CB8AC3E}">
        <p14:creationId xmlns:p14="http://schemas.microsoft.com/office/powerpoint/2010/main" val="4236237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WHY CONSIDER YOUR STRENGTHS, VALUES AND INTERESTS?</a:t>
            </a:r>
          </a:p>
        </p:txBody>
      </p:sp>
      <p:sp>
        <p:nvSpPr>
          <p:cNvPr id="8" name="Content Placeholder 2">
            <a:extLst>
              <a:ext uri="{FF2B5EF4-FFF2-40B4-BE49-F238E27FC236}">
                <a16:creationId xmlns:a16="http://schemas.microsoft.com/office/drawing/2014/main" id="{A9DB27ED-C941-754C-8F58-FD77CD9AF369}"/>
              </a:ext>
            </a:extLst>
          </p:cNvPr>
          <p:cNvSpPr>
            <a:spLocks noGrp="1"/>
          </p:cNvSpPr>
          <p:nvPr>
            <p:ph sz="half" idx="1"/>
          </p:nvPr>
        </p:nvSpPr>
        <p:spPr/>
        <p:txBody>
          <a:bodyPr vert="horz" lIns="91440" tIns="45720" rIns="91440" bIns="45720" rtlCol="0" anchor="t">
            <a:normAutofit lnSpcReduction="10000"/>
          </a:bodyPr>
          <a:lstStyle/>
          <a:p>
            <a:r>
              <a:rPr lang="en-US">
                <a:ea typeface="Verdana"/>
                <a:cs typeface="Arial"/>
              </a:rPr>
              <a:t>While you may develop </a:t>
            </a:r>
            <a:r>
              <a:rPr lang="en-US" b="1">
                <a:ea typeface="Verdana"/>
                <a:cs typeface="Arial"/>
              </a:rPr>
              <a:t>new strengths, values </a:t>
            </a:r>
            <a:r>
              <a:rPr lang="en-US">
                <a:ea typeface="Verdana"/>
                <a:cs typeface="Arial"/>
              </a:rPr>
              <a:t>and</a:t>
            </a:r>
            <a:r>
              <a:rPr lang="en-US" b="1">
                <a:ea typeface="Verdana"/>
                <a:cs typeface="Arial"/>
              </a:rPr>
              <a:t> interests </a:t>
            </a:r>
            <a:r>
              <a:rPr lang="en-US">
                <a:ea typeface="Verdana"/>
                <a:cs typeface="Arial"/>
              </a:rPr>
              <a:t>through an experiential </a:t>
            </a:r>
            <a:br>
              <a:rPr lang="en-US">
                <a:ea typeface="Verdana"/>
                <a:cs typeface="Arial"/>
              </a:rPr>
            </a:br>
            <a:r>
              <a:rPr lang="en-US">
                <a:ea typeface="Verdana"/>
                <a:cs typeface="Arial"/>
              </a:rPr>
              <a:t>learning opportunity, you are undertaking this work with a lot </a:t>
            </a:r>
            <a:br>
              <a:rPr lang="en-US"/>
            </a:br>
            <a:r>
              <a:rPr lang="en-US">
                <a:ea typeface="Verdana"/>
                <a:cs typeface="Arial"/>
              </a:rPr>
              <a:t>to contribute already. </a:t>
            </a:r>
            <a:endParaRPr lang="en-US"/>
          </a:p>
          <a:p>
            <a:r>
              <a:rPr lang="en-US" b="1">
                <a:ea typeface="Verdana"/>
                <a:cs typeface="Arial"/>
              </a:rPr>
              <a:t>Understanding</a:t>
            </a:r>
            <a:r>
              <a:rPr lang="en-US">
                <a:ea typeface="Verdana"/>
                <a:cs typeface="Arial"/>
              </a:rPr>
              <a:t> your strengths, values and interests can support you as you evaluate your own academic, professional and personal goals and future opportunities. </a:t>
            </a:r>
            <a:endParaRPr lang="en-US"/>
          </a:p>
          <a:p>
            <a:endParaRPr lang="en-US"/>
          </a:p>
        </p:txBody>
      </p:sp>
      <p:sp>
        <p:nvSpPr>
          <p:cNvPr id="10" name="Content Placeholder 9">
            <a:extLst>
              <a:ext uri="{FF2B5EF4-FFF2-40B4-BE49-F238E27FC236}">
                <a16:creationId xmlns:a16="http://schemas.microsoft.com/office/drawing/2014/main" id="{91EE802F-8024-7E4C-AD6E-1738CC3CB684}"/>
              </a:ext>
            </a:extLst>
          </p:cNvPr>
          <p:cNvSpPr>
            <a:spLocks noGrp="1"/>
          </p:cNvSpPr>
          <p:nvPr>
            <p:ph sz="half" idx="15"/>
          </p:nvPr>
        </p:nvSpPr>
        <p:spPr>
          <a:xfrm>
            <a:off x="6131498" y="1219200"/>
            <a:ext cx="5369940" cy="4525963"/>
          </a:xfrm>
        </p:spPr>
        <p:txBody>
          <a:bodyPr vert="horz" lIns="91440" tIns="45720" rIns="91440" bIns="45720" rtlCol="0" anchor="t">
            <a:normAutofit/>
          </a:bodyPr>
          <a:lstStyle/>
          <a:p>
            <a:r>
              <a:rPr lang="en-US">
                <a:ea typeface="Verdana"/>
                <a:cs typeface="Arial"/>
              </a:rPr>
              <a:t>As you work through this module, </a:t>
            </a:r>
            <a:br>
              <a:rPr lang="en-US">
                <a:ea typeface="Verdana"/>
                <a:cs typeface="Arial"/>
              </a:rPr>
            </a:br>
            <a:r>
              <a:rPr lang="en-US">
                <a:ea typeface="Verdana"/>
                <a:cs typeface="Arial"/>
              </a:rPr>
              <a:t>you can reflect on questions including:</a:t>
            </a:r>
          </a:p>
          <a:p>
            <a:pPr marL="342900" indent="-342900">
              <a:buFont typeface="Arial" panose="020B0604020202020204" pitchFamily="34" charset="0"/>
              <a:buChar char="•"/>
            </a:pPr>
            <a:r>
              <a:rPr lang="en-US">
                <a:ea typeface="Verdana"/>
                <a:cs typeface="Arial"/>
              </a:rPr>
              <a:t>What personal qualities have </a:t>
            </a:r>
            <a:br>
              <a:rPr lang="en-US">
                <a:ea typeface="Verdana"/>
                <a:cs typeface="Arial"/>
              </a:rPr>
            </a:br>
            <a:r>
              <a:rPr lang="en-US">
                <a:ea typeface="Verdana"/>
                <a:cs typeface="Arial"/>
              </a:rPr>
              <a:t>you drawn on to meet challenges?</a:t>
            </a:r>
          </a:p>
          <a:p>
            <a:pPr marL="342900" indent="-342900">
              <a:buFont typeface="Arial" panose="020B0604020202020204" pitchFamily="34" charset="0"/>
              <a:buChar char="•"/>
            </a:pPr>
            <a:r>
              <a:rPr lang="en-US">
                <a:ea typeface="Verdana"/>
                <a:cs typeface="Arial"/>
              </a:rPr>
              <a:t>When do you apply more or less </a:t>
            </a:r>
            <a:br>
              <a:rPr lang="en-US">
                <a:ea typeface="Verdana"/>
                <a:cs typeface="Arial"/>
              </a:rPr>
            </a:br>
            <a:r>
              <a:rPr lang="en-US">
                <a:ea typeface="Verdana"/>
                <a:cs typeface="Arial"/>
              </a:rPr>
              <a:t>of your effort and energy?</a:t>
            </a:r>
          </a:p>
          <a:p>
            <a:pPr marL="342900" indent="-342900">
              <a:buFont typeface="Arial" panose="020B0604020202020204" pitchFamily="34" charset="0"/>
              <a:buChar char="•"/>
            </a:pPr>
            <a:r>
              <a:rPr lang="en-US">
                <a:ea typeface="Verdana"/>
                <a:cs typeface="Arial"/>
              </a:rPr>
              <a:t>How can you critically evaluate your development in order to </a:t>
            </a:r>
            <a:br>
              <a:rPr lang="en-US">
                <a:ea typeface="Verdana"/>
                <a:cs typeface="Arial"/>
              </a:rPr>
            </a:br>
            <a:r>
              <a:rPr lang="en-US">
                <a:ea typeface="Verdana"/>
                <a:cs typeface="Arial"/>
              </a:rPr>
              <a:t>foster continued growth?</a:t>
            </a:r>
          </a:p>
          <a:p>
            <a:endParaRPr lang="en-US"/>
          </a:p>
        </p:txBody>
      </p:sp>
      <p:sp>
        <p:nvSpPr>
          <p:cNvPr id="11" name="Text Placeholder 10">
            <a:extLst>
              <a:ext uri="{FF2B5EF4-FFF2-40B4-BE49-F238E27FC236}">
                <a16:creationId xmlns:a16="http://schemas.microsoft.com/office/drawing/2014/main" id="{0652D394-71CD-3C46-B238-522AF56EC67D}"/>
              </a:ext>
            </a:extLst>
          </p:cNvPr>
          <p:cNvSpPr>
            <a:spLocks noGrp="1"/>
          </p:cNvSpPr>
          <p:nvPr>
            <p:ph type="body" sz="quarter" idx="14"/>
          </p:nvPr>
        </p:nvSpPr>
        <p:spPr/>
        <p:txBody>
          <a:bodyPr vert="horz" lIns="91440" tIns="45720" rIns="91440" bIns="45720" rtlCol="0" anchor="t">
            <a:noAutofit/>
          </a:bodyPr>
          <a:lstStyle/>
          <a:p>
            <a:r>
              <a:rPr lang="en-US" sz="1200">
                <a:ea typeface="Verdana"/>
                <a:cs typeface="Arial"/>
              </a:rPr>
              <a:t>Adapted from Carol Dweck’s Growth Mindset theory: https://www.brainpickings.org/2014/01/29/carol-dweck-mindset/ </a:t>
            </a:r>
            <a:endParaRPr lang="en-US"/>
          </a:p>
          <a:p>
            <a:endParaRPr lang="en-US"/>
          </a:p>
        </p:txBody>
      </p:sp>
      <p:pic>
        <p:nvPicPr>
          <p:cNvPr id="9" name="Picture 8">
            <a:extLst>
              <a:ext uri="{FF2B5EF4-FFF2-40B4-BE49-F238E27FC236}">
                <a16:creationId xmlns:a16="http://schemas.microsoft.com/office/drawing/2014/main" id="{ED9C67F0-A69C-384C-B0CF-FE78659785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30508" y="10758"/>
            <a:ext cx="828338" cy="828338"/>
          </a:xfrm>
          <a:prstGeom prst="rect">
            <a:avLst/>
          </a:prstGeom>
        </p:spPr>
      </p:pic>
    </p:spTree>
    <p:custDataLst>
      <p:tags r:id="rId1"/>
    </p:custDataLst>
    <p:extLst>
      <p:ext uri="{BB962C8B-B14F-4D97-AF65-F5344CB8AC3E}">
        <p14:creationId xmlns:p14="http://schemas.microsoft.com/office/powerpoint/2010/main" val="1544176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WHAT ARE STRENGTHS, VALUES AND INTERESTS?</a:t>
            </a:r>
          </a:p>
        </p:txBody>
      </p:sp>
      <p:sp>
        <p:nvSpPr>
          <p:cNvPr id="3" name="Text Placeholder 2">
            <a:extLst>
              <a:ext uri="{FF2B5EF4-FFF2-40B4-BE49-F238E27FC236}">
                <a16:creationId xmlns:a16="http://schemas.microsoft.com/office/drawing/2014/main" id="{DCE56689-7B98-2345-8628-4062EAC295DB}"/>
              </a:ext>
            </a:extLst>
          </p:cNvPr>
          <p:cNvSpPr>
            <a:spLocks noGrp="1"/>
          </p:cNvSpPr>
          <p:nvPr>
            <p:ph type="body" sz="quarter" idx="14"/>
          </p:nvPr>
        </p:nvSpPr>
        <p:spPr/>
        <p:txBody>
          <a:bodyPr vert="horz" lIns="91440" tIns="45720" rIns="91440" bIns="45720" rtlCol="0" anchor="t">
            <a:noAutofit/>
          </a:bodyPr>
          <a:lstStyle/>
          <a:p>
            <a:r>
              <a:rPr lang="en-US" sz="1200">
                <a:ea typeface="Verdana"/>
                <a:cs typeface="Arial"/>
              </a:rPr>
              <a:t>Definitions adapted from the Oxford dictionary: https://en.oxforddictionaries.com</a:t>
            </a:r>
          </a:p>
          <a:p>
            <a:endParaRPr lang="en-US"/>
          </a:p>
        </p:txBody>
      </p:sp>
      <p:sp>
        <p:nvSpPr>
          <p:cNvPr id="37" name="Oval 36">
            <a:extLst>
              <a:ext uri="{FF2B5EF4-FFF2-40B4-BE49-F238E27FC236}">
                <a16:creationId xmlns:a16="http://schemas.microsoft.com/office/drawing/2014/main" id="{6A4017C2-4631-3040-A3DA-968267FE0BB3}"/>
              </a:ext>
            </a:extLst>
          </p:cNvPr>
          <p:cNvSpPr/>
          <p:nvPr/>
        </p:nvSpPr>
        <p:spPr>
          <a:xfrm>
            <a:off x="2247127" y="3156624"/>
            <a:ext cx="202623" cy="202623"/>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sz="3600">
              <a:solidFill>
                <a:srgbClr val="606262"/>
              </a:solidFill>
            </a:endParaRPr>
          </a:p>
        </p:txBody>
      </p:sp>
      <p:cxnSp>
        <p:nvCxnSpPr>
          <p:cNvPr id="42" name="Straight Connector 41">
            <a:extLst>
              <a:ext uri="{FF2B5EF4-FFF2-40B4-BE49-F238E27FC236}">
                <a16:creationId xmlns:a16="http://schemas.microsoft.com/office/drawing/2014/main" id="{2547F5A5-4A9C-E640-8C76-75615B8E0CFE}"/>
              </a:ext>
            </a:extLst>
          </p:cNvPr>
          <p:cNvCxnSpPr>
            <a:cxnSpLocks/>
          </p:cNvCxnSpPr>
          <p:nvPr/>
        </p:nvCxnSpPr>
        <p:spPr>
          <a:xfrm flipV="1">
            <a:off x="2339430" y="3357563"/>
            <a:ext cx="0" cy="342900"/>
          </a:xfrm>
          <a:prstGeom prst="line">
            <a:avLst/>
          </a:prstGeom>
          <a:ln w="15875" cmpd="sng">
            <a:solidFill>
              <a:schemeClr val="accent6">
                <a:alpha val="40000"/>
              </a:schemeClr>
            </a:solidFill>
          </a:ln>
          <a:effectLst/>
        </p:spPr>
        <p:style>
          <a:lnRef idx="2">
            <a:schemeClr val="accent1"/>
          </a:lnRef>
          <a:fillRef idx="0">
            <a:schemeClr val="accent1"/>
          </a:fillRef>
          <a:effectRef idx="1">
            <a:schemeClr val="accent1"/>
          </a:effectRef>
          <a:fontRef idx="minor">
            <a:schemeClr val="tx1"/>
          </a:fontRef>
        </p:style>
      </p:cxnSp>
      <p:sp>
        <p:nvSpPr>
          <p:cNvPr id="40" name="Oval 39">
            <a:extLst>
              <a:ext uri="{FF2B5EF4-FFF2-40B4-BE49-F238E27FC236}">
                <a16:creationId xmlns:a16="http://schemas.microsoft.com/office/drawing/2014/main" id="{EB857B04-467D-E34B-A355-44EA55FDB69E}"/>
              </a:ext>
            </a:extLst>
          </p:cNvPr>
          <p:cNvSpPr/>
          <p:nvPr/>
        </p:nvSpPr>
        <p:spPr>
          <a:xfrm>
            <a:off x="9843564" y="3156624"/>
            <a:ext cx="202623" cy="202623"/>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sz="3600">
              <a:solidFill>
                <a:srgbClr val="606262"/>
              </a:solidFill>
            </a:endParaRPr>
          </a:p>
        </p:txBody>
      </p:sp>
      <p:sp>
        <p:nvSpPr>
          <p:cNvPr id="39" name="Oval 38">
            <a:extLst>
              <a:ext uri="{FF2B5EF4-FFF2-40B4-BE49-F238E27FC236}">
                <a16:creationId xmlns:a16="http://schemas.microsoft.com/office/drawing/2014/main" id="{3060F879-7AB8-364A-83A5-A88F574578D6}"/>
              </a:ext>
            </a:extLst>
          </p:cNvPr>
          <p:cNvSpPr/>
          <p:nvPr/>
        </p:nvSpPr>
        <p:spPr>
          <a:xfrm>
            <a:off x="5994692" y="3156624"/>
            <a:ext cx="202623" cy="202623"/>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sz="3600">
              <a:solidFill>
                <a:srgbClr val="606262"/>
              </a:solidFill>
            </a:endParaRPr>
          </a:p>
        </p:txBody>
      </p:sp>
      <p:grpSp>
        <p:nvGrpSpPr>
          <p:cNvPr id="92" name="Group 91">
            <a:extLst>
              <a:ext uri="{FF2B5EF4-FFF2-40B4-BE49-F238E27FC236}">
                <a16:creationId xmlns:a16="http://schemas.microsoft.com/office/drawing/2014/main" id="{16F8E864-9C1C-4A48-8765-C1CF91ED16F7}"/>
              </a:ext>
            </a:extLst>
          </p:cNvPr>
          <p:cNvGrpSpPr/>
          <p:nvPr/>
        </p:nvGrpSpPr>
        <p:grpSpPr>
          <a:xfrm>
            <a:off x="5243925" y="1405735"/>
            <a:ext cx="1704150" cy="1704150"/>
            <a:chOff x="5243925" y="1053258"/>
            <a:chExt cx="1704150" cy="1704150"/>
          </a:xfrm>
        </p:grpSpPr>
        <p:sp>
          <p:nvSpPr>
            <p:cNvPr id="50" name="Oval 49">
              <a:extLst>
                <a:ext uri="{FF2B5EF4-FFF2-40B4-BE49-F238E27FC236}">
                  <a16:creationId xmlns:a16="http://schemas.microsoft.com/office/drawing/2014/main" id="{8C65DBE1-D09E-5848-8734-D76D91ACEB72}"/>
                </a:ext>
              </a:extLst>
            </p:cNvPr>
            <p:cNvSpPr/>
            <p:nvPr/>
          </p:nvSpPr>
          <p:spPr>
            <a:xfrm>
              <a:off x="5243925" y="1053258"/>
              <a:ext cx="1704150" cy="170415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74" name="Freeform 80">
              <a:extLst>
                <a:ext uri="{FF2B5EF4-FFF2-40B4-BE49-F238E27FC236}">
                  <a16:creationId xmlns:a16="http://schemas.microsoft.com/office/drawing/2014/main" id="{F9A02CBD-6390-0D40-826A-DF6A803D7E4D}"/>
                </a:ext>
              </a:extLst>
            </p:cNvPr>
            <p:cNvSpPr>
              <a:spLocks noEditPoints="1"/>
            </p:cNvSpPr>
            <p:nvPr/>
          </p:nvSpPr>
          <p:spPr bwMode="auto">
            <a:xfrm>
              <a:off x="5778086" y="1542647"/>
              <a:ext cx="469787" cy="431433"/>
            </a:xfrm>
            <a:custGeom>
              <a:avLst/>
              <a:gdLst>
                <a:gd name="T0" fmla="*/ 314 w 628"/>
                <a:gd name="T1" fmla="*/ 583 h 583"/>
                <a:gd name="T2" fmla="*/ 0 w 628"/>
                <a:gd name="T3" fmla="*/ 194 h 583"/>
                <a:gd name="T4" fmla="*/ 160 w 628"/>
                <a:gd name="T5" fmla="*/ 0 h 583"/>
                <a:gd name="T6" fmla="*/ 314 w 628"/>
                <a:gd name="T7" fmla="*/ 84 h 583"/>
                <a:gd name="T8" fmla="*/ 467 w 628"/>
                <a:gd name="T9" fmla="*/ 0 h 583"/>
                <a:gd name="T10" fmla="*/ 628 w 628"/>
                <a:gd name="T11" fmla="*/ 194 h 583"/>
                <a:gd name="T12" fmla="*/ 314 w 628"/>
                <a:gd name="T13" fmla="*/ 583 h 583"/>
                <a:gd name="T14" fmla="*/ 160 w 628"/>
                <a:gd name="T15" fmla="*/ 14 h 583"/>
                <a:gd name="T16" fmla="*/ 14 w 628"/>
                <a:gd name="T17" fmla="*/ 194 h 583"/>
                <a:gd name="T18" fmla="*/ 140 w 628"/>
                <a:gd name="T19" fmla="*/ 458 h 583"/>
                <a:gd name="T20" fmla="*/ 314 w 628"/>
                <a:gd name="T21" fmla="*/ 569 h 583"/>
                <a:gd name="T22" fmla="*/ 488 w 628"/>
                <a:gd name="T23" fmla="*/ 458 h 583"/>
                <a:gd name="T24" fmla="*/ 614 w 628"/>
                <a:gd name="T25" fmla="*/ 194 h 583"/>
                <a:gd name="T26" fmla="*/ 467 w 628"/>
                <a:gd name="T27" fmla="*/ 14 h 583"/>
                <a:gd name="T28" fmla="*/ 321 w 628"/>
                <a:gd name="T29" fmla="*/ 116 h 583"/>
                <a:gd name="T30" fmla="*/ 314 w 628"/>
                <a:gd name="T31" fmla="*/ 123 h 583"/>
                <a:gd name="T32" fmla="*/ 307 w 628"/>
                <a:gd name="T33" fmla="*/ 116 h 583"/>
                <a:gd name="T34" fmla="*/ 160 w 628"/>
                <a:gd name="T35" fmla="*/ 14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583">
                  <a:moveTo>
                    <a:pt x="314" y="583"/>
                  </a:moveTo>
                  <a:cubicBezTo>
                    <a:pt x="239" y="583"/>
                    <a:pt x="0" y="403"/>
                    <a:pt x="0" y="194"/>
                  </a:cubicBezTo>
                  <a:cubicBezTo>
                    <a:pt x="0" y="102"/>
                    <a:pt x="68" y="0"/>
                    <a:pt x="160" y="0"/>
                  </a:cubicBezTo>
                  <a:cubicBezTo>
                    <a:pt x="230" y="0"/>
                    <a:pt x="294" y="37"/>
                    <a:pt x="314" y="84"/>
                  </a:cubicBezTo>
                  <a:cubicBezTo>
                    <a:pt x="335" y="37"/>
                    <a:pt x="398" y="0"/>
                    <a:pt x="467" y="0"/>
                  </a:cubicBezTo>
                  <a:cubicBezTo>
                    <a:pt x="559" y="0"/>
                    <a:pt x="628" y="102"/>
                    <a:pt x="628" y="194"/>
                  </a:cubicBezTo>
                  <a:cubicBezTo>
                    <a:pt x="628" y="403"/>
                    <a:pt x="388" y="583"/>
                    <a:pt x="314" y="583"/>
                  </a:cubicBezTo>
                  <a:close/>
                  <a:moveTo>
                    <a:pt x="160" y="14"/>
                  </a:moveTo>
                  <a:cubicBezTo>
                    <a:pt x="91" y="14"/>
                    <a:pt x="14" y="91"/>
                    <a:pt x="14" y="194"/>
                  </a:cubicBezTo>
                  <a:cubicBezTo>
                    <a:pt x="14" y="312"/>
                    <a:pt x="93" y="410"/>
                    <a:pt x="140" y="458"/>
                  </a:cubicBezTo>
                  <a:cubicBezTo>
                    <a:pt x="207" y="526"/>
                    <a:pt x="282" y="569"/>
                    <a:pt x="314" y="569"/>
                  </a:cubicBezTo>
                  <a:cubicBezTo>
                    <a:pt x="345" y="569"/>
                    <a:pt x="421" y="526"/>
                    <a:pt x="488" y="458"/>
                  </a:cubicBezTo>
                  <a:cubicBezTo>
                    <a:pt x="535" y="410"/>
                    <a:pt x="614" y="312"/>
                    <a:pt x="614" y="194"/>
                  </a:cubicBezTo>
                  <a:cubicBezTo>
                    <a:pt x="614" y="91"/>
                    <a:pt x="536" y="14"/>
                    <a:pt x="467" y="14"/>
                  </a:cubicBezTo>
                  <a:cubicBezTo>
                    <a:pt x="383" y="14"/>
                    <a:pt x="321" y="68"/>
                    <a:pt x="321" y="116"/>
                  </a:cubicBezTo>
                  <a:cubicBezTo>
                    <a:pt x="321" y="120"/>
                    <a:pt x="318" y="123"/>
                    <a:pt x="314" y="123"/>
                  </a:cubicBezTo>
                  <a:cubicBezTo>
                    <a:pt x="310" y="123"/>
                    <a:pt x="307" y="120"/>
                    <a:pt x="307" y="116"/>
                  </a:cubicBezTo>
                  <a:cubicBezTo>
                    <a:pt x="307" y="58"/>
                    <a:pt x="229" y="14"/>
                    <a:pt x="160" y="14"/>
                  </a:cubicBezTo>
                  <a:close/>
                </a:path>
              </a:pathLst>
            </a:custGeom>
            <a:solidFill>
              <a:srgbClr val="FFFFFF"/>
            </a:solidFill>
            <a:ln>
              <a:solidFill>
                <a:schemeClr val="bg1"/>
              </a:solidFill>
            </a:ln>
          </p:spPr>
          <p:txBody>
            <a:bodyPr vert="horz" wrap="square" lIns="102870" tIns="51435" rIns="102870" bIns="51435" numCol="1" anchor="t" anchorCtr="0" compatLnSpc="1">
              <a:prstTxWarp prst="textNoShape">
                <a:avLst/>
              </a:prstTxWarp>
            </a:bodyPr>
            <a:lstStyle/>
            <a:p>
              <a:endParaRPr lang="en-US" sz="3888"/>
            </a:p>
          </p:txBody>
        </p:sp>
        <p:sp>
          <p:nvSpPr>
            <p:cNvPr id="83" name="Freeform 41">
              <a:extLst>
                <a:ext uri="{FF2B5EF4-FFF2-40B4-BE49-F238E27FC236}">
                  <a16:creationId xmlns:a16="http://schemas.microsoft.com/office/drawing/2014/main" id="{A10E0B6D-57BC-4040-B776-E3C13E5DE0EB}"/>
                </a:ext>
              </a:extLst>
            </p:cNvPr>
            <p:cNvSpPr>
              <a:spLocks noEditPoints="1"/>
            </p:cNvSpPr>
            <p:nvPr/>
          </p:nvSpPr>
          <p:spPr bwMode="auto">
            <a:xfrm>
              <a:off x="5658548" y="1382805"/>
              <a:ext cx="944720" cy="1106943"/>
            </a:xfrm>
            <a:custGeom>
              <a:avLst/>
              <a:gdLst>
                <a:gd name="T0" fmla="*/ 407 w 419"/>
                <a:gd name="T1" fmla="*/ 250 h 491"/>
                <a:gd name="T2" fmla="*/ 372 w 419"/>
                <a:gd name="T3" fmla="*/ 188 h 491"/>
                <a:gd name="T4" fmla="*/ 374 w 419"/>
                <a:gd name="T5" fmla="*/ 183 h 491"/>
                <a:gd name="T6" fmla="*/ 379 w 419"/>
                <a:gd name="T7" fmla="*/ 158 h 491"/>
                <a:gd name="T8" fmla="*/ 374 w 419"/>
                <a:gd name="T9" fmla="*/ 118 h 491"/>
                <a:gd name="T10" fmla="*/ 338 w 419"/>
                <a:gd name="T11" fmla="*/ 55 h 491"/>
                <a:gd name="T12" fmla="*/ 193 w 419"/>
                <a:gd name="T13" fmla="*/ 0 h 491"/>
                <a:gd name="T14" fmla="*/ 0 w 419"/>
                <a:gd name="T15" fmla="*/ 167 h 491"/>
                <a:gd name="T16" fmla="*/ 61 w 419"/>
                <a:gd name="T17" fmla="*/ 288 h 491"/>
                <a:gd name="T18" fmla="*/ 80 w 419"/>
                <a:gd name="T19" fmla="*/ 310 h 491"/>
                <a:gd name="T20" fmla="*/ 72 w 419"/>
                <a:gd name="T21" fmla="*/ 454 h 491"/>
                <a:gd name="T22" fmla="*/ 74 w 419"/>
                <a:gd name="T23" fmla="*/ 460 h 491"/>
                <a:gd name="T24" fmla="*/ 197 w 419"/>
                <a:gd name="T25" fmla="*/ 491 h 491"/>
                <a:gd name="T26" fmla="*/ 256 w 419"/>
                <a:gd name="T27" fmla="*/ 484 h 491"/>
                <a:gd name="T28" fmla="*/ 259 w 419"/>
                <a:gd name="T29" fmla="*/ 480 h 491"/>
                <a:gd name="T30" fmla="*/ 262 w 419"/>
                <a:gd name="T31" fmla="*/ 396 h 491"/>
                <a:gd name="T32" fmla="*/ 345 w 419"/>
                <a:gd name="T33" fmla="*/ 413 h 491"/>
                <a:gd name="T34" fmla="*/ 347 w 419"/>
                <a:gd name="T35" fmla="*/ 413 h 491"/>
                <a:gd name="T36" fmla="*/ 378 w 419"/>
                <a:gd name="T37" fmla="*/ 391 h 491"/>
                <a:gd name="T38" fmla="*/ 379 w 419"/>
                <a:gd name="T39" fmla="*/ 364 h 491"/>
                <a:gd name="T40" fmla="*/ 378 w 419"/>
                <a:gd name="T41" fmla="*/ 360 h 491"/>
                <a:gd name="T42" fmla="*/ 384 w 419"/>
                <a:gd name="T43" fmla="*/ 348 h 491"/>
                <a:gd name="T44" fmla="*/ 388 w 419"/>
                <a:gd name="T45" fmla="*/ 339 h 491"/>
                <a:gd name="T46" fmla="*/ 386 w 419"/>
                <a:gd name="T47" fmla="*/ 330 h 491"/>
                <a:gd name="T48" fmla="*/ 394 w 419"/>
                <a:gd name="T49" fmla="*/ 319 h 491"/>
                <a:gd name="T50" fmla="*/ 390 w 419"/>
                <a:gd name="T51" fmla="*/ 305 h 491"/>
                <a:gd name="T52" fmla="*/ 390 w 419"/>
                <a:gd name="T53" fmla="*/ 304 h 491"/>
                <a:gd name="T54" fmla="*/ 390 w 419"/>
                <a:gd name="T55" fmla="*/ 294 h 491"/>
                <a:gd name="T56" fmla="*/ 409 w 419"/>
                <a:gd name="T57" fmla="*/ 289 h 491"/>
                <a:gd name="T58" fmla="*/ 419 w 419"/>
                <a:gd name="T59" fmla="*/ 272 h 491"/>
                <a:gd name="T60" fmla="*/ 407 w 419"/>
                <a:gd name="T61" fmla="*/ 250 h 491"/>
                <a:gd name="T62" fmla="*/ 405 w 419"/>
                <a:gd name="T63" fmla="*/ 281 h 491"/>
                <a:gd name="T64" fmla="*/ 385 w 419"/>
                <a:gd name="T65" fmla="*/ 286 h 491"/>
                <a:gd name="T66" fmla="*/ 381 w 419"/>
                <a:gd name="T67" fmla="*/ 290 h 491"/>
                <a:gd name="T68" fmla="*/ 380 w 419"/>
                <a:gd name="T69" fmla="*/ 307 h 491"/>
                <a:gd name="T70" fmla="*/ 382 w 419"/>
                <a:gd name="T71" fmla="*/ 310 h 491"/>
                <a:gd name="T72" fmla="*/ 384 w 419"/>
                <a:gd name="T73" fmla="*/ 317 h 491"/>
                <a:gd name="T74" fmla="*/ 377 w 419"/>
                <a:gd name="T75" fmla="*/ 325 h 491"/>
                <a:gd name="T76" fmla="*/ 376 w 419"/>
                <a:gd name="T77" fmla="*/ 331 h 491"/>
                <a:gd name="T78" fmla="*/ 378 w 419"/>
                <a:gd name="T79" fmla="*/ 338 h 491"/>
                <a:gd name="T80" fmla="*/ 375 w 419"/>
                <a:gd name="T81" fmla="*/ 344 h 491"/>
                <a:gd name="T82" fmla="*/ 369 w 419"/>
                <a:gd name="T83" fmla="*/ 357 h 491"/>
                <a:gd name="T84" fmla="*/ 369 w 419"/>
                <a:gd name="T85" fmla="*/ 365 h 491"/>
                <a:gd name="T86" fmla="*/ 369 w 419"/>
                <a:gd name="T87" fmla="*/ 389 h 491"/>
                <a:gd name="T88" fmla="*/ 347 w 419"/>
                <a:gd name="T89" fmla="*/ 404 h 491"/>
                <a:gd name="T90" fmla="*/ 345 w 419"/>
                <a:gd name="T91" fmla="*/ 404 h 491"/>
                <a:gd name="T92" fmla="*/ 261 w 419"/>
                <a:gd name="T93" fmla="*/ 386 h 491"/>
                <a:gd name="T94" fmla="*/ 256 w 419"/>
                <a:gd name="T95" fmla="*/ 387 h 491"/>
                <a:gd name="T96" fmla="*/ 250 w 419"/>
                <a:gd name="T97" fmla="*/ 476 h 491"/>
                <a:gd name="T98" fmla="*/ 83 w 419"/>
                <a:gd name="T99" fmla="*/ 454 h 491"/>
                <a:gd name="T100" fmla="*/ 89 w 419"/>
                <a:gd name="T101" fmla="*/ 307 h 491"/>
                <a:gd name="T102" fmla="*/ 68 w 419"/>
                <a:gd name="T103" fmla="*/ 282 h 491"/>
                <a:gd name="T104" fmla="*/ 9 w 419"/>
                <a:gd name="T105" fmla="*/ 167 h 491"/>
                <a:gd name="T106" fmla="*/ 47 w 419"/>
                <a:gd name="T107" fmla="*/ 56 h 491"/>
                <a:gd name="T108" fmla="*/ 193 w 419"/>
                <a:gd name="T109" fmla="*/ 9 h 491"/>
                <a:gd name="T110" fmla="*/ 331 w 419"/>
                <a:gd name="T111" fmla="*/ 61 h 491"/>
                <a:gd name="T112" fmla="*/ 365 w 419"/>
                <a:gd name="T113" fmla="*/ 120 h 491"/>
                <a:gd name="T114" fmla="*/ 370 w 419"/>
                <a:gd name="T115" fmla="*/ 158 h 491"/>
                <a:gd name="T116" fmla="*/ 365 w 419"/>
                <a:gd name="T117" fmla="*/ 180 h 491"/>
                <a:gd name="T118" fmla="*/ 363 w 419"/>
                <a:gd name="T119" fmla="*/ 189 h 491"/>
                <a:gd name="T120" fmla="*/ 399 w 419"/>
                <a:gd name="T121" fmla="*/ 255 h 491"/>
                <a:gd name="T122" fmla="*/ 409 w 419"/>
                <a:gd name="T123" fmla="*/ 273 h 491"/>
                <a:gd name="T124" fmla="*/ 405 w 419"/>
                <a:gd name="T125" fmla="*/ 281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9" h="491">
                  <a:moveTo>
                    <a:pt x="407" y="250"/>
                  </a:moveTo>
                  <a:cubicBezTo>
                    <a:pt x="395" y="232"/>
                    <a:pt x="374" y="197"/>
                    <a:pt x="372" y="188"/>
                  </a:cubicBezTo>
                  <a:cubicBezTo>
                    <a:pt x="373" y="187"/>
                    <a:pt x="373" y="185"/>
                    <a:pt x="374" y="183"/>
                  </a:cubicBezTo>
                  <a:cubicBezTo>
                    <a:pt x="376" y="176"/>
                    <a:pt x="379" y="166"/>
                    <a:pt x="379" y="158"/>
                  </a:cubicBezTo>
                  <a:cubicBezTo>
                    <a:pt x="379" y="146"/>
                    <a:pt x="377" y="129"/>
                    <a:pt x="374" y="118"/>
                  </a:cubicBezTo>
                  <a:cubicBezTo>
                    <a:pt x="373" y="112"/>
                    <a:pt x="364" y="83"/>
                    <a:pt x="338" y="55"/>
                  </a:cubicBezTo>
                  <a:cubicBezTo>
                    <a:pt x="303" y="18"/>
                    <a:pt x="255" y="0"/>
                    <a:pt x="193" y="0"/>
                  </a:cubicBezTo>
                  <a:cubicBezTo>
                    <a:pt x="65" y="0"/>
                    <a:pt x="0" y="56"/>
                    <a:pt x="0" y="167"/>
                  </a:cubicBezTo>
                  <a:cubicBezTo>
                    <a:pt x="0" y="231"/>
                    <a:pt x="37" y="266"/>
                    <a:pt x="61" y="288"/>
                  </a:cubicBezTo>
                  <a:cubicBezTo>
                    <a:pt x="70" y="297"/>
                    <a:pt x="78" y="304"/>
                    <a:pt x="80" y="310"/>
                  </a:cubicBezTo>
                  <a:cubicBezTo>
                    <a:pt x="97" y="376"/>
                    <a:pt x="82" y="429"/>
                    <a:pt x="72" y="454"/>
                  </a:cubicBezTo>
                  <a:cubicBezTo>
                    <a:pt x="71" y="456"/>
                    <a:pt x="72" y="459"/>
                    <a:pt x="74" y="460"/>
                  </a:cubicBezTo>
                  <a:cubicBezTo>
                    <a:pt x="112" y="480"/>
                    <a:pt x="154" y="491"/>
                    <a:pt x="197" y="491"/>
                  </a:cubicBezTo>
                  <a:cubicBezTo>
                    <a:pt x="217" y="491"/>
                    <a:pt x="236" y="489"/>
                    <a:pt x="256" y="484"/>
                  </a:cubicBezTo>
                  <a:cubicBezTo>
                    <a:pt x="258" y="484"/>
                    <a:pt x="259" y="482"/>
                    <a:pt x="259" y="480"/>
                  </a:cubicBezTo>
                  <a:cubicBezTo>
                    <a:pt x="259" y="438"/>
                    <a:pt x="260" y="406"/>
                    <a:pt x="262" y="396"/>
                  </a:cubicBezTo>
                  <a:cubicBezTo>
                    <a:pt x="280" y="401"/>
                    <a:pt x="335" y="413"/>
                    <a:pt x="345" y="413"/>
                  </a:cubicBezTo>
                  <a:cubicBezTo>
                    <a:pt x="346" y="413"/>
                    <a:pt x="347" y="413"/>
                    <a:pt x="347" y="413"/>
                  </a:cubicBezTo>
                  <a:cubicBezTo>
                    <a:pt x="355" y="413"/>
                    <a:pt x="374" y="413"/>
                    <a:pt x="378" y="391"/>
                  </a:cubicBezTo>
                  <a:cubicBezTo>
                    <a:pt x="381" y="380"/>
                    <a:pt x="380" y="370"/>
                    <a:pt x="379" y="364"/>
                  </a:cubicBezTo>
                  <a:cubicBezTo>
                    <a:pt x="379" y="362"/>
                    <a:pt x="378" y="360"/>
                    <a:pt x="378" y="360"/>
                  </a:cubicBezTo>
                  <a:cubicBezTo>
                    <a:pt x="379" y="356"/>
                    <a:pt x="382" y="352"/>
                    <a:pt x="384" y="348"/>
                  </a:cubicBezTo>
                  <a:cubicBezTo>
                    <a:pt x="386" y="344"/>
                    <a:pt x="387" y="342"/>
                    <a:pt x="388" y="339"/>
                  </a:cubicBezTo>
                  <a:cubicBezTo>
                    <a:pt x="388" y="337"/>
                    <a:pt x="387" y="333"/>
                    <a:pt x="386" y="330"/>
                  </a:cubicBezTo>
                  <a:cubicBezTo>
                    <a:pt x="389" y="327"/>
                    <a:pt x="393" y="323"/>
                    <a:pt x="394" y="319"/>
                  </a:cubicBezTo>
                  <a:cubicBezTo>
                    <a:pt x="394" y="315"/>
                    <a:pt x="392" y="310"/>
                    <a:pt x="390" y="305"/>
                  </a:cubicBezTo>
                  <a:cubicBezTo>
                    <a:pt x="390" y="305"/>
                    <a:pt x="390" y="305"/>
                    <a:pt x="390" y="304"/>
                  </a:cubicBezTo>
                  <a:cubicBezTo>
                    <a:pt x="390" y="303"/>
                    <a:pt x="390" y="299"/>
                    <a:pt x="390" y="294"/>
                  </a:cubicBezTo>
                  <a:cubicBezTo>
                    <a:pt x="396" y="293"/>
                    <a:pt x="406" y="291"/>
                    <a:pt x="409" y="289"/>
                  </a:cubicBezTo>
                  <a:cubicBezTo>
                    <a:pt x="415" y="286"/>
                    <a:pt x="419" y="277"/>
                    <a:pt x="419" y="272"/>
                  </a:cubicBezTo>
                  <a:cubicBezTo>
                    <a:pt x="419" y="270"/>
                    <a:pt x="418" y="270"/>
                    <a:pt x="407" y="250"/>
                  </a:cubicBezTo>
                  <a:close/>
                  <a:moveTo>
                    <a:pt x="405" y="281"/>
                  </a:moveTo>
                  <a:cubicBezTo>
                    <a:pt x="403" y="282"/>
                    <a:pt x="393" y="284"/>
                    <a:pt x="385" y="286"/>
                  </a:cubicBezTo>
                  <a:cubicBezTo>
                    <a:pt x="383" y="286"/>
                    <a:pt x="381" y="288"/>
                    <a:pt x="381" y="290"/>
                  </a:cubicBezTo>
                  <a:cubicBezTo>
                    <a:pt x="380" y="305"/>
                    <a:pt x="380" y="306"/>
                    <a:pt x="380" y="307"/>
                  </a:cubicBezTo>
                  <a:cubicBezTo>
                    <a:pt x="381" y="308"/>
                    <a:pt x="381" y="308"/>
                    <a:pt x="382" y="310"/>
                  </a:cubicBezTo>
                  <a:cubicBezTo>
                    <a:pt x="384" y="314"/>
                    <a:pt x="385" y="316"/>
                    <a:pt x="384" y="317"/>
                  </a:cubicBezTo>
                  <a:cubicBezTo>
                    <a:pt x="384" y="319"/>
                    <a:pt x="381" y="322"/>
                    <a:pt x="377" y="325"/>
                  </a:cubicBezTo>
                  <a:cubicBezTo>
                    <a:pt x="375" y="326"/>
                    <a:pt x="375" y="329"/>
                    <a:pt x="376" y="331"/>
                  </a:cubicBezTo>
                  <a:cubicBezTo>
                    <a:pt x="377" y="334"/>
                    <a:pt x="378" y="337"/>
                    <a:pt x="378" y="338"/>
                  </a:cubicBezTo>
                  <a:cubicBezTo>
                    <a:pt x="378" y="339"/>
                    <a:pt x="377" y="342"/>
                    <a:pt x="375" y="344"/>
                  </a:cubicBezTo>
                  <a:cubicBezTo>
                    <a:pt x="373" y="348"/>
                    <a:pt x="371" y="353"/>
                    <a:pt x="369" y="357"/>
                  </a:cubicBezTo>
                  <a:cubicBezTo>
                    <a:pt x="369" y="359"/>
                    <a:pt x="369" y="362"/>
                    <a:pt x="369" y="365"/>
                  </a:cubicBezTo>
                  <a:cubicBezTo>
                    <a:pt x="370" y="371"/>
                    <a:pt x="371" y="379"/>
                    <a:pt x="369" y="389"/>
                  </a:cubicBezTo>
                  <a:cubicBezTo>
                    <a:pt x="366" y="401"/>
                    <a:pt x="359" y="404"/>
                    <a:pt x="347" y="404"/>
                  </a:cubicBezTo>
                  <a:cubicBezTo>
                    <a:pt x="347" y="404"/>
                    <a:pt x="346" y="404"/>
                    <a:pt x="345" y="404"/>
                  </a:cubicBezTo>
                  <a:cubicBezTo>
                    <a:pt x="335" y="403"/>
                    <a:pt x="271" y="389"/>
                    <a:pt x="261" y="386"/>
                  </a:cubicBezTo>
                  <a:cubicBezTo>
                    <a:pt x="259" y="386"/>
                    <a:pt x="257" y="386"/>
                    <a:pt x="256" y="387"/>
                  </a:cubicBezTo>
                  <a:cubicBezTo>
                    <a:pt x="250" y="394"/>
                    <a:pt x="249" y="449"/>
                    <a:pt x="250" y="476"/>
                  </a:cubicBezTo>
                  <a:cubicBezTo>
                    <a:pt x="193" y="488"/>
                    <a:pt x="133" y="480"/>
                    <a:pt x="83" y="454"/>
                  </a:cubicBezTo>
                  <a:cubicBezTo>
                    <a:pt x="93" y="426"/>
                    <a:pt x="105" y="373"/>
                    <a:pt x="89" y="307"/>
                  </a:cubicBezTo>
                  <a:cubicBezTo>
                    <a:pt x="87" y="299"/>
                    <a:pt x="79" y="292"/>
                    <a:pt x="68" y="282"/>
                  </a:cubicBezTo>
                  <a:cubicBezTo>
                    <a:pt x="44" y="260"/>
                    <a:pt x="9" y="227"/>
                    <a:pt x="9" y="167"/>
                  </a:cubicBezTo>
                  <a:cubicBezTo>
                    <a:pt x="9" y="119"/>
                    <a:pt x="22" y="82"/>
                    <a:pt x="47" y="56"/>
                  </a:cubicBezTo>
                  <a:cubicBezTo>
                    <a:pt x="77" y="25"/>
                    <a:pt x="127" y="9"/>
                    <a:pt x="193" y="9"/>
                  </a:cubicBezTo>
                  <a:cubicBezTo>
                    <a:pt x="252" y="9"/>
                    <a:pt x="298" y="27"/>
                    <a:pt x="331" y="61"/>
                  </a:cubicBezTo>
                  <a:cubicBezTo>
                    <a:pt x="357" y="88"/>
                    <a:pt x="364" y="117"/>
                    <a:pt x="365" y="120"/>
                  </a:cubicBezTo>
                  <a:cubicBezTo>
                    <a:pt x="367" y="130"/>
                    <a:pt x="370" y="147"/>
                    <a:pt x="370" y="158"/>
                  </a:cubicBezTo>
                  <a:cubicBezTo>
                    <a:pt x="370" y="165"/>
                    <a:pt x="367" y="174"/>
                    <a:pt x="365" y="180"/>
                  </a:cubicBezTo>
                  <a:cubicBezTo>
                    <a:pt x="363" y="185"/>
                    <a:pt x="363" y="187"/>
                    <a:pt x="363" y="189"/>
                  </a:cubicBezTo>
                  <a:cubicBezTo>
                    <a:pt x="364" y="198"/>
                    <a:pt x="380" y="224"/>
                    <a:pt x="399" y="255"/>
                  </a:cubicBezTo>
                  <a:cubicBezTo>
                    <a:pt x="403" y="263"/>
                    <a:pt x="408" y="271"/>
                    <a:pt x="409" y="273"/>
                  </a:cubicBezTo>
                  <a:cubicBezTo>
                    <a:pt x="409" y="275"/>
                    <a:pt x="406" y="280"/>
                    <a:pt x="405" y="281"/>
                  </a:cubicBezTo>
                  <a:close/>
                </a:path>
              </a:pathLst>
            </a:custGeom>
            <a:solidFill>
              <a:srgbClr val="FFFFFF"/>
            </a:solidFill>
            <a:ln>
              <a:noFill/>
            </a:ln>
          </p:spPr>
          <p:txBody>
            <a:bodyPr vert="horz" wrap="square" lIns="102870" tIns="51435" rIns="102870" bIns="51435" numCol="1" anchor="t" anchorCtr="0" compatLnSpc="1">
              <a:prstTxWarp prst="textNoShape">
                <a:avLst/>
              </a:prstTxWarp>
            </a:bodyPr>
            <a:lstStyle/>
            <a:p>
              <a:endParaRPr lang="en-US" sz="3888"/>
            </a:p>
          </p:txBody>
        </p:sp>
      </p:grpSp>
      <p:grpSp>
        <p:nvGrpSpPr>
          <p:cNvPr id="93" name="Group 92">
            <a:extLst>
              <a:ext uri="{FF2B5EF4-FFF2-40B4-BE49-F238E27FC236}">
                <a16:creationId xmlns:a16="http://schemas.microsoft.com/office/drawing/2014/main" id="{B89FC708-51D3-CF46-A3D7-730C3F48095A}"/>
              </a:ext>
            </a:extLst>
          </p:cNvPr>
          <p:cNvGrpSpPr/>
          <p:nvPr/>
        </p:nvGrpSpPr>
        <p:grpSpPr>
          <a:xfrm>
            <a:off x="9117543" y="1405735"/>
            <a:ext cx="1654659" cy="1654659"/>
            <a:chOff x="9117543" y="1339018"/>
            <a:chExt cx="1654659" cy="1654659"/>
          </a:xfrm>
        </p:grpSpPr>
        <p:sp>
          <p:nvSpPr>
            <p:cNvPr id="51" name="Oval 50">
              <a:extLst>
                <a:ext uri="{FF2B5EF4-FFF2-40B4-BE49-F238E27FC236}">
                  <a16:creationId xmlns:a16="http://schemas.microsoft.com/office/drawing/2014/main" id="{6F372783-BE1F-254A-9B07-22C94533465B}"/>
                </a:ext>
              </a:extLst>
            </p:cNvPr>
            <p:cNvSpPr/>
            <p:nvPr/>
          </p:nvSpPr>
          <p:spPr>
            <a:xfrm>
              <a:off x="9117543" y="1339018"/>
              <a:ext cx="1654659" cy="1654659"/>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75" name="Freeform 111">
              <a:extLst>
                <a:ext uri="{FF2B5EF4-FFF2-40B4-BE49-F238E27FC236}">
                  <a16:creationId xmlns:a16="http://schemas.microsoft.com/office/drawing/2014/main" id="{E6E0292E-6F3F-D342-BE03-504E52F7AE58}"/>
                </a:ext>
              </a:extLst>
            </p:cNvPr>
            <p:cNvSpPr>
              <a:spLocks noEditPoints="1"/>
            </p:cNvSpPr>
            <p:nvPr/>
          </p:nvSpPr>
          <p:spPr bwMode="auto">
            <a:xfrm rot="1118828">
              <a:off x="9739860" y="1729073"/>
              <a:ext cx="376792" cy="582045"/>
            </a:xfrm>
            <a:custGeom>
              <a:avLst/>
              <a:gdLst>
                <a:gd name="T0" fmla="*/ 84 w 345"/>
                <a:gd name="T1" fmla="*/ 684 h 684"/>
                <a:gd name="T2" fmla="*/ 81 w 345"/>
                <a:gd name="T3" fmla="*/ 683 h 684"/>
                <a:gd name="T4" fmla="*/ 77 w 345"/>
                <a:gd name="T5" fmla="*/ 675 h 684"/>
                <a:gd name="T6" fmla="*/ 137 w 345"/>
                <a:gd name="T7" fmla="*/ 396 h 684"/>
                <a:gd name="T8" fmla="*/ 7 w 345"/>
                <a:gd name="T9" fmla="*/ 396 h 684"/>
                <a:gd name="T10" fmla="*/ 1 w 345"/>
                <a:gd name="T11" fmla="*/ 392 h 684"/>
                <a:gd name="T12" fmla="*/ 1 w 345"/>
                <a:gd name="T13" fmla="*/ 385 h 684"/>
                <a:gd name="T14" fmla="*/ 255 w 345"/>
                <a:gd name="T15" fmla="*/ 4 h 684"/>
                <a:gd name="T16" fmla="*/ 263 w 345"/>
                <a:gd name="T17" fmla="*/ 2 h 684"/>
                <a:gd name="T18" fmla="*/ 267 w 345"/>
                <a:gd name="T19" fmla="*/ 10 h 684"/>
                <a:gd name="T20" fmla="*/ 207 w 345"/>
                <a:gd name="T21" fmla="*/ 289 h 684"/>
                <a:gd name="T22" fmla="*/ 337 w 345"/>
                <a:gd name="T23" fmla="*/ 289 h 684"/>
                <a:gd name="T24" fmla="*/ 343 w 345"/>
                <a:gd name="T25" fmla="*/ 293 h 684"/>
                <a:gd name="T26" fmla="*/ 343 w 345"/>
                <a:gd name="T27" fmla="*/ 300 h 684"/>
                <a:gd name="T28" fmla="*/ 90 w 345"/>
                <a:gd name="T29" fmla="*/ 681 h 684"/>
                <a:gd name="T30" fmla="*/ 84 w 345"/>
                <a:gd name="T31" fmla="*/ 684 h 684"/>
                <a:gd name="T32" fmla="*/ 20 w 345"/>
                <a:gd name="T33" fmla="*/ 382 h 684"/>
                <a:gd name="T34" fmla="*/ 146 w 345"/>
                <a:gd name="T35" fmla="*/ 382 h 684"/>
                <a:gd name="T36" fmla="*/ 151 w 345"/>
                <a:gd name="T37" fmla="*/ 384 h 684"/>
                <a:gd name="T38" fmla="*/ 153 w 345"/>
                <a:gd name="T39" fmla="*/ 390 h 684"/>
                <a:gd name="T40" fmla="*/ 99 w 345"/>
                <a:gd name="T41" fmla="*/ 642 h 684"/>
                <a:gd name="T42" fmla="*/ 324 w 345"/>
                <a:gd name="T43" fmla="*/ 303 h 684"/>
                <a:gd name="T44" fmla="*/ 199 w 345"/>
                <a:gd name="T45" fmla="*/ 303 h 684"/>
                <a:gd name="T46" fmla="*/ 193 w 345"/>
                <a:gd name="T47" fmla="*/ 301 h 684"/>
                <a:gd name="T48" fmla="*/ 192 w 345"/>
                <a:gd name="T49" fmla="*/ 295 h 684"/>
                <a:gd name="T50" fmla="*/ 246 w 345"/>
                <a:gd name="T51" fmla="*/ 43 h 684"/>
                <a:gd name="T52" fmla="*/ 20 w 345"/>
                <a:gd name="T53" fmla="*/ 382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5" h="684">
                  <a:moveTo>
                    <a:pt x="84" y="684"/>
                  </a:moveTo>
                  <a:cubicBezTo>
                    <a:pt x="83" y="684"/>
                    <a:pt x="82" y="684"/>
                    <a:pt x="81" y="683"/>
                  </a:cubicBezTo>
                  <a:cubicBezTo>
                    <a:pt x="78" y="682"/>
                    <a:pt x="77" y="679"/>
                    <a:pt x="77" y="675"/>
                  </a:cubicBezTo>
                  <a:cubicBezTo>
                    <a:pt x="137" y="396"/>
                    <a:pt x="137" y="396"/>
                    <a:pt x="137" y="396"/>
                  </a:cubicBezTo>
                  <a:cubicBezTo>
                    <a:pt x="7" y="396"/>
                    <a:pt x="7" y="396"/>
                    <a:pt x="7" y="396"/>
                  </a:cubicBezTo>
                  <a:cubicBezTo>
                    <a:pt x="5" y="396"/>
                    <a:pt x="2" y="394"/>
                    <a:pt x="1" y="392"/>
                  </a:cubicBezTo>
                  <a:cubicBezTo>
                    <a:pt x="0" y="390"/>
                    <a:pt x="0" y="387"/>
                    <a:pt x="1" y="385"/>
                  </a:cubicBezTo>
                  <a:cubicBezTo>
                    <a:pt x="255" y="4"/>
                    <a:pt x="255" y="4"/>
                    <a:pt x="255" y="4"/>
                  </a:cubicBezTo>
                  <a:cubicBezTo>
                    <a:pt x="256" y="1"/>
                    <a:pt x="260" y="0"/>
                    <a:pt x="263" y="2"/>
                  </a:cubicBezTo>
                  <a:cubicBezTo>
                    <a:pt x="266" y="3"/>
                    <a:pt x="268" y="6"/>
                    <a:pt x="267" y="10"/>
                  </a:cubicBezTo>
                  <a:cubicBezTo>
                    <a:pt x="207" y="289"/>
                    <a:pt x="207" y="289"/>
                    <a:pt x="207" y="289"/>
                  </a:cubicBezTo>
                  <a:cubicBezTo>
                    <a:pt x="337" y="289"/>
                    <a:pt x="337" y="289"/>
                    <a:pt x="337" y="289"/>
                  </a:cubicBezTo>
                  <a:cubicBezTo>
                    <a:pt x="340" y="289"/>
                    <a:pt x="342" y="291"/>
                    <a:pt x="343" y="293"/>
                  </a:cubicBezTo>
                  <a:cubicBezTo>
                    <a:pt x="345" y="295"/>
                    <a:pt x="345" y="298"/>
                    <a:pt x="343" y="300"/>
                  </a:cubicBezTo>
                  <a:cubicBezTo>
                    <a:pt x="90" y="681"/>
                    <a:pt x="90" y="681"/>
                    <a:pt x="90" y="681"/>
                  </a:cubicBezTo>
                  <a:cubicBezTo>
                    <a:pt x="89" y="683"/>
                    <a:pt x="86" y="684"/>
                    <a:pt x="84" y="684"/>
                  </a:cubicBezTo>
                  <a:close/>
                  <a:moveTo>
                    <a:pt x="20" y="382"/>
                  </a:moveTo>
                  <a:cubicBezTo>
                    <a:pt x="146" y="382"/>
                    <a:pt x="146" y="382"/>
                    <a:pt x="146" y="382"/>
                  </a:cubicBezTo>
                  <a:cubicBezTo>
                    <a:pt x="148" y="382"/>
                    <a:pt x="150" y="383"/>
                    <a:pt x="151" y="384"/>
                  </a:cubicBezTo>
                  <a:cubicBezTo>
                    <a:pt x="153" y="386"/>
                    <a:pt x="153" y="388"/>
                    <a:pt x="153" y="390"/>
                  </a:cubicBezTo>
                  <a:cubicBezTo>
                    <a:pt x="99" y="642"/>
                    <a:pt x="99" y="642"/>
                    <a:pt x="99" y="642"/>
                  </a:cubicBezTo>
                  <a:cubicBezTo>
                    <a:pt x="324" y="303"/>
                    <a:pt x="324" y="303"/>
                    <a:pt x="324" y="303"/>
                  </a:cubicBezTo>
                  <a:cubicBezTo>
                    <a:pt x="199" y="303"/>
                    <a:pt x="199" y="303"/>
                    <a:pt x="199" y="303"/>
                  </a:cubicBezTo>
                  <a:cubicBezTo>
                    <a:pt x="196" y="303"/>
                    <a:pt x="194" y="302"/>
                    <a:pt x="193" y="301"/>
                  </a:cubicBezTo>
                  <a:cubicBezTo>
                    <a:pt x="192" y="299"/>
                    <a:pt x="191" y="297"/>
                    <a:pt x="192" y="295"/>
                  </a:cubicBezTo>
                  <a:cubicBezTo>
                    <a:pt x="246" y="43"/>
                    <a:pt x="246" y="43"/>
                    <a:pt x="246" y="43"/>
                  </a:cubicBezTo>
                  <a:lnTo>
                    <a:pt x="20" y="382"/>
                  </a:lnTo>
                  <a:close/>
                </a:path>
              </a:pathLst>
            </a:custGeom>
            <a:solidFill>
              <a:srgbClr val="FFFFFF"/>
            </a:solidFill>
            <a:ln>
              <a:solidFill>
                <a:schemeClr val="bg1"/>
              </a:solidFill>
            </a:ln>
          </p:spPr>
          <p:txBody>
            <a:bodyPr vert="horz" wrap="square" lIns="102870" tIns="51435" rIns="102870" bIns="51435" numCol="1" anchor="t" anchorCtr="0" compatLnSpc="1">
              <a:prstTxWarp prst="textNoShape">
                <a:avLst/>
              </a:prstTxWarp>
            </a:bodyPr>
            <a:lstStyle/>
            <a:p>
              <a:endParaRPr lang="en-US" sz="3888"/>
            </a:p>
          </p:txBody>
        </p:sp>
        <p:sp>
          <p:nvSpPr>
            <p:cNvPr id="86" name="Freeform 41">
              <a:extLst>
                <a:ext uri="{FF2B5EF4-FFF2-40B4-BE49-F238E27FC236}">
                  <a16:creationId xmlns:a16="http://schemas.microsoft.com/office/drawing/2014/main" id="{05CC0930-2268-014E-9536-92FDC8ACD482}"/>
                </a:ext>
              </a:extLst>
            </p:cNvPr>
            <p:cNvSpPr>
              <a:spLocks noEditPoints="1"/>
            </p:cNvSpPr>
            <p:nvPr/>
          </p:nvSpPr>
          <p:spPr bwMode="auto">
            <a:xfrm>
              <a:off x="9520016" y="1668565"/>
              <a:ext cx="944720" cy="1106943"/>
            </a:xfrm>
            <a:custGeom>
              <a:avLst/>
              <a:gdLst>
                <a:gd name="T0" fmla="*/ 407 w 419"/>
                <a:gd name="T1" fmla="*/ 250 h 491"/>
                <a:gd name="T2" fmla="*/ 372 w 419"/>
                <a:gd name="T3" fmla="*/ 188 h 491"/>
                <a:gd name="T4" fmla="*/ 374 w 419"/>
                <a:gd name="T5" fmla="*/ 183 h 491"/>
                <a:gd name="T6" fmla="*/ 379 w 419"/>
                <a:gd name="T7" fmla="*/ 158 h 491"/>
                <a:gd name="T8" fmla="*/ 374 w 419"/>
                <a:gd name="T9" fmla="*/ 118 h 491"/>
                <a:gd name="T10" fmla="*/ 338 w 419"/>
                <a:gd name="T11" fmla="*/ 55 h 491"/>
                <a:gd name="T12" fmla="*/ 193 w 419"/>
                <a:gd name="T13" fmla="*/ 0 h 491"/>
                <a:gd name="T14" fmla="*/ 0 w 419"/>
                <a:gd name="T15" fmla="*/ 167 h 491"/>
                <a:gd name="T16" fmla="*/ 61 w 419"/>
                <a:gd name="T17" fmla="*/ 288 h 491"/>
                <a:gd name="T18" fmla="*/ 80 w 419"/>
                <a:gd name="T19" fmla="*/ 310 h 491"/>
                <a:gd name="T20" fmla="*/ 72 w 419"/>
                <a:gd name="T21" fmla="*/ 454 h 491"/>
                <a:gd name="T22" fmla="*/ 74 w 419"/>
                <a:gd name="T23" fmla="*/ 460 h 491"/>
                <a:gd name="T24" fmla="*/ 197 w 419"/>
                <a:gd name="T25" fmla="*/ 491 h 491"/>
                <a:gd name="T26" fmla="*/ 256 w 419"/>
                <a:gd name="T27" fmla="*/ 484 h 491"/>
                <a:gd name="T28" fmla="*/ 259 w 419"/>
                <a:gd name="T29" fmla="*/ 480 h 491"/>
                <a:gd name="T30" fmla="*/ 262 w 419"/>
                <a:gd name="T31" fmla="*/ 396 h 491"/>
                <a:gd name="T32" fmla="*/ 345 w 419"/>
                <a:gd name="T33" fmla="*/ 413 h 491"/>
                <a:gd name="T34" fmla="*/ 347 w 419"/>
                <a:gd name="T35" fmla="*/ 413 h 491"/>
                <a:gd name="T36" fmla="*/ 378 w 419"/>
                <a:gd name="T37" fmla="*/ 391 h 491"/>
                <a:gd name="T38" fmla="*/ 379 w 419"/>
                <a:gd name="T39" fmla="*/ 364 h 491"/>
                <a:gd name="T40" fmla="*/ 378 w 419"/>
                <a:gd name="T41" fmla="*/ 360 h 491"/>
                <a:gd name="T42" fmla="*/ 384 w 419"/>
                <a:gd name="T43" fmla="*/ 348 h 491"/>
                <a:gd name="T44" fmla="*/ 388 w 419"/>
                <a:gd name="T45" fmla="*/ 339 h 491"/>
                <a:gd name="T46" fmla="*/ 386 w 419"/>
                <a:gd name="T47" fmla="*/ 330 h 491"/>
                <a:gd name="T48" fmla="*/ 394 w 419"/>
                <a:gd name="T49" fmla="*/ 319 h 491"/>
                <a:gd name="T50" fmla="*/ 390 w 419"/>
                <a:gd name="T51" fmla="*/ 305 h 491"/>
                <a:gd name="T52" fmla="*/ 390 w 419"/>
                <a:gd name="T53" fmla="*/ 304 h 491"/>
                <a:gd name="T54" fmla="*/ 390 w 419"/>
                <a:gd name="T55" fmla="*/ 294 h 491"/>
                <a:gd name="T56" fmla="*/ 409 w 419"/>
                <a:gd name="T57" fmla="*/ 289 h 491"/>
                <a:gd name="T58" fmla="*/ 419 w 419"/>
                <a:gd name="T59" fmla="*/ 272 h 491"/>
                <a:gd name="T60" fmla="*/ 407 w 419"/>
                <a:gd name="T61" fmla="*/ 250 h 491"/>
                <a:gd name="T62" fmla="*/ 405 w 419"/>
                <a:gd name="T63" fmla="*/ 281 h 491"/>
                <a:gd name="T64" fmla="*/ 385 w 419"/>
                <a:gd name="T65" fmla="*/ 286 h 491"/>
                <a:gd name="T66" fmla="*/ 381 w 419"/>
                <a:gd name="T67" fmla="*/ 290 h 491"/>
                <a:gd name="T68" fmla="*/ 380 w 419"/>
                <a:gd name="T69" fmla="*/ 307 h 491"/>
                <a:gd name="T70" fmla="*/ 382 w 419"/>
                <a:gd name="T71" fmla="*/ 310 h 491"/>
                <a:gd name="T72" fmla="*/ 384 w 419"/>
                <a:gd name="T73" fmla="*/ 317 h 491"/>
                <a:gd name="T74" fmla="*/ 377 w 419"/>
                <a:gd name="T75" fmla="*/ 325 h 491"/>
                <a:gd name="T76" fmla="*/ 376 w 419"/>
                <a:gd name="T77" fmla="*/ 331 h 491"/>
                <a:gd name="T78" fmla="*/ 378 w 419"/>
                <a:gd name="T79" fmla="*/ 338 h 491"/>
                <a:gd name="T80" fmla="*/ 375 w 419"/>
                <a:gd name="T81" fmla="*/ 344 h 491"/>
                <a:gd name="T82" fmla="*/ 369 w 419"/>
                <a:gd name="T83" fmla="*/ 357 h 491"/>
                <a:gd name="T84" fmla="*/ 369 w 419"/>
                <a:gd name="T85" fmla="*/ 365 h 491"/>
                <a:gd name="T86" fmla="*/ 369 w 419"/>
                <a:gd name="T87" fmla="*/ 389 h 491"/>
                <a:gd name="T88" fmla="*/ 347 w 419"/>
                <a:gd name="T89" fmla="*/ 404 h 491"/>
                <a:gd name="T90" fmla="*/ 345 w 419"/>
                <a:gd name="T91" fmla="*/ 404 h 491"/>
                <a:gd name="T92" fmla="*/ 261 w 419"/>
                <a:gd name="T93" fmla="*/ 386 h 491"/>
                <a:gd name="T94" fmla="*/ 256 w 419"/>
                <a:gd name="T95" fmla="*/ 387 h 491"/>
                <a:gd name="T96" fmla="*/ 250 w 419"/>
                <a:gd name="T97" fmla="*/ 476 h 491"/>
                <a:gd name="T98" fmla="*/ 83 w 419"/>
                <a:gd name="T99" fmla="*/ 454 h 491"/>
                <a:gd name="T100" fmla="*/ 89 w 419"/>
                <a:gd name="T101" fmla="*/ 307 h 491"/>
                <a:gd name="T102" fmla="*/ 68 w 419"/>
                <a:gd name="T103" fmla="*/ 282 h 491"/>
                <a:gd name="T104" fmla="*/ 9 w 419"/>
                <a:gd name="T105" fmla="*/ 167 h 491"/>
                <a:gd name="T106" fmla="*/ 47 w 419"/>
                <a:gd name="T107" fmla="*/ 56 h 491"/>
                <a:gd name="T108" fmla="*/ 193 w 419"/>
                <a:gd name="T109" fmla="*/ 9 h 491"/>
                <a:gd name="T110" fmla="*/ 331 w 419"/>
                <a:gd name="T111" fmla="*/ 61 h 491"/>
                <a:gd name="T112" fmla="*/ 365 w 419"/>
                <a:gd name="T113" fmla="*/ 120 h 491"/>
                <a:gd name="T114" fmla="*/ 370 w 419"/>
                <a:gd name="T115" fmla="*/ 158 h 491"/>
                <a:gd name="T116" fmla="*/ 365 w 419"/>
                <a:gd name="T117" fmla="*/ 180 h 491"/>
                <a:gd name="T118" fmla="*/ 363 w 419"/>
                <a:gd name="T119" fmla="*/ 189 h 491"/>
                <a:gd name="T120" fmla="*/ 399 w 419"/>
                <a:gd name="T121" fmla="*/ 255 h 491"/>
                <a:gd name="T122" fmla="*/ 409 w 419"/>
                <a:gd name="T123" fmla="*/ 273 h 491"/>
                <a:gd name="T124" fmla="*/ 405 w 419"/>
                <a:gd name="T125" fmla="*/ 281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9" h="491">
                  <a:moveTo>
                    <a:pt x="407" y="250"/>
                  </a:moveTo>
                  <a:cubicBezTo>
                    <a:pt x="395" y="232"/>
                    <a:pt x="374" y="197"/>
                    <a:pt x="372" y="188"/>
                  </a:cubicBezTo>
                  <a:cubicBezTo>
                    <a:pt x="373" y="187"/>
                    <a:pt x="373" y="185"/>
                    <a:pt x="374" y="183"/>
                  </a:cubicBezTo>
                  <a:cubicBezTo>
                    <a:pt x="376" y="176"/>
                    <a:pt x="379" y="166"/>
                    <a:pt x="379" y="158"/>
                  </a:cubicBezTo>
                  <a:cubicBezTo>
                    <a:pt x="379" y="146"/>
                    <a:pt x="377" y="129"/>
                    <a:pt x="374" y="118"/>
                  </a:cubicBezTo>
                  <a:cubicBezTo>
                    <a:pt x="373" y="112"/>
                    <a:pt x="364" y="83"/>
                    <a:pt x="338" y="55"/>
                  </a:cubicBezTo>
                  <a:cubicBezTo>
                    <a:pt x="303" y="18"/>
                    <a:pt x="255" y="0"/>
                    <a:pt x="193" y="0"/>
                  </a:cubicBezTo>
                  <a:cubicBezTo>
                    <a:pt x="65" y="0"/>
                    <a:pt x="0" y="56"/>
                    <a:pt x="0" y="167"/>
                  </a:cubicBezTo>
                  <a:cubicBezTo>
                    <a:pt x="0" y="231"/>
                    <a:pt x="37" y="266"/>
                    <a:pt x="61" y="288"/>
                  </a:cubicBezTo>
                  <a:cubicBezTo>
                    <a:pt x="70" y="297"/>
                    <a:pt x="78" y="304"/>
                    <a:pt x="80" y="310"/>
                  </a:cubicBezTo>
                  <a:cubicBezTo>
                    <a:pt x="97" y="376"/>
                    <a:pt x="82" y="429"/>
                    <a:pt x="72" y="454"/>
                  </a:cubicBezTo>
                  <a:cubicBezTo>
                    <a:pt x="71" y="456"/>
                    <a:pt x="72" y="459"/>
                    <a:pt x="74" y="460"/>
                  </a:cubicBezTo>
                  <a:cubicBezTo>
                    <a:pt x="112" y="480"/>
                    <a:pt x="154" y="491"/>
                    <a:pt x="197" y="491"/>
                  </a:cubicBezTo>
                  <a:cubicBezTo>
                    <a:pt x="217" y="491"/>
                    <a:pt x="236" y="489"/>
                    <a:pt x="256" y="484"/>
                  </a:cubicBezTo>
                  <a:cubicBezTo>
                    <a:pt x="258" y="484"/>
                    <a:pt x="259" y="482"/>
                    <a:pt x="259" y="480"/>
                  </a:cubicBezTo>
                  <a:cubicBezTo>
                    <a:pt x="259" y="438"/>
                    <a:pt x="260" y="406"/>
                    <a:pt x="262" y="396"/>
                  </a:cubicBezTo>
                  <a:cubicBezTo>
                    <a:pt x="280" y="401"/>
                    <a:pt x="335" y="413"/>
                    <a:pt x="345" y="413"/>
                  </a:cubicBezTo>
                  <a:cubicBezTo>
                    <a:pt x="346" y="413"/>
                    <a:pt x="347" y="413"/>
                    <a:pt x="347" y="413"/>
                  </a:cubicBezTo>
                  <a:cubicBezTo>
                    <a:pt x="355" y="413"/>
                    <a:pt x="374" y="413"/>
                    <a:pt x="378" y="391"/>
                  </a:cubicBezTo>
                  <a:cubicBezTo>
                    <a:pt x="381" y="380"/>
                    <a:pt x="380" y="370"/>
                    <a:pt x="379" y="364"/>
                  </a:cubicBezTo>
                  <a:cubicBezTo>
                    <a:pt x="379" y="362"/>
                    <a:pt x="378" y="360"/>
                    <a:pt x="378" y="360"/>
                  </a:cubicBezTo>
                  <a:cubicBezTo>
                    <a:pt x="379" y="356"/>
                    <a:pt x="382" y="352"/>
                    <a:pt x="384" y="348"/>
                  </a:cubicBezTo>
                  <a:cubicBezTo>
                    <a:pt x="386" y="344"/>
                    <a:pt x="387" y="342"/>
                    <a:pt x="388" y="339"/>
                  </a:cubicBezTo>
                  <a:cubicBezTo>
                    <a:pt x="388" y="337"/>
                    <a:pt x="387" y="333"/>
                    <a:pt x="386" y="330"/>
                  </a:cubicBezTo>
                  <a:cubicBezTo>
                    <a:pt x="389" y="327"/>
                    <a:pt x="393" y="323"/>
                    <a:pt x="394" y="319"/>
                  </a:cubicBezTo>
                  <a:cubicBezTo>
                    <a:pt x="394" y="315"/>
                    <a:pt x="392" y="310"/>
                    <a:pt x="390" y="305"/>
                  </a:cubicBezTo>
                  <a:cubicBezTo>
                    <a:pt x="390" y="305"/>
                    <a:pt x="390" y="305"/>
                    <a:pt x="390" y="304"/>
                  </a:cubicBezTo>
                  <a:cubicBezTo>
                    <a:pt x="390" y="303"/>
                    <a:pt x="390" y="299"/>
                    <a:pt x="390" y="294"/>
                  </a:cubicBezTo>
                  <a:cubicBezTo>
                    <a:pt x="396" y="293"/>
                    <a:pt x="406" y="291"/>
                    <a:pt x="409" y="289"/>
                  </a:cubicBezTo>
                  <a:cubicBezTo>
                    <a:pt x="415" y="286"/>
                    <a:pt x="419" y="277"/>
                    <a:pt x="419" y="272"/>
                  </a:cubicBezTo>
                  <a:cubicBezTo>
                    <a:pt x="419" y="270"/>
                    <a:pt x="418" y="270"/>
                    <a:pt x="407" y="250"/>
                  </a:cubicBezTo>
                  <a:close/>
                  <a:moveTo>
                    <a:pt x="405" y="281"/>
                  </a:moveTo>
                  <a:cubicBezTo>
                    <a:pt x="403" y="282"/>
                    <a:pt x="393" y="284"/>
                    <a:pt x="385" y="286"/>
                  </a:cubicBezTo>
                  <a:cubicBezTo>
                    <a:pt x="383" y="286"/>
                    <a:pt x="381" y="288"/>
                    <a:pt x="381" y="290"/>
                  </a:cubicBezTo>
                  <a:cubicBezTo>
                    <a:pt x="380" y="305"/>
                    <a:pt x="380" y="306"/>
                    <a:pt x="380" y="307"/>
                  </a:cubicBezTo>
                  <a:cubicBezTo>
                    <a:pt x="381" y="308"/>
                    <a:pt x="381" y="308"/>
                    <a:pt x="382" y="310"/>
                  </a:cubicBezTo>
                  <a:cubicBezTo>
                    <a:pt x="384" y="314"/>
                    <a:pt x="385" y="316"/>
                    <a:pt x="384" y="317"/>
                  </a:cubicBezTo>
                  <a:cubicBezTo>
                    <a:pt x="384" y="319"/>
                    <a:pt x="381" y="322"/>
                    <a:pt x="377" y="325"/>
                  </a:cubicBezTo>
                  <a:cubicBezTo>
                    <a:pt x="375" y="326"/>
                    <a:pt x="375" y="329"/>
                    <a:pt x="376" y="331"/>
                  </a:cubicBezTo>
                  <a:cubicBezTo>
                    <a:pt x="377" y="334"/>
                    <a:pt x="378" y="337"/>
                    <a:pt x="378" y="338"/>
                  </a:cubicBezTo>
                  <a:cubicBezTo>
                    <a:pt x="378" y="339"/>
                    <a:pt x="377" y="342"/>
                    <a:pt x="375" y="344"/>
                  </a:cubicBezTo>
                  <a:cubicBezTo>
                    <a:pt x="373" y="348"/>
                    <a:pt x="371" y="353"/>
                    <a:pt x="369" y="357"/>
                  </a:cubicBezTo>
                  <a:cubicBezTo>
                    <a:pt x="369" y="359"/>
                    <a:pt x="369" y="362"/>
                    <a:pt x="369" y="365"/>
                  </a:cubicBezTo>
                  <a:cubicBezTo>
                    <a:pt x="370" y="371"/>
                    <a:pt x="371" y="379"/>
                    <a:pt x="369" y="389"/>
                  </a:cubicBezTo>
                  <a:cubicBezTo>
                    <a:pt x="366" y="401"/>
                    <a:pt x="359" y="404"/>
                    <a:pt x="347" y="404"/>
                  </a:cubicBezTo>
                  <a:cubicBezTo>
                    <a:pt x="347" y="404"/>
                    <a:pt x="346" y="404"/>
                    <a:pt x="345" y="404"/>
                  </a:cubicBezTo>
                  <a:cubicBezTo>
                    <a:pt x="335" y="403"/>
                    <a:pt x="271" y="389"/>
                    <a:pt x="261" y="386"/>
                  </a:cubicBezTo>
                  <a:cubicBezTo>
                    <a:pt x="259" y="386"/>
                    <a:pt x="257" y="386"/>
                    <a:pt x="256" y="387"/>
                  </a:cubicBezTo>
                  <a:cubicBezTo>
                    <a:pt x="250" y="394"/>
                    <a:pt x="249" y="449"/>
                    <a:pt x="250" y="476"/>
                  </a:cubicBezTo>
                  <a:cubicBezTo>
                    <a:pt x="193" y="488"/>
                    <a:pt x="133" y="480"/>
                    <a:pt x="83" y="454"/>
                  </a:cubicBezTo>
                  <a:cubicBezTo>
                    <a:pt x="93" y="426"/>
                    <a:pt x="105" y="373"/>
                    <a:pt x="89" y="307"/>
                  </a:cubicBezTo>
                  <a:cubicBezTo>
                    <a:pt x="87" y="299"/>
                    <a:pt x="79" y="292"/>
                    <a:pt x="68" y="282"/>
                  </a:cubicBezTo>
                  <a:cubicBezTo>
                    <a:pt x="44" y="260"/>
                    <a:pt x="9" y="227"/>
                    <a:pt x="9" y="167"/>
                  </a:cubicBezTo>
                  <a:cubicBezTo>
                    <a:pt x="9" y="119"/>
                    <a:pt x="22" y="82"/>
                    <a:pt x="47" y="56"/>
                  </a:cubicBezTo>
                  <a:cubicBezTo>
                    <a:pt x="77" y="25"/>
                    <a:pt x="127" y="9"/>
                    <a:pt x="193" y="9"/>
                  </a:cubicBezTo>
                  <a:cubicBezTo>
                    <a:pt x="252" y="9"/>
                    <a:pt x="298" y="27"/>
                    <a:pt x="331" y="61"/>
                  </a:cubicBezTo>
                  <a:cubicBezTo>
                    <a:pt x="357" y="88"/>
                    <a:pt x="364" y="117"/>
                    <a:pt x="365" y="120"/>
                  </a:cubicBezTo>
                  <a:cubicBezTo>
                    <a:pt x="367" y="130"/>
                    <a:pt x="370" y="147"/>
                    <a:pt x="370" y="158"/>
                  </a:cubicBezTo>
                  <a:cubicBezTo>
                    <a:pt x="370" y="165"/>
                    <a:pt x="367" y="174"/>
                    <a:pt x="365" y="180"/>
                  </a:cubicBezTo>
                  <a:cubicBezTo>
                    <a:pt x="363" y="185"/>
                    <a:pt x="363" y="187"/>
                    <a:pt x="363" y="189"/>
                  </a:cubicBezTo>
                  <a:cubicBezTo>
                    <a:pt x="364" y="198"/>
                    <a:pt x="380" y="224"/>
                    <a:pt x="399" y="255"/>
                  </a:cubicBezTo>
                  <a:cubicBezTo>
                    <a:pt x="403" y="263"/>
                    <a:pt x="408" y="271"/>
                    <a:pt x="409" y="273"/>
                  </a:cubicBezTo>
                  <a:cubicBezTo>
                    <a:pt x="409" y="275"/>
                    <a:pt x="406" y="280"/>
                    <a:pt x="405" y="281"/>
                  </a:cubicBezTo>
                  <a:close/>
                </a:path>
              </a:pathLst>
            </a:custGeom>
            <a:solidFill>
              <a:srgbClr val="FFFFFF"/>
            </a:solidFill>
            <a:ln>
              <a:noFill/>
            </a:ln>
          </p:spPr>
          <p:txBody>
            <a:bodyPr vert="horz" wrap="square" lIns="102870" tIns="51435" rIns="102870" bIns="51435" numCol="1" anchor="t" anchorCtr="0" compatLnSpc="1">
              <a:prstTxWarp prst="textNoShape">
                <a:avLst/>
              </a:prstTxWarp>
            </a:bodyPr>
            <a:lstStyle/>
            <a:p>
              <a:endParaRPr lang="en-US" sz="3888"/>
            </a:p>
          </p:txBody>
        </p:sp>
      </p:grpSp>
      <p:cxnSp>
        <p:nvCxnSpPr>
          <p:cNvPr id="90" name="Straight Connector 89">
            <a:extLst>
              <a:ext uri="{FF2B5EF4-FFF2-40B4-BE49-F238E27FC236}">
                <a16:creationId xmlns:a16="http://schemas.microsoft.com/office/drawing/2014/main" id="{EE973724-66DA-CD4B-9461-C7DC61D9D850}"/>
              </a:ext>
            </a:extLst>
          </p:cNvPr>
          <p:cNvCxnSpPr/>
          <p:nvPr/>
        </p:nvCxnSpPr>
        <p:spPr>
          <a:xfrm flipV="1">
            <a:off x="9944872" y="3357563"/>
            <a:ext cx="0" cy="342900"/>
          </a:xfrm>
          <a:prstGeom prst="line">
            <a:avLst/>
          </a:prstGeom>
          <a:ln w="15875" cmpd="sng">
            <a:solidFill>
              <a:schemeClr val="accent6">
                <a:alpha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544493CE-586E-F147-9342-732DA8B83156}"/>
              </a:ext>
            </a:extLst>
          </p:cNvPr>
          <p:cNvCxnSpPr/>
          <p:nvPr/>
        </p:nvCxnSpPr>
        <p:spPr>
          <a:xfrm flipV="1">
            <a:off x="6096003" y="3357563"/>
            <a:ext cx="0" cy="342900"/>
          </a:xfrm>
          <a:prstGeom prst="line">
            <a:avLst/>
          </a:prstGeom>
          <a:ln w="15875" cmpd="sng">
            <a:solidFill>
              <a:schemeClr val="accent6">
                <a:alpha val="40000"/>
              </a:schemeClr>
            </a:solidFill>
          </a:ln>
          <a:effectLst/>
        </p:spPr>
        <p:style>
          <a:lnRef idx="2">
            <a:schemeClr val="accent1"/>
          </a:lnRef>
          <a:fillRef idx="0">
            <a:schemeClr val="accent1"/>
          </a:fillRef>
          <a:effectRef idx="1">
            <a:schemeClr val="accent1"/>
          </a:effectRef>
          <a:fontRef idx="minor">
            <a:schemeClr val="tx1"/>
          </a:fontRef>
        </p:style>
      </p:cxnSp>
      <p:pic>
        <p:nvPicPr>
          <p:cNvPr id="95" name="Picture 94">
            <a:extLst>
              <a:ext uri="{FF2B5EF4-FFF2-40B4-BE49-F238E27FC236}">
                <a16:creationId xmlns:a16="http://schemas.microsoft.com/office/drawing/2014/main" id="{C0CE60CE-3D86-2B4D-87B3-77DECCBFDD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30508" y="10758"/>
            <a:ext cx="828338" cy="828338"/>
          </a:xfrm>
          <a:prstGeom prst="rect">
            <a:avLst/>
          </a:prstGeom>
        </p:spPr>
      </p:pic>
      <p:sp>
        <p:nvSpPr>
          <p:cNvPr id="97" name="Content Placeholder 2">
            <a:extLst>
              <a:ext uri="{FF2B5EF4-FFF2-40B4-BE49-F238E27FC236}">
                <a16:creationId xmlns:a16="http://schemas.microsoft.com/office/drawing/2014/main" id="{52FBC64F-3C2D-1A49-B5CA-2E4CB2884E8D}"/>
              </a:ext>
            </a:extLst>
          </p:cNvPr>
          <p:cNvSpPr>
            <a:spLocks noGrp="1"/>
          </p:cNvSpPr>
          <p:nvPr>
            <p:ph sz="half" idx="13"/>
          </p:nvPr>
        </p:nvSpPr>
        <p:spPr>
          <a:xfrm>
            <a:off x="643621" y="3827965"/>
            <a:ext cx="3366649" cy="2328862"/>
          </a:xfrm>
        </p:spPr>
        <p:txBody>
          <a:bodyPr vert="horz" lIns="91440" tIns="45720" rIns="91440" bIns="45720" rtlCol="0" anchor="t">
            <a:normAutofit/>
          </a:bodyPr>
          <a:lstStyle/>
          <a:p>
            <a:pPr algn="ctr"/>
            <a:r>
              <a:rPr lang="en-CA" sz="2800" b="1">
                <a:ea typeface="Verdana"/>
                <a:cs typeface="Arial"/>
              </a:rPr>
              <a:t>Strengths</a:t>
            </a:r>
            <a:r>
              <a:rPr lang="en-US" sz="2800">
                <a:ea typeface="Verdana"/>
                <a:cs typeface="Arial"/>
              </a:rPr>
              <a:t> </a:t>
            </a:r>
            <a:endParaRPr lang="en-US" sz="2800"/>
          </a:p>
          <a:p>
            <a:pPr algn="ctr"/>
            <a:r>
              <a:rPr lang="en-US">
                <a:ea typeface="Verdana"/>
                <a:cs typeface="Arial"/>
              </a:rPr>
              <a:t>Good or beneficial personal qualities </a:t>
            </a:r>
            <a:br>
              <a:rPr lang="en-US"/>
            </a:br>
            <a:r>
              <a:rPr lang="en-US">
                <a:ea typeface="Verdana"/>
                <a:cs typeface="Arial"/>
              </a:rPr>
              <a:t>or attributes</a:t>
            </a:r>
          </a:p>
        </p:txBody>
      </p:sp>
      <p:sp>
        <p:nvSpPr>
          <p:cNvPr id="98" name="Content Placeholder 2">
            <a:extLst>
              <a:ext uri="{FF2B5EF4-FFF2-40B4-BE49-F238E27FC236}">
                <a16:creationId xmlns:a16="http://schemas.microsoft.com/office/drawing/2014/main" id="{7987930A-AEBA-D045-8692-357717D76F2A}"/>
              </a:ext>
            </a:extLst>
          </p:cNvPr>
          <p:cNvSpPr txBox="1">
            <a:spLocks/>
          </p:cNvSpPr>
          <p:nvPr/>
        </p:nvSpPr>
        <p:spPr>
          <a:xfrm>
            <a:off x="4412675" y="3827965"/>
            <a:ext cx="3366649" cy="1960888"/>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spcAft>
                <a:spcPts val="900"/>
              </a:spcAft>
              <a:buClr>
                <a:schemeClr val="accent3">
                  <a:lumMod val="50000"/>
                </a:schemeClr>
              </a:buClr>
              <a:buFontTx/>
              <a:buNone/>
              <a:defRPr sz="2400" kern="1200">
                <a:solidFill>
                  <a:schemeClr val="tx1"/>
                </a:solidFill>
                <a:latin typeface="+mn-lt"/>
                <a:ea typeface="Verdana" panose="020B0604030504040204" pitchFamily="34" charset="0"/>
                <a:cs typeface="Arial" panose="020B0604020202020204" pitchFamily="34" charset="0"/>
              </a:defRPr>
            </a:lvl1pPr>
            <a:lvl2pPr marL="228600" indent="0" algn="l" defTabSz="914400" rtl="0" eaLnBrk="1" latinLnBrk="0" hangingPunct="1">
              <a:lnSpc>
                <a:spcPct val="100000"/>
              </a:lnSpc>
              <a:spcBef>
                <a:spcPts val="500"/>
              </a:spcBef>
              <a:spcAft>
                <a:spcPts val="900"/>
              </a:spcAft>
              <a:buClr>
                <a:schemeClr val="accent3">
                  <a:lumMod val="50000"/>
                </a:schemeClr>
              </a:buClr>
              <a:buFontTx/>
              <a:buNone/>
              <a:defRPr sz="2400" kern="1200">
                <a:solidFill>
                  <a:schemeClr val="tx1"/>
                </a:solidFill>
                <a:latin typeface="+mn-lt"/>
                <a:ea typeface="Verdana" panose="020B0604030504040204" pitchFamily="34" charset="0"/>
                <a:cs typeface="Arial" panose="020B0604020202020204" pitchFamily="34" charset="0"/>
              </a:defRPr>
            </a:lvl2pPr>
            <a:lvl3pPr marL="685800" indent="0" algn="l" defTabSz="914400" rtl="0" eaLnBrk="1" latinLnBrk="0" hangingPunct="1">
              <a:lnSpc>
                <a:spcPct val="100000"/>
              </a:lnSpc>
              <a:spcBef>
                <a:spcPts val="500"/>
              </a:spcBef>
              <a:spcAft>
                <a:spcPts val="900"/>
              </a:spcAft>
              <a:buClr>
                <a:schemeClr val="accent3">
                  <a:lumMod val="50000"/>
                </a:schemeClr>
              </a:buClr>
              <a:buFontTx/>
              <a:buNone/>
              <a:defRPr sz="2400" kern="1200">
                <a:solidFill>
                  <a:schemeClr val="tx1"/>
                </a:solidFill>
                <a:latin typeface="+mn-lt"/>
                <a:ea typeface="Verdana" panose="020B0604030504040204" pitchFamily="34" charset="0"/>
                <a:cs typeface="Arial" panose="020B0604020202020204" pitchFamily="34" charset="0"/>
              </a:defRPr>
            </a:lvl3pPr>
            <a:lvl4pPr marL="1143000" indent="0" algn="l" defTabSz="914400" rtl="0" eaLnBrk="1" latinLnBrk="0" hangingPunct="1">
              <a:lnSpc>
                <a:spcPct val="100000"/>
              </a:lnSpc>
              <a:spcBef>
                <a:spcPts val="500"/>
              </a:spcBef>
              <a:spcAft>
                <a:spcPts val="900"/>
              </a:spcAft>
              <a:buClr>
                <a:schemeClr val="accent3">
                  <a:lumMod val="50000"/>
                </a:schemeClr>
              </a:buClr>
              <a:buFontTx/>
              <a:buNone/>
              <a:defRPr sz="2400" kern="1200">
                <a:solidFill>
                  <a:schemeClr val="tx1"/>
                </a:solidFill>
                <a:latin typeface="+mn-lt"/>
                <a:ea typeface="Verdana" panose="020B0604030504040204" pitchFamily="34" charset="0"/>
                <a:cs typeface="Arial" panose="020B0604020202020204" pitchFamily="34" charset="0"/>
              </a:defRPr>
            </a:lvl4pPr>
            <a:lvl5pPr marL="1600200" indent="0" algn="l" defTabSz="914400" rtl="0" eaLnBrk="1" latinLnBrk="0" hangingPunct="1">
              <a:lnSpc>
                <a:spcPct val="100000"/>
              </a:lnSpc>
              <a:spcBef>
                <a:spcPts val="500"/>
              </a:spcBef>
              <a:spcAft>
                <a:spcPts val="900"/>
              </a:spcAft>
              <a:buClr>
                <a:schemeClr val="accent3">
                  <a:lumMod val="50000"/>
                </a:schemeClr>
              </a:buClr>
              <a:buFontTx/>
              <a:buNone/>
              <a:defRPr sz="2400" kern="1200">
                <a:solidFill>
                  <a:schemeClr val="tx1"/>
                </a:solidFill>
                <a:latin typeface="+mn-lt"/>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9pPr>
          </a:lstStyle>
          <a:p>
            <a:pPr algn="ctr"/>
            <a:r>
              <a:rPr lang="en-CA" sz="2800" b="1">
                <a:ea typeface="Verdana"/>
                <a:cs typeface="Arial"/>
              </a:rPr>
              <a:t>Values </a:t>
            </a:r>
            <a:endParaRPr lang="en-US" sz="2800"/>
          </a:p>
          <a:p>
            <a:pPr algn="ctr"/>
            <a:r>
              <a:rPr lang="en-US">
                <a:ea typeface="Verdana"/>
                <a:cs typeface="Arial"/>
              </a:rPr>
              <a:t>Judgements about what is important in life</a:t>
            </a:r>
          </a:p>
        </p:txBody>
      </p:sp>
      <p:sp>
        <p:nvSpPr>
          <p:cNvPr id="99" name="Content Placeholder 2">
            <a:extLst>
              <a:ext uri="{FF2B5EF4-FFF2-40B4-BE49-F238E27FC236}">
                <a16:creationId xmlns:a16="http://schemas.microsoft.com/office/drawing/2014/main" id="{4B999146-E30C-2E40-832F-2D7EC901D520}"/>
              </a:ext>
            </a:extLst>
          </p:cNvPr>
          <p:cNvSpPr txBox="1">
            <a:spLocks/>
          </p:cNvSpPr>
          <p:nvPr/>
        </p:nvSpPr>
        <p:spPr>
          <a:xfrm>
            <a:off x="8251043" y="3827965"/>
            <a:ext cx="3366649" cy="2512873"/>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spcAft>
                <a:spcPts val="900"/>
              </a:spcAft>
              <a:buClr>
                <a:schemeClr val="accent3">
                  <a:lumMod val="50000"/>
                </a:schemeClr>
              </a:buClr>
              <a:buFontTx/>
              <a:buNone/>
              <a:defRPr sz="2400" kern="1200">
                <a:solidFill>
                  <a:schemeClr val="tx1"/>
                </a:solidFill>
                <a:latin typeface="+mn-lt"/>
                <a:ea typeface="Verdana" panose="020B0604030504040204" pitchFamily="34" charset="0"/>
                <a:cs typeface="Arial" panose="020B0604020202020204" pitchFamily="34" charset="0"/>
              </a:defRPr>
            </a:lvl1pPr>
            <a:lvl2pPr marL="228600" indent="0" algn="l" defTabSz="914400" rtl="0" eaLnBrk="1" latinLnBrk="0" hangingPunct="1">
              <a:lnSpc>
                <a:spcPct val="100000"/>
              </a:lnSpc>
              <a:spcBef>
                <a:spcPts val="500"/>
              </a:spcBef>
              <a:spcAft>
                <a:spcPts val="900"/>
              </a:spcAft>
              <a:buClr>
                <a:schemeClr val="accent3">
                  <a:lumMod val="50000"/>
                </a:schemeClr>
              </a:buClr>
              <a:buFontTx/>
              <a:buNone/>
              <a:defRPr sz="2400" kern="1200">
                <a:solidFill>
                  <a:schemeClr val="tx1"/>
                </a:solidFill>
                <a:latin typeface="+mn-lt"/>
                <a:ea typeface="Verdana" panose="020B0604030504040204" pitchFamily="34" charset="0"/>
                <a:cs typeface="Arial" panose="020B0604020202020204" pitchFamily="34" charset="0"/>
              </a:defRPr>
            </a:lvl2pPr>
            <a:lvl3pPr marL="685800" indent="0" algn="l" defTabSz="914400" rtl="0" eaLnBrk="1" latinLnBrk="0" hangingPunct="1">
              <a:lnSpc>
                <a:spcPct val="100000"/>
              </a:lnSpc>
              <a:spcBef>
                <a:spcPts val="500"/>
              </a:spcBef>
              <a:spcAft>
                <a:spcPts val="900"/>
              </a:spcAft>
              <a:buClr>
                <a:schemeClr val="accent3">
                  <a:lumMod val="50000"/>
                </a:schemeClr>
              </a:buClr>
              <a:buFontTx/>
              <a:buNone/>
              <a:defRPr sz="2400" kern="1200">
                <a:solidFill>
                  <a:schemeClr val="tx1"/>
                </a:solidFill>
                <a:latin typeface="+mn-lt"/>
                <a:ea typeface="Verdana" panose="020B0604030504040204" pitchFamily="34" charset="0"/>
                <a:cs typeface="Arial" panose="020B0604020202020204" pitchFamily="34" charset="0"/>
              </a:defRPr>
            </a:lvl3pPr>
            <a:lvl4pPr marL="1143000" indent="0" algn="l" defTabSz="914400" rtl="0" eaLnBrk="1" latinLnBrk="0" hangingPunct="1">
              <a:lnSpc>
                <a:spcPct val="100000"/>
              </a:lnSpc>
              <a:spcBef>
                <a:spcPts val="500"/>
              </a:spcBef>
              <a:spcAft>
                <a:spcPts val="900"/>
              </a:spcAft>
              <a:buClr>
                <a:schemeClr val="accent3">
                  <a:lumMod val="50000"/>
                </a:schemeClr>
              </a:buClr>
              <a:buFontTx/>
              <a:buNone/>
              <a:defRPr sz="2400" kern="1200">
                <a:solidFill>
                  <a:schemeClr val="tx1"/>
                </a:solidFill>
                <a:latin typeface="+mn-lt"/>
                <a:ea typeface="Verdana" panose="020B0604030504040204" pitchFamily="34" charset="0"/>
                <a:cs typeface="Arial" panose="020B0604020202020204" pitchFamily="34" charset="0"/>
              </a:defRPr>
            </a:lvl4pPr>
            <a:lvl5pPr marL="1600200" indent="0" algn="l" defTabSz="914400" rtl="0" eaLnBrk="1" latinLnBrk="0" hangingPunct="1">
              <a:lnSpc>
                <a:spcPct val="100000"/>
              </a:lnSpc>
              <a:spcBef>
                <a:spcPts val="500"/>
              </a:spcBef>
              <a:spcAft>
                <a:spcPts val="900"/>
              </a:spcAft>
              <a:buClr>
                <a:schemeClr val="accent3">
                  <a:lumMod val="50000"/>
                </a:schemeClr>
              </a:buClr>
              <a:buFontTx/>
              <a:buNone/>
              <a:defRPr sz="2400" kern="1200">
                <a:solidFill>
                  <a:schemeClr val="tx1"/>
                </a:solidFill>
                <a:latin typeface="+mn-lt"/>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9pPr>
          </a:lstStyle>
          <a:p>
            <a:pPr algn="ctr"/>
            <a:r>
              <a:rPr lang="en-CA" sz="2800" b="1">
                <a:ea typeface="Verdana"/>
                <a:cs typeface="Arial"/>
              </a:rPr>
              <a:t>Interests</a:t>
            </a:r>
            <a:r>
              <a:rPr lang="en-US" sz="2800" b="1">
                <a:ea typeface="Verdana"/>
                <a:cs typeface="Arial"/>
              </a:rPr>
              <a:t> </a:t>
            </a:r>
            <a:endParaRPr lang="en-US" sz="2800" b="1"/>
          </a:p>
          <a:p>
            <a:pPr algn="ctr"/>
            <a:r>
              <a:rPr lang="en-US">
                <a:ea typeface="Verdana"/>
                <a:cs typeface="Arial"/>
              </a:rPr>
              <a:t>Activities that are enjoyable to do </a:t>
            </a:r>
            <a:br>
              <a:rPr lang="en-US"/>
            </a:br>
            <a:r>
              <a:rPr lang="en-US">
                <a:ea typeface="Verdana"/>
                <a:cs typeface="Arial"/>
              </a:rPr>
              <a:t>or subjects that are enjoyable to study</a:t>
            </a:r>
            <a:endParaRPr lang="en-CA">
              <a:ea typeface="Verdana"/>
              <a:cs typeface="Arial"/>
            </a:endParaRPr>
          </a:p>
          <a:p>
            <a:pPr algn="ctr"/>
            <a:endParaRPr lang="en-US"/>
          </a:p>
        </p:txBody>
      </p:sp>
      <p:grpSp>
        <p:nvGrpSpPr>
          <p:cNvPr id="4" name="Group 3">
            <a:extLst>
              <a:ext uri="{FF2B5EF4-FFF2-40B4-BE49-F238E27FC236}">
                <a16:creationId xmlns:a16="http://schemas.microsoft.com/office/drawing/2014/main" id="{AED10E0E-5CA0-1044-A646-DA84B189EC63}"/>
              </a:ext>
            </a:extLst>
          </p:cNvPr>
          <p:cNvGrpSpPr/>
          <p:nvPr/>
        </p:nvGrpSpPr>
        <p:grpSpPr>
          <a:xfrm>
            <a:off x="1505864" y="1416621"/>
            <a:ext cx="1685139" cy="1685139"/>
            <a:chOff x="1505864" y="1416621"/>
            <a:chExt cx="1685139" cy="1685139"/>
          </a:xfrm>
        </p:grpSpPr>
        <p:sp>
          <p:nvSpPr>
            <p:cNvPr id="48" name="Oval 47">
              <a:extLst>
                <a:ext uri="{FF2B5EF4-FFF2-40B4-BE49-F238E27FC236}">
                  <a16:creationId xmlns:a16="http://schemas.microsoft.com/office/drawing/2014/main" id="{02367121-9D81-674B-A8A3-8C52693B8599}"/>
                </a:ext>
              </a:extLst>
            </p:cNvPr>
            <p:cNvSpPr/>
            <p:nvPr/>
          </p:nvSpPr>
          <p:spPr>
            <a:xfrm>
              <a:off x="1505864" y="1416621"/>
              <a:ext cx="1685139" cy="168513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78" name="Freeform 41">
              <a:extLst>
                <a:ext uri="{FF2B5EF4-FFF2-40B4-BE49-F238E27FC236}">
                  <a16:creationId xmlns:a16="http://schemas.microsoft.com/office/drawing/2014/main" id="{DF9E60C4-C832-C04A-98BC-0FBD66250A01}"/>
                </a:ext>
              </a:extLst>
            </p:cNvPr>
            <p:cNvSpPr>
              <a:spLocks noEditPoints="1"/>
            </p:cNvSpPr>
            <p:nvPr/>
          </p:nvSpPr>
          <p:spPr bwMode="auto">
            <a:xfrm>
              <a:off x="1876074" y="1746168"/>
              <a:ext cx="944720" cy="1106943"/>
            </a:xfrm>
            <a:custGeom>
              <a:avLst/>
              <a:gdLst>
                <a:gd name="T0" fmla="*/ 407 w 419"/>
                <a:gd name="T1" fmla="*/ 250 h 491"/>
                <a:gd name="T2" fmla="*/ 372 w 419"/>
                <a:gd name="T3" fmla="*/ 188 h 491"/>
                <a:gd name="T4" fmla="*/ 374 w 419"/>
                <a:gd name="T5" fmla="*/ 183 h 491"/>
                <a:gd name="T6" fmla="*/ 379 w 419"/>
                <a:gd name="T7" fmla="*/ 158 h 491"/>
                <a:gd name="T8" fmla="*/ 374 w 419"/>
                <a:gd name="T9" fmla="*/ 118 h 491"/>
                <a:gd name="T10" fmla="*/ 338 w 419"/>
                <a:gd name="T11" fmla="*/ 55 h 491"/>
                <a:gd name="T12" fmla="*/ 193 w 419"/>
                <a:gd name="T13" fmla="*/ 0 h 491"/>
                <a:gd name="T14" fmla="*/ 0 w 419"/>
                <a:gd name="T15" fmla="*/ 167 h 491"/>
                <a:gd name="T16" fmla="*/ 61 w 419"/>
                <a:gd name="T17" fmla="*/ 288 h 491"/>
                <a:gd name="T18" fmla="*/ 80 w 419"/>
                <a:gd name="T19" fmla="*/ 310 h 491"/>
                <a:gd name="T20" fmla="*/ 72 w 419"/>
                <a:gd name="T21" fmla="*/ 454 h 491"/>
                <a:gd name="T22" fmla="*/ 74 w 419"/>
                <a:gd name="T23" fmla="*/ 460 h 491"/>
                <a:gd name="T24" fmla="*/ 197 w 419"/>
                <a:gd name="T25" fmla="*/ 491 h 491"/>
                <a:gd name="T26" fmla="*/ 256 w 419"/>
                <a:gd name="T27" fmla="*/ 484 h 491"/>
                <a:gd name="T28" fmla="*/ 259 w 419"/>
                <a:gd name="T29" fmla="*/ 480 h 491"/>
                <a:gd name="T30" fmla="*/ 262 w 419"/>
                <a:gd name="T31" fmla="*/ 396 h 491"/>
                <a:gd name="T32" fmla="*/ 345 w 419"/>
                <a:gd name="T33" fmla="*/ 413 h 491"/>
                <a:gd name="T34" fmla="*/ 347 w 419"/>
                <a:gd name="T35" fmla="*/ 413 h 491"/>
                <a:gd name="T36" fmla="*/ 378 w 419"/>
                <a:gd name="T37" fmla="*/ 391 h 491"/>
                <a:gd name="T38" fmla="*/ 379 w 419"/>
                <a:gd name="T39" fmla="*/ 364 h 491"/>
                <a:gd name="T40" fmla="*/ 378 w 419"/>
                <a:gd name="T41" fmla="*/ 360 h 491"/>
                <a:gd name="T42" fmla="*/ 384 w 419"/>
                <a:gd name="T43" fmla="*/ 348 h 491"/>
                <a:gd name="T44" fmla="*/ 388 w 419"/>
                <a:gd name="T45" fmla="*/ 339 h 491"/>
                <a:gd name="T46" fmla="*/ 386 w 419"/>
                <a:gd name="T47" fmla="*/ 330 h 491"/>
                <a:gd name="T48" fmla="*/ 394 w 419"/>
                <a:gd name="T49" fmla="*/ 319 h 491"/>
                <a:gd name="T50" fmla="*/ 390 w 419"/>
                <a:gd name="T51" fmla="*/ 305 h 491"/>
                <a:gd name="T52" fmla="*/ 390 w 419"/>
                <a:gd name="T53" fmla="*/ 304 h 491"/>
                <a:gd name="T54" fmla="*/ 390 w 419"/>
                <a:gd name="T55" fmla="*/ 294 h 491"/>
                <a:gd name="T56" fmla="*/ 409 w 419"/>
                <a:gd name="T57" fmla="*/ 289 h 491"/>
                <a:gd name="T58" fmla="*/ 419 w 419"/>
                <a:gd name="T59" fmla="*/ 272 h 491"/>
                <a:gd name="T60" fmla="*/ 407 w 419"/>
                <a:gd name="T61" fmla="*/ 250 h 491"/>
                <a:gd name="T62" fmla="*/ 405 w 419"/>
                <a:gd name="T63" fmla="*/ 281 h 491"/>
                <a:gd name="T64" fmla="*/ 385 w 419"/>
                <a:gd name="T65" fmla="*/ 286 h 491"/>
                <a:gd name="T66" fmla="*/ 381 w 419"/>
                <a:gd name="T67" fmla="*/ 290 h 491"/>
                <a:gd name="T68" fmla="*/ 380 w 419"/>
                <a:gd name="T69" fmla="*/ 307 h 491"/>
                <a:gd name="T70" fmla="*/ 382 w 419"/>
                <a:gd name="T71" fmla="*/ 310 h 491"/>
                <a:gd name="T72" fmla="*/ 384 w 419"/>
                <a:gd name="T73" fmla="*/ 317 h 491"/>
                <a:gd name="T74" fmla="*/ 377 w 419"/>
                <a:gd name="T75" fmla="*/ 325 h 491"/>
                <a:gd name="T76" fmla="*/ 376 w 419"/>
                <a:gd name="T77" fmla="*/ 331 h 491"/>
                <a:gd name="T78" fmla="*/ 378 w 419"/>
                <a:gd name="T79" fmla="*/ 338 h 491"/>
                <a:gd name="T80" fmla="*/ 375 w 419"/>
                <a:gd name="T81" fmla="*/ 344 h 491"/>
                <a:gd name="T82" fmla="*/ 369 w 419"/>
                <a:gd name="T83" fmla="*/ 357 h 491"/>
                <a:gd name="T84" fmla="*/ 369 w 419"/>
                <a:gd name="T85" fmla="*/ 365 h 491"/>
                <a:gd name="T86" fmla="*/ 369 w 419"/>
                <a:gd name="T87" fmla="*/ 389 h 491"/>
                <a:gd name="T88" fmla="*/ 347 w 419"/>
                <a:gd name="T89" fmla="*/ 404 h 491"/>
                <a:gd name="T90" fmla="*/ 345 w 419"/>
                <a:gd name="T91" fmla="*/ 404 h 491"/>
                <a:gd name="T92" fmla="*/ 261 w 419"/>
                <a:gd name="T93" fmla="*/ 386 h 491"/>
                <a:gd name="T94" fmla="*/ 256 w 419"/>
                <a:gd name="T95" fmla="*/ 387 h 491"/>
                <a:gd name="T96" fmla="*/ 250 w 419"/>
                <a:gd name="T97" fmla="*/ 476 h 491"/>
                <a:gd name="T98" fmla="*/ 83 w 419"/>
                <a:gd name="T99" fmla="*/ 454 h 491"/>
                <a:gd name="T100" fmla="*/ 89 w 419"/>
                <a:gd name="T101" fmla="*/ 307 h 491"/>
                <a:gd name="T102" fmla="*/ 68 w 419"/>
                <a:gd name="T103" fmla="*/ 282 h 491"/>
                <a:gd name="T104" fmla="*/ 9 w 419"/>
                <a:gd name="T105" fmla="*/ 167 h 491"/>
                <a:gd name="T106" fmla="*/ 47 w 419"/>
                <a:gd name="T107" fmla="*/ 56 h 491"/>
                <a:gd name="T108" fmla="*/ 193 w 419"/>
                <a:gd name="T109" fmla="*/ 9 h 491"/>
                <a:gd name="T110" fmla="*/ 331 w 419"/>
                <a:gd name="T111" fmla="*/ 61 h 491"/>
                <a:gd name="T112" fmla="*/ 365 w 419"/>
                <a:gd name="T113" fmla="*/ 120 h 491"/>
                <a:gd name="T114" fmla="*/ 370 w 419"/>
                <a:gd name="T115" fmla="*/ 158 h 491"/>
                <a:gd name="T116" fmla="*/ 365 w 419"/>
                <a:gd name="T117" fmla="*/ 180 h 491"/>
                <a:gd name="T118" fmla="*/ 363 w 419"/>
                <a:gd name="T119" fmla="*/ 189 h 491"/>
                <a:gd name="T120" fmla="*/ 399 w 419"/>
                <a:gd name="T121" fmla="*/ 255 h 491"/>
                <a:gd name="T122" fmla="*/ 409 w 419"/>
                <a:gd name="T123" fmla="*/ 273 h 491"/>
                <a:gd name="T124" fmla="*/ 405 w 419"/>
                <a:gd name="T125" fmla="*/ 281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9" h="491">
                  <a:moveTo>
                    <a:pt x="407" y="250"/>
                  </a:moveTo>
                  <a:cubicBezTo>
                    <a:pt x="395" y="232"/>
                    <a:pt x="374" y="197"/>
                    <a:pt x="372" y="188"/>
                  </a:cubicBezTo>
                  <a:cubicBezTo>
                    <a:pt x="373" y="187"/>
                    <a:pt x="373" y="185"/>
                    <a:pt x="374" y="183"/>
                  </a:cubicBezTo>
                  <a:cubicBezTo>
                    <a:pt x="376" y="176"/>
                    <a:pt x="379" y="166"/>
                    <a:pt x="379" y="158"/>
                  </a:cubicBezTo>
                  <a:cubicBezTo>
                    <a:pt x="379" y="146"/>
                    <a:pt x="377" y="129"/>
                    <a:pt x="374" y="118"/>
                  </a:cubicBezTo>
                  <a:cubicBezTo>
                    <a:pt x="373" y="112"/>
                    <a:pt x="364" y="83"/>
                    <a:pt x="338" y="55"/>
                  </a:cubicBezTo>
                  <a:cubicBezTo>
                    <a:pt x="303" y="18"/>
                    <a:pt x="255" y="0"/>
                    <a:pt x="193" y="0"/>
                  </a:cubicBezTo>
                  <a:cubicBezTo>
                    <a:pt x="65" y="0"/>
                    <a:pt x="0" y="56"/>
                    <a:pt x="0" y="167"/>
                  </a:cubicBezTo>
                  <a:cubicBezTo>
                    <a:pt x="0" y="231"/>
                    <a:pt x="37" y="266"/>
                    <a:pt x="61" y="288"/>
                  </a:cubicBezTo>
                  <a:cubicBezTo>
                    <a:pt x="70" y="297"/>
                    <a:pt x="78" y="304"/>
                    <a:pt x="80" y="310"/>
                  </a:cubicBezTo>
                  <a:cubicBezTo>
                    <a:pt x="97" y="376"/>
                    <a:pt x="82" y="429"/>
                    <a:pt x="72" y="454"/>
                  </a:cubicBezTo>
                  <a:cubicBezTo>
                    <a:pt x="71" y="456"/>
                    <a:pt x="72" y="459"/>
                    <a:pt x="74" y="460"/>
                  </a:cubicBezTo>
                  <a:cubicBezTo>
                    <a:pt x="112" y="480"/>
                    <a:pt x="154" y="491"/>
                    <a:pt x="197" y="491"/>
                  </a:cubicBezTo>
                  <a:cubicBezTo>
                    <a:pt x="217" y="491"/>
                    <a:pt x="236" y="489"/>
                    <a:pt x="256" y="484"/>
                  </a:cubicBezTo>
                  <a:cubicBezTo>
                    <a:pt x="258" y="484"/>
                    <a:pt x="259" y="482"/>
                    <a:pt x="259" y="480"/>
                  </a:cubicBezTo>
                  <a:cubicBezTo>
                    <a:pt x="259" y="438"/>
                    <a:pt x="260" y="406"/>
                    <a:pt x="262" y="396"/>
                  </a:cubicBezTo>
                  <a:cubicBezTo>
                    <a:pt x="280" y="401"/>
                    <a:pt x="335" y="413"/>
                    <a:pt x="345" y="413"/>
                  </a:cubicBezTo>
                  <a:cubicBezTo>
                    <a:pt x="346" y="413"/>
                    <a:pt x="347" y="413"/>
                    <a:pt x="347" y="413"/>
                  </a:cubicBezTo>
                  <a:cubicBezTo>
                    <a:pt x="355" y="413"/>
                    <a:pt x="374" y="413"/>
                    <a:pt x="378" y="391"/>
                  </a:cubicBezTo>
                  <a:cubicBezTo>
                    <a:pt x="381" y="380"/>
                    <a:pt x="380" y="370"/>
                    <a:pt x="379" y="364"/>
                  </a:cubicBezTo>
                  <a:cubicBezTo>
                    <a:pt x="379" y="362"/>
                    <a:pt x="378" y="360"/>
                    <a:pt x="378" y="360"/>
                  </a:cubicBezTo>
                  <a:cubicBezTo>
                    <a:pt x="379" y="356"/>
                    <a:pt x="382" y="352"/>
                    <a:pt x="384" y="348"/>
                  </a:cubicBezTo>
                  <a:cubicBezTo>
                    <a:pt x="386" y="344"/>
                    <a:pt x="387" y="342"/>
                    <a:pt x="388" y="339"/>
                  </a:cubicBezTo>
                  <a:cubicBezTo>
                    <a:pt x="388" y="337"/>
                    <a:pt x="387" y="333"/>
                    <a:pt x="386" y="330"/>
                  </a:cubicBezTo>
                  <a:cubicBezTo>
                    <a:pt x="389" y="327"/>
                    <a:pt x="393" y="323"/>
                    <a:pt x="394" y="319"/>
                  </a:cubicBezTo>
                  <a:cubicBezTo>
                    <a:pt x="394" y="315"/>
                    <a:pt x="392" y="310"/>
                    <a:pt x="390" y="305"/>
                  </a:cubicBezTo>
                  <a:cubicBezTo>
                    <a:pt x="390" y="305"/>
                    <a:pt x="390" y="305"/>
                    <a:pt x="390" y="304"/>
                  </a:cubicBezTo>
                  <a:cubicBezTo>
                    <a:pt x="390" y="303"/>
                    <a:pt x="390" y="299"/>
                    <a:pt x="390" y="294"/>
                  </a:cubicBezTo>
                  <a:cubicBezTo>
                    <a:pt x="396" y="293"/>
                    <a:pt x="406" y="291"/>
                    <a:pt x="409" y="289"/>
                  </a:cubicBezTo>
                  <a:cubicBezTo>
                    <a:pt x="415" y="286"/>
                    <a:pt x="419" y="277"/>
                    <a:pt x="419" y="272"/>
                  </a:cubicBezTo>
                  <a:cubicBezTo>
                    <a:pt x="419" y="270"/>
                    <a:pt x="418" y="270"/>
                    <a:pt x="407" y="250"/>
                  </a:cubicBezTo>
                  <a:close/>
                  <a:moveTo>
                    <a:pt x="405" y="281"/>
                  </a:moveTo>
                  <a:cubicBezTo>
                    <a:pt x="403" y="282"/>
                    <a:pt x="393" y="284"/>
                    <a:pt x="385" y="286"/>
                  </a:cubicBezTo>
                  <a:cubicBezTo>
                    <a:pt x="383" y="286"/>
                    <a:pt x="381" y="288"/>
                    <a:pt x="381" y="290"/>
                  </a:cubicBezTo>
                  <a:cubicBezTo>
                    <a:pt x="380" y="305"/>
                    <a:pt x="380" y="306"/>
                    <a:pt x="380" y="307"/>
                  </a:cubicBezTo>
                  <a:cubicBezTo>
                    <a:pt x="381" y="308"/>
                    <a:pt x="381" y="308"/>
                    <a:pt x="382" y="310"/>
                  </a:cubicBezTo>
                  <a:cubicBezTo>
                    <a:pt x="384" y="314"/>
                    <a:pt x="385" y="316"/>
                    <a:pt x="384" y="317"/>
                  </a:cubicBezTo>
                  <a:cubicBezTo>
                    <a:pt x="384" y="319"/>
                    <a:pt x="381" y="322"/>
                    <a:pt x="377" y="325"/>
                  </a:cubicBezTo>
                  <a:cubicBezTo>
                    <a:pt x="375" y="326"/>
                    <a:pt x="375" y="329"/>
                    <a:pt x="376" y="331"/>
                  </a:cubicBezTo>
                  <a:cubicBezTo>
                    <a:pt x="377" y="334"/>
                    <a:pt x="378" y="337"/>
                    <a:pt x="378" y="338"/>
                  </a:cubicBezTo>
                  <a:cubicBezTo>
                    <a:pt x="378" y="339"/>
                    <a:pt x="377" y="342"/>
                    <a:pt x="375" y="344"/>
                  </a:cubicBezTo>
                  <a:cubicBezTo>
                    <a:pt x="373" y="348"/>
                    <a:pt x="371" y="353"/>
                    <a:pt x="369" y="357"/>
                  </a:cubicBezTo>
                  <a:cubicBezTo>
                    <a:pt x="369" y="359"/>
                    <a:pt x="369" y="362"/>
                    <a:pt x="369" y="365"/>
                  </a:cubicBezTo>
                  <a:cubicBezTo>
                    <a:pt x="370" y="371"/>
                    <a:pt x="371" y="379"/>
                    <a:pt x="369" y="389"/>
                  </a:cubicBezTo>
                  <a:cubicBezTo>
                    <a:pt x="366" y="401"/>
                    <a:pt x="359" y="404"/>
                    <a:pt x="347" y="404"/>
                  </a:cubicBezTo>
                  <a:cubicBezTo>
                    <a:pt x="347" y="404"/>
                    <a:pt x="346" y="404"/>
                    <a:pt x="345" y="404"/>
                  </a:cubicBezTo>
                  <a:cubicBezTo>
                    <a:pt x="335" y="403"/>
                    <a:pt x="271" y="389"/>
                    <a:pt x="261" y="386"/>
                  </a:cubicBezTo>
                  <a:cubicBezTo>
                    <a:pt x="259" y="386"/>
                    <a:pt x="257" y="386"/>
                    <a:pt x="256" y="387"/>
                  </a:cubicBezTo>
                  <a:cubicBezTo>
                    <a:pt x="250" y="394"/>
                    <a:pt x="249" y="449"/>
                    <a:pt x="250" y="476"/>
                  </a:cubicBezTo>
                  <a:cubicBezTo>
                    <a:pt x="193" y="488"/>
                    <a:pt x="133" y="480"/>
                    <a:pt x="83" y="454"/>
                  </a:cubicBezTo>
                  <a:cubicBezTo>
                    <a:pt x="93" y="426"/>
                    <a:pt x="105" y="373"/>
                    <a:pt x="89" y="307"/>
                  </a:cubicBezTo>
                  <a:cubicBezTo>
                    <a:pt x="87" y="299"/>
                    <a:pt x="79" y="292"/>
                    <a:pt x="68" y="282"/>
                  </a:cubicBezTo>
                  <a:cubicBezTo>
                    <a:pt x="44" y="260"/>
                    <a:pt x="9" y="227"/>
                    <a:pt x="9" y="167"/>
                  </a:cubicBezTo>
                  <a:cubicBezTo>
                    <a:pt x="9" y="119"/>
                    <a:pt x="22" y="82"/>
                    <a:pt x="47" y="56"/>
                  </a:cubicBezTo>
                  <a:cubicBezTo>
                    <a:pt x="77" y="25"/>
                    <a:pt x="127" y="9"/>
                    <a:pt x="193" y="9"/>
                  </a:cubicBezTo>
                  <a:cubicBezTo>
                    <a:pt x="252" y="9"/>
                    <a:pt x="298" y="27"/>
                    <a:pt x="331" y="61"/>
                  </a:cubicBezTo>
                  <a:cubicBezTo>
                    <a:pt x="357" y="88"/>
                    <a:pt x="364" y="117"/>
                    <a:pt x="365" y="120"/>
                  </a:cubicBezTo>
                  <a:cubicBezTo>
                    <a:pt x="367" y="130"/>
                    <a:pt x="370" y="147"/>
                    <a:pt x="370" y="158"/>
                  </a:cubicBezTo>
                  <a:cubicBezTo>
                    <a:pt x="370" y="165"/>
                    <a:pt x="367" y="174"/>
                    <a:pt x="365" y="180"/>
                  </a:cubicBezTo>
                  <a:cubicBezTo>
                    <a:pt x="363" y="185"/>
                    <a:pt x="363" y="187"/>
                    <a:pt x="363" y="189"/>
                  </a:cubicBezTo>
                  <a:cubicBezTo>
                    <a:pt x="364" y="198"/>
                    <a:pt x="380" y="224"/>
                    <a:pt x="399" y="255"/>
                  </a:cubicBezTo>
                  <a:cubicBezTo>
                    <a:pt x="403" y="263"/>
                    <a:pt x="408" y="271"/>
                    <a:pt x="409" y="273"/>
                  </a:cubicBezTo>
                  <a:cubicBezTo>
                    <a:pt x="409" y="275"/>
                    <a:pt x="406" y="280"/>
                    <a:pt x="405" y="281"/>
                  </a:cubicBezTo>
                  <a:close/>
                </a:path>
              </a:pathLst>
            </a:custGeom>
            <a:solidFill>
              <a:srgbClr val="FFFFFF"/>
            </a:solidFill>
            <a:ln>
              <a:noFill/>
            </a:ln>
          </p:spPr>
          <p:txBody>
            <a:bodyPr vert="horz" wrap="square" lIns="102870" tIns="51435" rIns="102870" bIns="51435" numCol="1" anchor="t" anchorCtr="0" compatLnSpc="1">
              <a:prstTxWarp prst="textNoShape">
                <a:avLst/>
              </a:prstTxWarp>
            </a:bodyPr>
            <a:lstStyle/>
            <a:p>
              <a:endParaRPr lang="en-US" sz="3888"/>
            </a:p>
          </p:txBody>
        </p:sp>
        <p:sp>
          <p:nvSpPr>
            <p:cNvPr id="31" name="Freeform 123">
              <a:extLst>
                <a:ext uri="{FF2B5EF4-FFF2-40B4-BE49-F238E27FC236}">
                  <a16:creationId xmlns:a16="http://schemas.microsoft.com/office/drawing/2014/main" id="{65B7A3C0-B3D7-1A48-956E-B95B66982403}"/>
                </a:ext>
              </a:extLst>
            </p:cNvPr>
            <p:cNvSpPr>
              <a:spLocks noEditPoints="1"/>
            </p:cNvSpPr>
            <p:nvPr/>
          </p:nvSpPr>
          <p:spPr bwMode="auto">
            <a:xfrm>
              <a:off x="1984943" y="1868948"/>
              <a:ext cx="579463" cy="535560"/>
            </a:xfrm>
            <a:custGeom>
              <a:avLst/>
              <a:gdLst>
                <a:gd name="T0" fmla="*/ 529 w 676"/>
                <a:gd name="T1" fmla="*/ 279 h 678"/>
                <a:gd name="T2" fmla="*/ 431 w 676"/>
                <a:gd name="T3" fmla="*/ 293 h 678"/>
                <a:gd name="T4" fmla="*/ 409 w 676"/>
                <a:gd name="T5" fmla="*/ 210 h 678"/>
                <a:gd name="T6" fmla="*/ 367 w 676"/>
                <a:gd name="T7" fmla="*/ 125 h 678"/>
                <a:gd name="T8" fmla="*/ 401 w 676"/>
                <a:gd name="T9" fmla="*/ 58 h 678"/>
                <a:gd name="T10" fmla="*/ 504 w 676"/>
                <a:gd name="T11" fmla="*/ 6 h 678"/>
                <a:gd name="T12" fmla="*/ 579 w 676"/>
                <a:gd name="T13" fmla="*/ 18 h 678"/>
                <a:gd name="T14" fmla="*/ 659 w 676"/>
                <a:gd name="T15" fmla="*/ 100 h 678"/>
                <a:gd name="T16" fmla="*/ 676 w 676"/>
                <a:gd name="T17" fmla="*/ 169 h 678"/>
                <a:gd name="T18" fmla="*/ 605 w 676"/>
                <a:gd name="T19" fmla="*/ 241 h 678"/>
                <a:gd name="T20" fmla="*/ 558 w 676"/>
                <a:gd name="T21" fmla="*/ 314 h 678"/>
                <a:gd name="T22" fmla="*/ 539 w 676"/>
                <a:gd name="T23" fmla="*/ 267 h 678"/>
                <a:gd name="T24" fmla="*/ 590 w 676"/>
                <a:gd name="T25" fmla="*/ 242 h 678"/>
                <a:gd name="T26" fmla="*/ 626 w 676"/>
                <a:gd name="T27" fmla="*/ 172 h 678"/>
                <a:gd name="T28" fmla="*/ 655 w 676"/>
                <a:gd name="T29" fmla="*/ 114 h 678"/>
                <a:gd name="T30" fmla="*/ 566 w 676"/>
                <a:gd name="T31" fmla="*/ 67 h 678"/>
                <a:gd name="T32" fmla="*/ 517 w 676"/>
                <a:gd name="T33" fmla="*/ 15 h 678"/>
                <a:gd name="T34" fmla="*/ 500 w 676"/>
                <a:gd name="T35" fmla="*/ 56 h 678"/>
                <a:gd name="T36" fmla="*/ 401 w 676"/>
                <a:gd name="T37" fmla="*/ 73 h 678"/>
                <a:gd name="T38" fmla="*/ 413 w 676"/>
                <a:gd name="T39" fmla="*/ 144 h 678"/>
                <a:gd name="T40" fmla="*/ 422 w 676"/>
                <a:gd name="T41" fmla="*/ 215 h 678"/>
                <a:gd name="T42" fmla="*/ 463 w 676"/>
                <a:gd name="T43" fmla="*/ 255 h 678"/>
                <a:gd name="T44" fmla="*/ 532 w 676"/>
                <a:gd name="T45" fmla="*/ 264 h 678"/>
                <a:gd name="T46" fmla="*/ 478 w 676"/>
                <a:gd name="T47" fmla="*/ 160 h 678"/>
                <a:gd name="T48" fmla="*/ 517 w 676"/>
                <a:gd name="T49" fmla="*/ 199 h 678"/>
                <a:gd name="T50" fmla="*/ 517 w 676"/>
                <a:gd name="T51" fmla="*/ 185 h 678"/>
                <a:gd name="T52" fmla="*/ 258 w 676"/>
                <a:gd name="T53" fmla="*/ 678 h 678"/>
                <a:gd name="T54" fmla="*/ 233 w 676"/>
                <a:gd name="T55" fmla="*/ 615 h 678"/>
                <a:gd name="T56" fmla="*/ 105 w 676"/>
                <a:gd name="T57" fmla="*/ 628 h 678"/>
                <a:gd name="T58" fmla="*/ 90 w 676"/>
                <a:gd name="T59" fmla="*/ 522 h 678"/>
                <a:gd name="T60" fmla="*/ 0 w 676"/>
                <a:gd name="T61" fmla="*/ 424 h 678"/>
                <a:gd name="T62" fmla="*/ 14 w 676"/>
                <a:gd name="T63" fmla="*/ 350 h 678"/>
                <a:gd name="T64" fmla="*/ 91 w 676"/>
                <a:gd name="T65" fmla="*/ 229 h 678"/>
                <a:gd name="T66" fmla="*/ 159 w 676"/>
                <a:gd name="T67" fmla="*/ 185 h 678"/>
                <a:gd name="T68" fmla="*/ 276 w 676"/>
                <a:gd name="T69" fmla="*/ 222 h 678"/>
                <a:gd name="T70" fmla="*/ 378 w 676"/>
                <a:gd name="T71" fmla="*/ 190 h 678"/>
                <a:gd name="T72" fmla="*/ 423 w 676"/>
                <a:gd name="T73" fmla="*/ 310 h 678"/>
                <a:gd name="T74" fmla="*/ 513 w 676"/>
                <a:gd name="T75" fmla="*/ 370 h 678"/>
                <a:gd name="T76" fmla="*/ 456 w 676"/>
                <a:gd name="T77" fmla="*/ 419 h 678"/>
                <a:gd name="T78" fmla="*/ 494 w 676"/>
                <a:gd name="T79" fmla="*/ 527 h 678"/>
                <a:gd name="T80" fmla="*/ 393 w 676"/>
                <a:gd name="T81" fmla="*/ 564 h 678"/>
                <a:gd name="T82" fmla="*/ 325 w 676"/>
                <a:gd name="T83" fmla="*/ 669 h 678"/>
                <a:gd name="T84" fmla="*/ 165 w 676"/>
                <a:gd name="T85" fmla="*/ 577 h 678"/>
                <a:gd name="T86" fmla="*/ 261 w 676"/>
                <a:gd name="T87" fmla="*/ 664 h 678"/>
                <a:gd name="T88" fmla="*/ 323 w 676"/>
                <a:gd name="T89" fmla="*/ 591 h 678"/>
                <a:gd name="T90" fmla="*/ 449 w 676"/>
                <a:gd name="T91" fmla="*/ 573 h 678"/>
                <a:gd name="T92" fmla="*/ 432 w 676"/>
                <a:gd name="T93" fmla="*/ 479 h 678"/>
                <a:gd name="T94" fmla="*/ 445 w 676"/>
                <a:gd name="T95" fmla="*/ 396 h 678"/>
                <a:gd name="T96" fmla="*/ 421 w 676"/>
                <a:gd name="T97" fmla="*/ 325 h 678"/>
                <a:gd name="T98" fmla="*/ 356 w 676"/>
                <a:gd name="T99" fmla="*/ 258 h 678"/>
                <a:gd name="T100" fmla="*/ 286 w 676"/>
                <a:gd name="T101" fmla="*/ 233 h 678"/>
                <a:gd name="T102" fmla="*/ 199 w 676"/>
                <a:gd name="T103" fmla="*/ 245 h 678"/>
                <a:gd name="T104" fmla="*/ 106 w 676"/>
                <a:gd name="T105" fmla="*/ 228 h 678"/>
                <a:gd name="T106" fmla="*/ 85 w 676"/>
                <a:gd name="T107" fmla="*/ 357 h 678"/>
                <a:gd name="T108" fmla="*/ 14 w 676"/>
                <a:gd name="T109" fmla="*/ 419 h 678"/>
                <a:gd name="T110" fmla="*/ 104 w 676"/>
                <a:gd name="T111" fmla="*/ 519 h 678"/>
                <a:gd name="T112" fmla="*/ 109 w 676"/>
                <a:gd name="T113" fmla="*/ 613 h 678"/>
                <a:gd name="T114" fmla="*/ 258 w 676"/>
                <a:gd name="T115" fmla="*/ 484 h 678"/>
                <a:gd name="T116" fmla="*/ 323 w 676"/>
                <a:gd name="T117" fmla="*/ 419 h 678"/>
                <a:gd name="T118" fmla="*/ 207 w 676"/>
                <a:gd name="T119" fmla="*/ 419 h 678"/>
                <a:gd name="T120" fmla="*/ 258 w 676"/>
                <a:gd name="T121" fmla="*/ 368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76" h="678">
                  <a:moveTo>
                    <a:pt x="556" y="314"/>
                  </a:moveTo>
                  <a:cubicBezTo>
                    <a:pt x="554" y="314"/>
                    <a:pt x="551" y="313"/>
                    <a:pt x="550" y="311"/>
                  </a:cubicBezTo>
                  <a:cubicBezTo>
                    <a:pt x="529" y="279"/>
                    <a:pt x="529" y="279"/>
                    <a:pt x="529" y="279"/>
                  </a:cubicBezTo>
                  <a:cubicBezTo>
                    <a:pt x="508" y="281"/>
                    <a:pt x="488" y="277"/>
                    <a:pt x="468" y="269"/>
                  </a:cubicBezTo>
                  <a:cubicBezTo>
                    <a:pt x="439" y="293"/>
                    <a:pt x="439" y="293"/>
                    <a:pt x="439" y="293"/>
                  </a:cubicBezTo>
                  <a:cubicBezTo>
                    <a:pt x="437" y="295"/>
                    <a:pt x="433" y="295"/>
                    <a:pt x="431" y="293"/>
                  </a:cubicBezTo>
                  <a:cubicBezTo>
                    <a:pt x="412" y="281"/>
                    <a:pt x="397" y="266"/>
                    <a:pt x="385" y="248"/>
                  </a:cubicBezTo>
                  <a:cubicBezTo>
                    <a:pt x="383" y="245"/>
                    <a:pt x="383" y="242"/>
                    <a:pt x="385" y="239"/>
                  </a:cubicBezTo>
                  <a:cubicBezTo>
                    <a:pt x="409" y="210"/>
                    <a:pt x="409" y="210"/>
                    <a:pt x="409" y="210"/>
                  </a:cubicBezTo>
                  <a:cubicBezTo>
                    <a:pt x="401" y="194"/>
                    <a:pt x="398" y="177"/>
                    <a:pt x="398" y="160"/>
                  </a:cubicBezTo>
                  <a:cubicBezTo>
                    <a:pt x="398" y="155"/>
                    <a:pt x="398" y="151"/>
                    <a:pt x="398" y="146"/>
                  </a:cubicBezTo>
                  <a:cubicBezTo>
                    <a:pt x="367" y="125"/>
                    <a:pt x="367" y="125"/>
                    <a:pt x="367" y="125"/>
                  </a:cubicBezTo>
                  <a:cubicBezTo>
                    <a:pt x="364" y="124"/>
                    <a:pt x="363" y="120"/>
                    <a:pt x="364" y="117"/>
                  </a:cubicBezTo>
                  <a:cubicBezTo>
                    <a:pt x="370" y="96"/>
                    <a:pt x="380" y="77"/>
                    <a:pt x="393" y="60"/>
                  </a:cubicBezTo>
                  <a:cubicBezTo>
                    <a:pt x="395" y="57"/>
                    <a:pt x="399" y="57"/>
                    <a:pt x="401" y="58"/>
                  </a:cubicBezTo>
                  <a:cubicBezTo>
                    <a:pt x="437" y="71"/>
                    <a:pt x="437" y="71"/>
                    <a:pt x="437" y="71"/>
                  </a:cubicBezTo>
                  <a:cubicBezTo>
                    <a:pt x="453" y="57"/>
                    <a:pt x="472" y="47"/>
                    <a:pt x="494" y="43"/>
                  </a:cubicBezTo>
                  <a:cubicBezTo>
                    <a:pt x="504" y="6"/>
                    <a:pt x="504" y="6"/>
                    <a:pt x="504" y="6"/>
                  </a:cubicBezTo>
                  <a:cubicBezTo>
                    <a:pt x="505" y="3"/>
                    <a:pt x="507" y="1"/>
                    <a:pt x="510" y="1"/>
                  </a:cubicBezTo>
                  <a:cubicBezTo>
                    <a:pt x="532" y="0"/>
                    <a:pt x="554" y="4"/>
                    <a:pt x="574" y="11"/>
                  </a:cubicBezTo>
                  <a:cubicBezTo>
                    <a:pt x="577" y="12"/>
                    <a:pt x="579" y="15"/>
                    <a:pt x="579" y="18"/>
                  </a:cubicBezTo>
                  <a:cubicBezTo>
                    <a:pt x="577" y="56"/>
                    <a:pt x="577" y="56"/>
                    <a:pt x="577" y="56"/>
                  </a:cubicBezTo>
                  <a:cubicBezTo>
                    <a:pt x="596" y="67"/>
                    <a:pt x="611" y="83"/>
                    <a:pt x="621" y="102"/>
                  </a:cubicBezTo>
                  <a:cubicBezTo>
                    <a:pt x="659" y="100"/>
                    <a:pt x="659" y="100"/>
                    <a:pt x="659" y="100"/>
                  </a:cubicBezTo>
                  <a:cubicBezTo>
                    <a:pt x="662" y="100"/>
                    <a:pt x="665" y="102"/>
                    <a:pt x="666" y="105"/>
                  </a:cubicBezTo>
                  <a:cubicBezTo>
                    <a:pt x="673" y="122"/>
                    <a:pt x="676" y="141"/>
                    <a:pt x="676" y="160"/>
                  </a:cubicBezTo>
                  <a:cubicBezTo>
                    <a:pt x="676" y="163"/>
                    <a:pt x="676" y="166"/>
                    <a:pt x="676" y="169"/>
                  </a:cubicBezTo>
                  <a:cubicBezTo>
                    <a:pt x="676" y="172"/>
                    <a:pt x="674" y="174"/>
                    <a:pt x="671" y="175"/>
                  </a:cubicBezTo>
                  <a:cubicBezTo>
                    <a:pt x="634" y="185"/>
                    <a:pt x="634" y="185"/>
                    <a:pt x="634" y="185"/>
                  </a:cubicBezTo>
                  <a:cubicBezTo>
                    <a:pt x="629" y="206"/>
                    <a:pt x="619" y="225"/>
                    <a:pt x="605" y="241"/>
                  </a:cubicBezTo>
                  <a:cubicBezTo>
                    <a:pt x="618" y="277"/>
                    <a:pt x="618" y="277"/>
                    <a:pt x="618" y="277"/>
                  </a:cubicBezTo>
                  <a:cubicBezTo>
                    <a:pt x="619" y="279"/>
                    <a:pt x="618" y="283"/>
                    <a:pt x="616" y="284"/>
                  </a:cubicBezTo>
                  <a:cubicBezTo>
                    <a:pt x="598" y="298"/>
                    <a:pt x="579" y="308"/>
                    <a:pt x="558" y="314"/>
                  </a:cubicBezTo>
                  <a:cubicBezTo>
                    <a:pt x="557" y="314"/>
                    <a:pt x="557" y="314"/>
                    <a:pt x="556" y="314"/>
                  </a:cubicBezTo>
                  <a:close/>
                  <a:moveTo>
                    <a:pt x="533" y="264"/>
                  </a:moveTo>
                  <a:cubicBezTo>
                    <a:pt x="535" y="264"/>
                    <a:pt x="538" y="265"/>
                    <a:pt x="539" y="267"/>
                  </a:cubicBezTo>
                  <a:cubicBezTo>
                    <a:pt x="559" y="299"/>
                    <a:pt x="559" y="299"/>
                    <a:pt x="559" y="299"/>
                  </a:cubicBezTo>
                  <a:cubicBezTo>
                    <a:pt x="575" y="294"/>
                    <a:pt x="590" y="286"/>
                    <a:pt x="603" y="277"/>
                  </a:cubicBezTo>
                  <a:cubicBezTo>
                    <a:pt x="590" y="242"/>
                    <a:pt x="590" y="242"/>
                    <a:pt x="590" y="242"/>
                  </a:cubicBezTo>
                  <a:cubicBezTo>
                    <a:pt x="589" y="239"/>
                    <a:pt x="590" y="236"/>
                    <a:pt x="592" y="234"/>
                  </a:cubicBezTo>
                  <a:cubicBezTo>
                    <a:pt x="607" y="219"/>
                    <a:pt x="617" y="199"/>
                    <a:pt x="621" y="178"/>
                  </a:cubicBezTo>
                  <a:cubicBezTo>
                    <a:pt x="621" y="175"/>
                    <a:pt x="623" y="173"/>
                    <a:pt x="626" y="172"/>
                  </a:cubicBezTo>
                  <a:cubicBezTo>
                    <a:pt x="662" y="163"/>
                    <a:pt x="662" y="163"/>
                    <a:pt x="662" y="163"/>
                  </a:cubicBezTo>
                  <a:cubicBezTo>
                    <a:pt x="662" y="162"/>
                    <a:pt x="662" y="161"/>
                    <a:pt x="662" y="160"/>
                  </a:cubicBezTo>
                  <a:cubicBezTo>
                    <a:pt x="662" y="144"/>
                    <a:pt x="660" y="129"/>
                    <a:pt x="655" y="114"/>
                  </a:cubicBezTo>
                  <a:cubicBezTo>
                    <a:pt x="618" y="116"/>
                    <a:pt x="618" y="116"/>
                    <a:pt x="618" y="116"/>
                  </a:cubicBezTo>
                  <a:cubicBezTo>
                    <a:pt x="615" y="116"/>
                    <a:pt x="612" y="114"/>
                    <a:pt x="611" y="112"/>
                  </a:cubicBezTo>
                  <a:cubicBezTo>
                    <a:pt x="601" y="92"/>
                    <a:pt x="586" y="77"/>
                    <a:pt x="566" y="67"/>
                  </a:cubicBezTo>
                  <a:cubicBezTo>
                    <a:pt x="564" y="65"/>
                    <a:pt x="562" y="63"/>
                    <a:pt x="563" y="60"/>
                  </a:cubicBezTo>
                  <a:cubicBezTo>
                    <a:pt x="565" y="23"/>
                    <a:pt x="565" y="23"/>
                    <a:pt x="565" y="23"/>
                  </a:cubicBezTo>
                  <a:cubicBezTo>
                    <a:pt x="549" y="17"/>
                    <a:pt x="533" y="15"/>
                    <a:pt x="517" y="15"/>
                  </a:cubicBezTo>
                  <a:cubicBezTo>
                    <a:pt x="517" y="15"/>
                    <a:pt x="516" y="15"/>
                    <a:pt x="516" y="15"/>
                  </a:cubicBezTo>
                  <a:cubicBezTo>
                    <a:pt x="506" y="51"/>
                    <a:pt x="506" y="51"/>
                    <a:pt x="506" y="51"/>
                  </a:cubicBezTo>
                  <a:cubicBezTo>
                    <a:pt x="505" y="53"/>
                    <a:pt x="503" y="55"/>
                    <a:pt x="500" y="56"/>
                  </a:cubicBezTo>
                  <a:cubicBezTo>
                    <a:pt x="479" y="59"/>
                    <a:pt x="459" y="69"/>
                    <a:pt x="443" y="84"/>
                  </a:cubicBezTo>
                  <a:cubicBezTo>
                    <a:pt x="442" y="86"/>
                    <a:pt x="439" y="87"/>
                    <a:pt x="436" y="86"/>
                  </a:cubicBezTo>
                  <a:cubicBezTo>
                    <a:pt x="401" y="73"/>
                    <a:pt x="401" y="73"/>
                    <a:pt x="401" y="73"/>
                  </a:cubicBezTo>
                  <a:cubicBezTo>
                    <a:pt x="391" y="86"/>
                    <a:pt x="384" y="101"/>
                    <a:pt x="379" y="116"/>
                  </a:cubicBezTo>
                  <a:cubicBezTo>
                    <a:pt x="410" y="137"/>
                    <a:pt x="410" y="137"/>
                    <a:pt x="410" y="137"/>
                  </a:cubicBezTo>
                  <a:cubicBezTo>
                    <a:pt x="412" y="138"/>
                    <a:pt x="413" y="141"/>
                    <a:pt x="413" y="144"/>
                  </a:cubicBezTo>
                  <a:cubicBezTo>
                    <a:pt x="412" y="149"/>
                    <a:pt x="412" y="154"/>
                    <a:pt x="412" y="160"/>
                  </a:cubicBezTo>
                  <a:cubicBezTo>
                    <a:pt x="412" y="176"/>
                    <a:pt x="415" y="193"/>
                    <a:pt x="423" y="207"/>
                  </a:cubicBezTo>
                  <a:cubicBezTo>
                    <a:pt x="424" y="210"/>
                    <a:pt x="424" y="213"/>
                    <a:pt x="422" y="215"/>
                  </a:cubicBezTo>
                  <a:cubicBezTo>
                    <a:pt x="399" y="244"/>
                    <a:pt x="399" y="244"/>
                    <a:pt x="399" y="244"/>
                  </a:cubicBezTo>
                  <a:cubicBezTo>
                    <a:pt x="409" y="258"/>
                    <a:pt x="421" y="269"/>
                    <a:pt x="434" y="279"/>
                  </a:cubicBezTo>
                  <a:cubicBezTo>
                    <a:pt x="463" y="255"/>
                    <a:pt x="463" y="255"/>
                    <a:pt x="463" y="255"/>
                  </a:cubicBezTo>
                  <a:cubicBezTo>
                    <a:pt x="465" y="254"/>
                    <a:pt x="468" y="253"/>
                    <a:pt x="471" y="254"/>
                  </a:cubicBezTo>
                  <a:cubicBezTo>
                    <a:pt x="485" y="262"/>
                    <a:pt x="501" y="265"/>
                    <a:pt x="517" y="265"/>
                  </a:cubicBezTo>
                  <a:cubicBezTo>
                    <a:pt x="522" y="265"/>
                    <a:pt x="527" y="265"/>
                    <a:pt x="532" y="264"/>
                  </a:cubicBezTo>
                  <a:cubicBezTo>
                    <a:pt x="532" y="264"/>
                    <a:pt x="533" y="264"/>
                    <a:pt x="533" y="264"/>
                  </a:cubicBezTo>
                  <a:close/>
                  <a:moveTo>
                    <a:pt x="517" y="199"/>
                  </a:moveTo>
                  <a:cubicBezTo>
                    <a:pt x="496" y="199"/>
                    <a:pt x="478" y="181"/>
                    <a:pt x="478" y="160"/>
                  </a:cubicBezTo>
                  <a:cubicBezTo>
                    <a:pt x="478" y="138"/>
                    <a:pt x="496" y="121"/>
                    <a:pt x="517" y="121"/>
                  </a:cubicBezTo>
                  <a:cubicBezTo>
                    <a:pt x="539" y="121"/>
                    <a:pt x="556" y="138"/>
                    <a:pt x="556" y="160"/>
                  </a:cubicBezTo>
                  <a:cubicBezTo>
                    <a:pt x="556" y="181"/>
                    <a:pt x="539" y="199"/>
                    <a:pt x="517" y="199"/>
                  </a:cubicBezTo>
                  <a:close/>
                  <a:moveTo>
                    <a:pt x="517" y="135"/>
                  </a:moveTo>
                  <a:cubicBezTo>
                    <a:pt x="503" y="135"/>
                    <a:pt x="492" y="146"/>
                    <a:pt x="492" y="160"/>
                  </a:cubicBezTo>
                  <a:cubicBezTo>
                    <a:pt x="492" y="174"/>
                    <a:pt x="503" y="185"/>
                    <a:pt x="517" y="185"/>
                  </a:cubicBezTo>
                  <a:cubicBezTo>
                    <a:pt x="531" y="185"/>
                    <a:pt x="542" y="174"/>
                    <a:pt x="542" y="160"/>
                  </a:cubicBezTo>
                  <a:cubicBezTo>
                    <a:pt x="542" y="146"/>
                    <a:pt x="531" y="135"/>
                    <a:pt x="517" y="135"/>
                  </a:cubicBezTo>
                  <a:close/>
                  <a:moveTo>
                    <a:pt x="258" y="678"/>
                  </a:moveTo>
                  <a:cubicBezTo>
                    <a:pt x="256" y="678"/>
                    <a:pt x="256" y="678"/>
                    <a:pt x="256" y="678"/>
                  </a:cubicBezTo>
                  <a:cubicBezTo>
                    <a:pt x="252" y="678"/>
                    <a:pt x="250" y="676"/>
                    <a:pt x="249" y="673"/>
                  </a:cubicBezTo>
                  <a:cubicBezTo>
                    <a:pt x="233" y="615"/>
                    <a:pt x="233" y="615"/>
                    <a:pt x="233" y="615"/>
                  </a:cubicBezTo>
                  <a:cubicBezTo>
                    <a:pt x="208" y="612"/>
                    <a:pt x="184" y="604"/>
                    <a:pt x="162" y="592"/>
                  </a:cubicBezTo>
                  <a:cubicBezTo>
                    <a:pt x="113" y="628"/>
                    <a:pt x="113" y="628"/>
                    <a:pt x="113" y="628"/>
                  </a:cubicBezTo>
                  <a:cubicBezTo>
                    <a:pt x="111" y="630"/>
                    <a:pt x="108" y="630"/>
                    <a:pt x="105" y="628"/>
                  </a:cubicBezTo>
                  <a:cubicBezTo>
                    <a:pt x="86" y="614"/>
                    <a:pt x="69" y="598"/>
                    <a:pt x="55" y="579"/>
                  </a:cubicBezTo>
                  <a:cubicBezTo>
                    <a:pt x="53" y="577"/>
                    <a:pt x="53" y="574"/>
                    <a:pt x="55" y="571"/>
                  </a:cubicBezTo>
                  <a:cubicBezTo>
                    <a:pt x="90" y="522"/>
                    <a:pt x="90" y="522"/>
                    <a:pt x="90" y="522"/>
                  </a:cubicBezTo>
                  <a:cubicBezTo>
                    <a:pt x="75" y="499"/>
                    <a:pt x="66" y="474"/>
                    <a:pt x="62" y="447"/>
                  </a:cubicBezTo>
                  <a:cubicBezTo>
                    <a:pt x="5" y="431"/>
                    <a:pt x="5" y="431"/>
                    <a:pt x="5" y="431"/>
                  </a:cubicBezTo>
                  <a:cubicBezTo>
                    <a:pt x="2" y="430"/>
                    <a:pt x="0" y="427"/>
                    <a:pt x="0" y="424"/>
                  </a:cubicBezTo>
                  <a:cubicBezTo>
                    <a:pt x="0" y="423"/>
                    <a:pt x="0" y="421"/>
                    <a:pt x="0" y="419"/>
                  </a:cubicBezTo>
                  <a:cubicBezTo>
                    <a:pt x="0" y="398"/>
                    <a:pt x="2" y="376"/>
                    <a:pt x="8" y="355"/>
                  </a:cubicBezTo>
                  <a:cubicBezTo>
                    <a:pt x="8" y="352"/>
                    <a:pt x="11" y="350"/>
                    <a:pt x="14" y="350"/>
                  </a:cubicBezTo>
                  <a:cubicBezTo>
                    <a:pt x="74" y="348"/>
                    <a:pt x="74" y="348"/>
                    <a:pt x="74" y="348"/>
                  </a:cubicBezTo>
                  <a:cubicBezTo>
                    <a:pt x="83" y="324"/>
                    <a:pt x="97" y="302"/>
                    <a:pt x="114" y="283"/>
                  </a:cubicBezTo>
                  <a:cubicBezTo>
                    <a:pt x="91" y="229"/>
                    <a:pt x="91" y="229"/>
                    <a:pt x="91" y="229"/>
                  </a:cubicBezTo>
                  <a:cubicBezTo>
                    <a:pt x="89" y="226"/>
                    <a:pt x="90" y="223"/>
                    <a:pt x="93" y="221"/>
                  </a:cubicBezTo>
                  <a:cubicBezTo>
                    <a:pt x="110" y="206"/>
                    <a:pt x="130" y="193"/>
                    <a:pt x="151" y="184"/>
                  </a:cubicBezTo>
                  <a:cubicBezTo>
                    <a:pt x="154" y="182"/>
                    <a:pt x="157" y="183"/>
                    <a:pt x="159" y="185"/>
                  </a:cubicBezTo>
                  <a:cubicBezTo>
                    <a:pt x="199" y="230"/>
                    <a:pt x="199" y="230"/>
                    <a:pt x="199" y="230"/>
                  </a:cubicBezTo>
                  <a:cubicBezTo>
                    <a:pt x="218" y="224"/>
                    <a:pt x="238" y="221"/>
                    <a:pt x="258" y="221"/>
                  </a:cubicBezTo>
                  <a:cubicBezTo>
                    <a:pt x="264" y="221"/>
                    <a:pt x="270" y="222"/>
                    <a:pt x="276" y="222"/>
                  </a:cubicBezTo>
                  <a:cubicBezTo>
                    <a:pt x="304" y="170"/>
                    <a:pt x="304" y="170"/>
                    <a:pt x="304" y="170"/>
                  </a:cubicBezTo>
                  <a:cubicBezTo>
                    <a:pt x="306" y="167"/>
                    <a:pt x="309" y="165"/>
                    <a:pt x="312" y="166"/>
                  </a:cubicBezTo>
                  <a:cubicBezTo>
                    <a:pt x="335" y="171"/>
                    <a:pt x="357" y="179"/>
                    <a:pt x="378" y="190"/>
                  </a:cubicBezTo>
                  <a:cubicBezTo>
                    <a:pt x="380" y="191"/>
                    <a:pt x="382" y="194"/>
                    <a:pt x="381" y="197"/>
                  </a:cubicBezTo>
                  <a:cubicBezTo>
                    <a:pt x="371" y="256"/>
                    <a:pt x="371" y="256"/>
                    <a:pt x="371" y="256"/>
                  </a:cubicBezTo>
                  <a:cubicBezTo>
                    <a:pt x="391" y="271"/>
                    <a:pt x="410" y="289"/>
                    <a:pt x="423" y="310"/>
                  </a:cubicBezTo>
                  <a:cubicBezTo>
                    <a:pt x="482" y="300"/>
                    <a:pt x="482" y="300"/>
                    <a:pt x="482" y="300"/>
                  </a:cubicBezTo>
                  <a:cubicBezTo>
                    <a:pt x="485" y="299"/>
                    <a:pt x="489" y="301"/>
                    <a:pt x="490" y="303"/>
                  </a:cubicBezTo>
                  <a:cubicBezTo>
                    <a:pt x="500" y="325"/>
                    <a:pt x="508" y="347"/>
                    <a:pt x="513" y="370"/>
                  </a:cubicBezTo>
                  <a:cubicBezTo>
                    <a:pt x="513" y="373"/>
                    <a:pt x="512" y="376"/>
                    <a:pt x="509" y="378"/>
                  </a:cubicBezTo>
                  <a:cubicBezTo>
                    <a:pt x="456" y="406"/>
                    <a:pt x="456" y="406"/>
                    <a:pt x="456" y="406"/>
                  </a:cubicBezTo>
                  <a:cubicBezTo>
                    <a:pt x="456" y="410"/>
                    <a:pt x="456" y="415"/>
                    <a:pt x="456" y="419"/>
                  </a:cubicBezTo>
                  <a:cubicBezTo>
                    <a:pt x="456" y="439"/>
                    <a:pt x="453" y="459"/>
                    <a:pt x="447" y="479"/>
                  </a:cubicBezTo>
                  <a:cubicBezTo>
                    <a:pt x="492" y="519"/>
                    <a:pt x="492" y="519"/>
                    <a:pt x="492" y="519"/>
                  </a:cubicBezTo>
                  <a:cubicBezTo>
                    <a:pt x="494" y="521"/>
                    <a:pt x="495" y="524"/>
                    <a:pt x="494" y="527"/>
                  </a:cubicBezTo>
                  <a:cubicBezTo>
                    <a:pt x="484" y="548"/>
                    <a:pt x="471" y="568"/>
                    <a:pt x="456" y="586"/>
                  </a:cubicBezTo>
                  <a:cubicBezTo>
                    <a:pt x="454" y="589"/>
                    <a:pt x="451" y="589"/>
                    <a:pt x="448" y="588"/>
                  </a:cubicBezTo>
                  <a:cubicBezTo>
                    <a:pt x="393" y="564"/>
                    <a:pt x="393" y="564"/>
                    <a:pt x="393" y="564"/>
                  </a:cubicBezTo>
                  <a:cubicBezTo>
                    <a:pt x="375" y="581"/>
                    <a:pt x="355" y="594"/>
                    <a:pt x="333" y="603"/>
                  </a:cubicBezTo>
                  <a:cubicBezTo>
                    <a:pt x="330" y="663"/>
                    <a:pt x="330" y="663"/>
                    <a:pt x="330" y="663"/>
                  </a:cubicBezTo>
                  <a:cubicBezTo>
                    <a:pt x="330" y="666"/>
                    <a:pt x="328" y="669"/>
                    <a:pt x="325" y="669"/>
                  </a:cubicBezTo>
                  <a:cubicBezTo>
                    <a:pt x="303" y="675"/>
                    <a:pt x="281" y="678"/>
                    <a:pt x="258" y="678"/>
                  </a:cubicBezTo>
                  <a:close/>
                  <a:moveTo>
                    <a:pt x="161" y="576"/>
                  </a:moveTo>
                  <a:cubicBezTo>
                    <a:pt x="162" y="576"/>
                    <a:pt x="164" y="577"/>
                    <a:pt x="165" y="577"/>
                  </a:cubicBezTo>
                  <a:cubicBezTo>
                    <a:pt x="188" y="591"/>
                    <a:pt x="213" y="599"/>
                    <a:pt x="239" y="602"/>
                  </a:cubicBezTo>
                  <a:cubicBezTo>
                    <a:pt x="242" y="602"/>
                    <a:pt x="244" y="604"/>
                    <a:pt x="245" y="607"/>
                  </a:cubicBezTo>
                  <a:cubicBezTo>
                    <a:pt x="261" y="664"/>
                    <a:pt x="261" y="664"/>
                    <a:pt x="261" y="664"/>
                  </a:cubicBezTo>
                  <a:cubicBezTo>
                    <a:pt x="280" y="664"/>
                    <a:pt x="298" y="661"/>
                    <a:pt x="316" y="657"/>
                  </a:cubicBezTo>
                  <a:cubicBezTo>
                    <a:pt x="319" y="598"/>
                    <a:pt x="319" y="598"/>
                    <a:pt x="319" y="598"/>
                  </a:cubicBezTo>
                  <a:cubicBezTo>
                    <a:pt x="319" y="595"/>
                    <a:pt x="321" y="592"/>
                    <a:pt x="323" y="591"/>
                  </a:cubicBezTo>
                  <a:cubicBezTo>
                    <a:pt x="347" y="582"/>
                    <a:pt x="368" y="569"/>
                    <a:pt x="387" y="551"/>
                  </a:cubicBezTo>
                  <a:cubicBezTo>
                    <a:pt x="389" y="549"/>
                    <a:pt x="392" y="548"/>
                    <a:pt x="394" y="549"/>
                  </a:cubicBezTo>
                  <a:cubicBezTo>
                    <a:pt x="449" y="573"/>
                    <a:pt x="449" y="573"/>
                    <a:pt x="449" y="573"/>
                  </a:cubicBezTo>
                  <a:cubicBezTo>
                    <a:pt x="461" y="558"/>
                    <a:pt x="471" y="542"/>
                    <a:pt x="479" y="526"/>
                  </a:cubicBezTo>
                  <a:cubicBezTo>
                    <a:pt x="434" y="486"/>
                    <a:pt x="434" y="486"/>
                    <a:pt x="434" y="486"/>
                  </a:cubicBezTo>
                  <a:cubicBezTo>
                    <a:pt x="432" y="484"/>
                    <a:pt x="431" y="481"/>
                    <a:pt x="432" y="479"/>
                  </a:cubicBezTo>
                  <a:cubicBezTo>
                    <a:pt x="439" y="459"/>
                    <a:pt x="442" y="439"/>
                    <a:pt x="442" y="419"/>
                  </a:cubicBezTo>
                  <a:cubicBezTo>
                    <a:pt x="442" y="414"/>
                    <a:pt x="442" y="408"/>
                    <a:pt x="441" y="402"/>
                  </a:cubicBezTo>
                  <a:cubicBezTo>
                    <a:pt x="441" y="400"/>
                    <a:pt x="443" y="397"/>
                    <a:pt x="445" y="396"/>
                  </a:cubicBezTo>
                  <a:cubicBezTo>
                    <a:pt x="498" y="368"/>
                    <a:pt x="498" y="368"/>
                    <a:pt x="498" y="368"/>
                  </a:cubicBezTo>
                  <a:cubicBezTo>
                    <a:pt x="494" y="349"/>
                    <a:pt x="488" y="331"/>
                    <a:pt x="480" y="314"/>
                  </a:cubicBezTo>
                  <a:cubicBezTo>
                    <a:pt x="421" y="325"/>
                    <a:pt x="421" y="325"/>
                    <a:pt x="421" y="325"/>
                  </a:cubicBezTo>
                  <a:cubicBezTo>
                    <a:pt x="419" y="325"/>
                    <a:pt x="416" y="324"/>
                    <a:pt x="414" y="322"/>
                  </a:cubicBezTo>
                  <a:cubicBezTo>
                    <a:pt x="400" y="299"/>
                    <a:pt x="381" y="280"/>
                    <a:pt x="359" y="265"/>
                  </a:cubicBezTo>
                  <a:cubicBezTo>
                    <a:pt x="357" y="264"/>
                    <a:pt x="356" y="261"/>
                    <a:pt x="356" y="258"/>
                  </a:cubicBezTo>
                  <a:cubicBezTo>
                    <a:pt x="367" y="200"/>
                    <a:pt x="367" y="200"/>
                    <a:pt x="367" y="200"/>
                  </a:cubicBezTo>
                  <a:cubicBezTo>
                    <a:pt x="350" y="191"/>
                    <a:pt x="332" y="185"/>
                    <a:pt x="314" y="181"/>
                  </a:cubicBezTo>
                  <a:cubicBezTo>
                    <a:pt x="286" y="233"/>
                    <a:pt x="286" y="233"/>
                    <a:pt x="286" y="233"/>
                  </a:cubicBezTo>
                  <a:cubicBezTo>
                    <a:pt x="285" y="235"/>
                    <a:pt x="282" y="237"/>
                    <a:pt x="279" y="237"/>
                  </a:cubicBezTo>
                  <a:cubicBezTo>
                    <a:pt x="272" y="236"/>
                    <a:pt x="265" y="235"/>
                    <a:pt x="258" y="235"/>
                  </a:cubicBezTo>
                  <a:cubicBezTo>
                    <a:pt x="238" y="235"/>
                    <a:pt x="218" y="239"/>
                    <a:pt x="199" y="245"/>
                  </a:cubicBezTo>
                  <a:cubicBezTo>
                    <a:pt x="197" y="246"/>
                    <a:pt x="194" y="245"/>
                    <a:pt x="192" y="243"/>
                  </a:cubicBezTo>
                  <a:cubicBezTo>
                    <a:pt x="152" y="198"/>
                    <a:pt x="152" y="198"/>
                    <a:pt x="152" y="198"/>
                  </a:cubicBezTo>
                  <a:cubicBezTo>
                    <a:pt x="136" y="207"/>
                    <a:pt x="120" y="216"/>
                    <a:pt x="106" y="228"/>
                  </a:cubicBezTo>
                  <a:cubicBezTo>
                    <a:pt x="129" y="282"/>
                    <a:pt x="129" y="282"/>
                    <a:pt x="129" y="282"/>
                  </a:cubicBezTo>
                  <a:cubicBezTo>
                    <a:pt x="130" y="285"/>
                    <a:pt x="130" y="288"/>
                    <a:pt x="128" y="290"/>
                  </a:cubicBezTo>
                  <a:cubicBezTo>
                    <a:pt x="109" y="309"/>
                    <a:pt x="94" y="332"/>
                    <a:pt x="85" y="357"/>
                  </a:cubicBezTo>
                  <a:cubicBezTo>
                    <a:pt x="84" y="360"/>
                    <a:pt x="82" y="361"/>
                    <a:pt x="79" y="362"/>
                  </a:cubicBezTo>
                  <a:cubicBezTo>
                    <a:pt x="20" y="364"/>
                    <a:pt x="20" y="364"/>
                    <a:pt x="20" y="364"/>
                  </a:cubicBezTo>
                  <a:cubicBezTo>
                    <a:pt x="16" y="382"/>
                    <a:pt x="14" y="400"/>
                    <a:pt x="14" y="419"/>
                  </a:cubicBezTo>
                  <a:cubicBezTo>
                    <a:pt x="71" y="435"/>
                    <a:pt x="71" y="435"/>
                    <a:pt x="71" y="435"/>
                  </a:cubicBezTo>
                  <a:cubicBezTo>
                    <a:pt x="73" y="435"/>
                    <a:pt x="75" y="438"/>
                    <a:pt x="76" y="441"/>
                  </a:cubicBezTo>
                  <a:cubicBezTo>
                    <a:pt x="79" y="468"/>
                    <a:pt x="89" y="495"/>
                    <a:pt x="104" y="519"/>
                  </a:cubicBezTo>
                  <a:cubicBezTo>
                    <a:pt x="105" y="521"/>
                    <a:pt x="105" y="524"/>
                    <a:pt x="104" y="527"/>
                  </a:cubicBezTo>
                  <a:cubicBezTo>
                    <a:pt x="69" y="575"/>
                    <a:pt x="69" y="575"/>
                    <a:pt x="69" y="575"/>
                  </a:cubicBezTo>
                  <a:cubicBezTo>
                    <a:pt x="81" y="589"/>
                    <a:pt x="94" y="602"/>
                    <a:pt x="109" y="613"/>
                  </a:cubicBezTo>
                  <a:cubicBezTo>
                    <a:pt x="157" y="578"/>
                    <a:pt x="157" y="578"/>
                    <a:pt x="157" y="578"/>
                  </a:cubicBezTo>
                  <a:cubicBezTo>
                    <a:pt x="158" y="577"/>
                    <a:pt x="160" y="576"/>
                    <a:pt x="161" y="576"/>
                  </a:cubicBezTo>
                  <a:close/>
                  <a:moveTo>
                    <a:pt x="258" y="484"/>
                  </a:moveTo>
                  <a:cubicBezTo>
                    <a:pt x="223" y="484"/>
                    <a:pt x="193" y="455"/>
                    <a:pt x="193" y="419"/>
                  </a:cubicBezTo>
                  <a:cubicBezTo>
                    <a:pt x="193" y="383"/>
                    <a:pt x="223" y="354"/>
                    <a:pt x="258" y="354"/>
                  </a:cubicBezTo>
                  <a:cubicBezTo>
                    <a:pt x="294" y="354"/>
                    <a:pt x="323" y="383"/>
                    <a:pt x="323" y="419"/>
                  </a:cubicBezTo>
                  <a:cubicBezTo>
                    <a:pt x="323" y="455"/>
                    <a:pt x="294" y="484"/>
                    <a:pt x="258" y="484"/>
                  </a:cubicBezTo>
                  <a:close/>
                  <a:moveTo>
                    <a:pt x="258" y="368"/>
                  </a:moveTo>
                  <a:cubicBezTo>
                    <a:pt x="230" y="368"/>
                    <a:pt x="207" y="391"/>
                    <a:pt x="207" y="419"/>
                  </a:cubicBezTo>
                  <a:cubicBezTo>
                    <a:pt x="207" y="447"/>
                    <a:pt x="230" y="470"/>
                    <a:pt x="258" y="470"/>
                  </a:cubicBezTo>
                  <a:cubicBezTo>
                    <a:pt x="286" y="470"/>
                    <a:pt x="309" y="447"/>
                    <a:pt x="309" y="419"/>
                  </a:cubicBezTo>
                  <a:cubicBezTo>
                    <a:pt x="309" y="391"/>
                    <a:pt x="286" y="368"/>
                    <a:pt x="258" y="368"/>
                  </a:cubicBezTo>
                  <a:close/>
                </a:path>
              </a:pathLst>
            </a:custGeom>
            <a:solidFill>
              <a:srgbClr val="FFFFFF"/>
            </a:solidFill>
            <a:ln>
              <a:solidFill>
                <a:schemeClr val="bg1"/>
              </a:solidFill>
            </a:ln>
          </p:spPr>
          <p:txBody>
            <a:bodyPr vert="horz" wrap="square" lIns="102870" tIns="51435" rIns="102870" bIns="51435" numCol="1" anchor="t" anchorCtr="0" compatLnSpc="1">
              <a:prstTxWarp prst="textNoShape">
                <a:avLst/>
              </a:prstTxWarp>
            </a:bodyPr>
            <a:lstStyle/>
            <a:p>
              <a:endParaRPr lang="en-US" sz="3888"/>
            </a:p>
          </p:txBody>
        </p:sp>
      </p:grpSp>
    </p:spTree>
    <p:custDataLst>
      <p:tags r:id="rId1"/>
    </p:custDataLst>
    <p:extLst>
      <p:ext uri="{BB962C8B-B14F-4D97-AF65-F5344CB8AC3E}">
        <p14:creationId xmlns:p14="http://schemas.microsoft.com/office/powerpoint/2010/main" val="1252593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 picture containing ground, person, outdoor, sitting&#10;&#10;Description generated with very high confidence">
            <a:extLst>
              <a:ext uri="{FF2B5EF4-FFF2-40B4-BE49-F238E27FC236}">
                <a16:creationId xmlns:a16="http://schemas.microsoft.com/office/drawing/2014/main" id="{393C55C9-A782-4E99-8B8D-FD53A043A7C9}"/>
              </a:ext>
            </a:extLst>
          </p:cNvPr>
          <p:cNvPicPr>
            <a:picLocks noChangeAspect="1"/>
          </p:cNvPicPr>
          <p:nvPr/>
        </p:nvPicPr>
        <p:blipFill rotWithShape="1">
          <a:blip r:embed="rId4"/>
          <a:srcRect t="9082" r="-1086"/>
          <a:stretch/>
        </p:blipFill>
        <p:spPr>
          <a:xfrm>
            <a:off x="3958" y="0"/>
            <a:ext cx="12306300" cy="7157322"/>
          </a:xfrm>
          <a:prstGeom prst="rect">
            <a:avLst/>
          </a:prstGeom>
        </p:spPr>
      </p:pic>
      <p:sp>
        <p:nvSpPr>
          <p:cNvPr id="10" name="Rectangle 9"/>
          <p:cNvSpPr/>
          <p:nvPr/>
        </p:nvSpPr>
        <p:spPr>
          <a:xfrm>
            <a:off x="-59376" y="0"/>
            <a:ext cx="12306300" cy="7157322"/>
          </a:xfrm>
          <a:prstGeom prst="rect">
            <a:avLst/>
          </a:prstGeom>
          <a:gradFill flip="none" rotWithShape="1">
            <a:gsLst>
              <a:gs pos="0">
                <a:schemeClr val="accent4">
                  <a:alpha val="30000"/>
                </a:schemeClr>
              </a:gs>
              <a:gs pos="72000">
                <a:schemeClr val="accent5">
                  <a:alpha val="73000"/>
                </a:schemeClr>
              </a:gs>
              <a:gs pos="38000">
                <a:schemeClr val="accent3">
                  <a:lumMod val="75000"/>
                  <a:alpha val="75000"/>
                </a:schemeClr>
              </a:gs>
              <a:gs pos="100000">
                <a:schemeClr val="accent5">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p:cNvSpPr>
            <a:spLocks noGrp="1"/>
          </p:cNvSpPr>
          <p:nvPr>
            <p:ph type="title"/>
          </p:nvPr>
        </p:nvSpPr>
        <p:spPr/>
        <p:txBody>
          <a:bodyPr/>
          <a:lstStyle/>
          <a:p>
            <a:r>
              <a:rPr lang="en-US"/>
              <a:t>Identifying Strengths, Values and Interests from Experience</a:t>
            </a:r>
            <a:endParaRPr lang="en-CA"/>
          </a:p>
        </p:txBody>
      </p:sp>
    </p:spTree>
    <p:custDataLst>
      <p:tags r:id="rId1"/>
    </p:custDataLst>
    <p:extLst>
      <p:ext uri="{BB962C8B-B14F-4D97-AF65-F5344CB8AC3E}">
        <p14:creationId xmlns:p14="http://schemas.microsoft.com/office/powerpoint/2010/main" val="3281650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BE571602-70B7-A842-B480-C86A55F25A81}"/>
              </a:ext>
            </a:extLst>
          </p:cNvPr>
          <p:cNvCxnSpPr>
            <a:cxnSpLocks/>
          </p:cNvCxnSpPr>
          <p:nvPr/>
        </p:nvCxnSpPr>
        <p:spPr>
          <a:xfrm>
            <a:off x="3691226" y="3555903"/>
            <a:ext cx="1562878" cy="425288"/>
          </a:xfrm>
          <a:prstGeom prst="line">
            <a:avLst/>
          </a:prstGeom>
          <a:ln w="19050">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8315BDE-F65E-3840-A770-9706CC6E78C2}"/>
              </a:ext>
            </a:extLst>
          </p:cNvPr>
          <p:cNvCxnSpPr>
            <a:cxnSpLocks/>
          </p:cNvCxnSpPr>
          <p:nvPr/>
        </p:nvCxnSpPr>
        <p:spPr>
          <a:xfrm>
            <a:off x="7047499" y="4673066"/>
            <a:ext cx="1014789" cy="653098"/>
          </a:xfrm>
          <a:prstGeom prst="line">
            <a:avLst/>
          </a:prstGeom>
          <a:ln w="19050">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9535294-B660-A342-9124-C16113A730BD}"/>
              </a:ext>
            </a:extLst>
          </p:cNvPr>
          <p:cNvCxnSpPr>
            <a:cxnSpLocks/>
            <a:stCxn id="16" idx="0"/>
          </p:cNvCxnSpPr>
          <p:nvPr/>
        </p:nvCxnSpPr>
        <p:spPr>
          <a:xfrm flipH="1">
            <a:off x="6872190" y="3191223"/>
            <a:ext cx="814862" cy="658976"/>
          </a:xfrm>
          <a:prstGeom prst="line">
            <a:avLst/>
          </a:prstGeom>
          <a:ln w="19050">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1B891F4-7703-A746-A7D7-03E0472AB71F}"/>
              </a:ext>
            </a:extLst>
          </p:cNvPr>
          <p:cNvCxnSpPr>
            <a:cxnSpLocks/>
          </p:cNvCxnSpPr>
          <p:nvPr/>
        </p:nvCxnSpPr>
        <p:spPr>
          <a:xfrm flipH="1">
            <a:off x="2807216" y="4460074"/>
            <a:ext cx="2360639" cy="446970"/>
          </a:xfrm>
          <a:prstGeom prst="line">
            <a:avLst/>
          </a:prstGeom>
          <a:ln w="19050">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256D1CA-C4B9-9546-837D-3C77E52424AC}"/>
              </a:ext>
            </a:extLst>
          </p:cNvPr>
          <p:cNvCxnSpPr>
            <a:cxnSpLocks/>
          </p:cNvCxnSpPr>
          <p:nvPr/>
        </p:nvCxnSpPr>
        <p:spPr>
          <a:xfrm flipH="1">
            <a:off x="4887615" y="5008338"/>
            <a:ext cx="538234" cy="375184"/>
          </a:xfrm>
          <a:prstGeom prst="line">
            <a:avLst/>
          </a:prstGeom>
          <a:ln w="19050">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B3FD934-D6FA-0549-815A-889F50B07078}"/>
              </a:ext>
            </a:extLst>
          </p:cNvPr>
          <p:cNvCxnSpPr>
            <a:cxnSpLocks/>
            <a:stCxn id="15" idx="0"/>
          </p:cNvCxnSpPr>
          <p:nvPr/>
        </p:nvCxnSpPr>
        <p:spPr>
          <a:xfrm flipH="1" flipV="1">
            <a:off x="7095139" y="4362521"/>
            <a:ext cx="2979936" cy="233252"/>
          </a:xfrm>
          <a:prstGeom prst="line">
            <a:avLst/>
          </a:prstGeom>
          <a:ln w="19050">
            <a:headEnd type="none"/>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CA">
                <a:ea typeface="Verdana"/>
              </a:rPr>
              <a:t>YOUR STRENGTHS, VALUES AND INTERESTS</a:t>
            </a:r>
          </a:p>
        </p:txBody>
      </p:sp>
      <p:sp>
        <p:nvSpPr>
          <p:cNvPr id="11" name="Content Placeholder 10">
            <a:extLst>
              <a:ext uri="{FF2B5EF4-FFF2-40B4-BE49-F238E27FC236}">
                <a16:creationId xmlns:a16="http://schemas.microsoft.com/office/drawing/2014/main" id="{2655CA92-F1AC-924A-B14F-75A9FBEC3E97}"/>
              </a:ext>
            </a:extLst>
          </p:cNvPr>
          <p:cNvSpPr>
            <a:spLocks noGrp="1"/>
          </p:cNvSpPr>
          <p:nvPr>
            <p:ph sz="half" idx="13"/>
          </p:nvPr>
        </p:nvSpPr>
        <p:spPr>
          <a:xfrm>
            <a:off x="838200" y="1219200"/>
            <a:ext cx="10515600" cy="1039737"/>
          </a:xfrm>
        </p:spPr>
        <p:txBody>
          <a:bodyPr/>
          <a:lstStyle/>
          <a:p>
            <a:pPr algn="ctr"/>
            <a:r>
              <a:rPr lang="en-US">
                <a:latin typeface="Arial" panose="020B0604020202020204" pitchFamily="34" charset="0"/>
              </a:rPr>
              <a:t>Your </a:t>
            </a:r>
            <a:r>
              <a:rPr lang="en-US" b="1">
                <a:latin typeface="Arial" panose="020B0604020202020204" pitchFamily="34" charset="0"/>
              </a:rPr>
              <a:t>strengths, values </a:t>
            </a:r>
            <a:r>
              <a:rPr lang="en-US">
                <a:latin typeface="Arial" panose="020B0604020202020204" pitchFamily="34" charset="0"/>
              </a:rPr>
              <a:t>and </a:t>
            </a:r>
            <a:r>
              <a:rPr lang="en-US" b="1">
                <a:latin typeface="Arial" panose="020B0604020202020204" pitchFamily="34" charset="0"/>
              </a:rPr>
              <a:t>interests</a:t>
            </a:r>
            <a:r>
              <a:rPr lang="en-US">
                <a:latin typeface="Arial" panose="020B0604020202020204" pitchFamily="34" charset="0"/>
              </a:rPr>
              <a:t> emerge from, </a:t>
            </a:r>
            <a:br>
              <a:rPr lang="en-US">
                <a:latin typeface="Arial" panose="020B0604020202020204" pitchFamily="34" charset="0"/>
              </a:rPr>
            </a:br>
            <a:r>
              <a:rPr lang="en-US">
                <a:latin typeface="Arial" panose="020B0604020202020204" pitchFamily="34" charset="0"/>
              </a:rPr>
              <a:t>and are reflected in, </a:t>
            </a:r>
            <a:r>
              <a:rPr lang="en-US" b="1">
                <a:latin typeface="Arial" panose="020B0604020202020204" pitchFamily="34" charset="0"/>
              </a:rPr>
              <a:t>all areas</a:t>
            </a:r>
            <a:r>
              <a:rPr lang="en-US">
                <a:latin typeface="Arial" panose="020B0604020202020204" pitchFamily="34" charset="0"/>
              </a:rPr>
              <a:t> of your life.</a:t>
            </a:r>
          </a:p>
        </p:txBody>
      </p:sp>
      <p:pic>
        <p:nvPicPr>
          <p:cNvPr id="9" name="Picture 8">
            <a:extLst>
              <a:ext uri="{FF2B5EF4-FFF2-40B4-BE49-F238E27FC236}">
                <a16:creationId xmlns:a16="http://schemas.microsoft.com/office/drawing/2014/main" id="{ED9C67F0-A69C-384C-B0CF-FE78659785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30508" y="10758"/>
            <a:ext cx="828338" cy="828338"/>
          </a:xfrm>
          <a:prstGeom prst="rect">
            <a:avLst/>
          </a:prstGeom>
        </p:spPr>
      </p:pic>
      <p:sp>
        <p:nvSpPr>
          <p:cNvPr id="15" name="Freeform 14">
            <a:extLst>
              <a:ext uri="{FF2B5EF4-FFF2-40B4-BE49-F238E27FC236}">
                <a16:creationId xmlns:a16="http://schemas.microsoft.com/office/drawing/2014/main" id="{18F396EE-CEB3-664F-90F3-22D91B1E5230}"/>
              </a:ext>
            </a:extLst>
          </p:cNvPr>
          <p:cNvSpPr/>
          <p:nvPr/>
        </p:nvSpPr>
        <p:spPr>
          <a:xfrm>
            <a:off x="10075075" y="3632130"/>
            <a:ext cx="1927284" cy="1927284"/>
          </a:xfrm>
          <a:custGeom>
            <a:avLst/>
            <a:gdLst>
              <a:gd name="connsiteX0" fmla="*/ 0 w 1538373"/>
              <a:gd name="connsiteY0" fmla="*/ 769187 h 1538373"/>
              <a:gd name="connsiteX1" fmla="*/ 769187 w 1538373"/>
              <a:gd name="connsiteY1" fmla="*/ 0 h 1538373"/>
              <a:gd name="connsiteX2" fmla="*/ 1538374 w 1538373"/>
              <a:gd name="connsiteY2" fmla="*/ 769187 h 1538373"/>
              <a:gd name="connsiteX3" fmla="*/ 769187 w 1538373"/>
              <a:gd name="connsiteY3" fmla="*/ 1538374 h 1538373"/>
              <a:gd name="connsiteX4" fmla="*/ 0 w 1538373"/>
              <a:gd name="connsiteY4" fmla="*/ 769187 h 1538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373" h="1538373">
                <a:moveTo>
                  <a:pt x="0" y="769187"/>
                </a:moveTo>
                <a:cubicBezTo>
                  <a:pt x="0" y="344377"/>
                  <a:pt x="344377" y="0"/>
                  <a:pt x="769187" y="0"/>
                </a:cubicBezTo>
                <a:cubicBezTo>
                  <a:pt x="1193997" y="0"/>
                  <a:pt x="1538374" y="344377"/>
                  <a:pt x="1538374" y="769187"/>
                </a:cubicBezTo>
                <a:cubicBezTo>
                  <a:pt x="1538374" y="1193997"/>
                  <a:pt x="1193997" y="1538374"/>
                  <a:pt x="769187" y="1538374"/>
                </a:cubicBezTo>
                <a:cubicBezTo>
                  <a:pt x="344377" y="1538374"/>
                  <a:pt x="0" y="1193997"/>
                  <a:pt x="0" y="769187"/>
                </a:cubicBezTo>
                <a:close/>
              </a:path>
            </a:pathLst>
          </a:custGeom>
          <a:solidFill>
            <a:schemeClr val="bg1"/>
          </a:solidFill>
          <a:ln w="28575">
            <a:solidFill>
              <a:schemeClr val="tx2"/>
            </a:solidFill>
          </a:ln>
        </p:spPr>
        <p:style>
          <a:lnRef idx="2">
            <a:schemeClr val="accent2"/>
          </a:lnRef>
          <a:fillRef idx="1">
            <a:schemeClr val="lt1"/>
          </a:fillRef>
          <a:effectRef idx="0">
            <a:schemeClr val="accent2"/>
          </a:effectRef>
          <a:fontRef idx="minor">
            <a:schemeClr val="dk1"/>
          </a:fontRef>
        </p:style>
        <p:txBody>
          <a:bodyPr spcFirstLastPara="0" vert="horz" wrap="square" lIns="248150" tIns="248150" rIns="248150" bIns="248150" numCol="1" spcCol="1270" anchor="ctr" anchorCtr="0">
            <a:noAutofit/>
          </a:bodyPr>
          <a:lstStyle/>
          <a:p>
            <a:pPr marL="0" lvl="0" indent="0" algn="ctr" defTabSz="800100">
              <a:lnSpc>
                <a:spcPct val="90000"/>
              </a:lnSpc>
              <a:spcBef>
                <a:spcPct val="0"/>
              </a:spcBef>
              <a:spcAft>
                <a:spcPct val="35000"/>
              </a:spcAft>
              <a:buNone/>
            </a:pPr>
            <a:r>
              <a:rPr lang="en-US" kern="1200"/>
              <a:t>Education</a:t>
            </a:r>
          </a:p>
        </p:txBody>
      </p:sp>
      <p:sp>
        <p:nvSpPr>
          <p:cNvPr id="16" name="Freeform 15">
            <a:extLst>
              <a:ext uri="{FF2B5EF4-FFF2-40B4-BE49-F238E27FC236}">
                <a16:creationId xmlns:a16="http://schemas.microsoft.com/office/drawing/2014/main" id="{B01943FE-FBF1-9945-9ED2-C148A9B89C1C}"/>
              </a:ext>
            </a:extLst>
          </p:cNvPr>
          <p:cNvSpPr/>
          <p:nvPr/>
        </p:nvSpPr>
        <p:spPr>
          <a:xfrm>
            <a:off x="7687052" y="2010903"/>
            <a:ext cx="2360653" cy="2360639"/>
          </a:xfrm>
          <a:custGeom>
            <a:avLst/>
            <a:gdLst>
              <a:gd name="connsiteX0" fmla="*/ 0 w 1870199"/>
              <a:gd name="connsiteY0" fmla="*/ 935094 h 1870187"/>
              <a:gd name="connsiteX1" fmla="*/ 935100 w 1870199"/>
              <a:gd name="connsiteY1" fmla="*/ 0 h 1870187"/>
              <a:gd name="connsiteX2" fmla="*/ 1870200 w 1870199"/>
              <a:gd name="connsiteY2" fmla="*/ 935094 h 1870187"/>
              <a:gd name="connsiteX3" fmla="*/ 935100 w 1870199"/>
              <a:gd name="connsiteY3" fmla="*/ 1870188 h 1870187"/>
              <a:gd name="connsiteX4" fmla="*/ 0 w 1870199"/>
              <a:gd name="connsiteY4" fmla="*/ 935094 h 187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199" h="1870187">
                <a:moveTo>
                  <a:pt x="0" y="935094"/>
                </a:moveTo>
                <a:cubicBezTo>
                  <a:pt x="0" y="418656"/>
                  <a:pt x="418659" y="0"/>
                  <a:pt x="935100" y="0"/>
                </a:cubicBezTo>
                <a:cubicBezTo>
                  <a:pt x="1451541" y="0"/>
                  <a:pt x="1870200" y="418656"/>
                  <a:pt x="1870200" y="935094"/>
                </a:cubicBezTo>
                <a:cubicBezTo>
                  <a:pt x="1870200" y="1451532"/>
                  <a:pt x="1451541" y="1870188"/>
                  <a:pt x="935100" y="1870188"/>
                </a:cubicBezTo>
                <a:cubicBezTo>
                  <a:pt x="418659" y="1870188"/>
                  <a:pt x="0" y="1451532"/>
                  <a:pt x="0" y="935094"/>
                </a:cubicBezTo>
                <a:close/>
              </a:path>
            </a:pathLst>
          </a:custGeom>
          <a:ln w="19050"/>
        </p:spPr>
        <p:style>
          <a:lnRef idx="2">
            <a:schemeClr val="accent1"/>
          </a:lnRef>
          <a:fillRef idx="1">
            <a:schemeClr val="lt1"/>
          </a:fillRef>
          <a:effectRef idx="0">
            <a:schemeClr val="accent1"/>
          </a:effectRef>
          <a:fontRef idx="minor">
            <a:schemeClr val="dk1"/>
          </a:fontRef>
        </p:style>
        <p:txBody>
          <a:bodyPr spcFirstLastPara="0" vert="horz" wrap="square" lIns="296744" tIns="296743" rIns="296744" bIns="296743" numCol="1" spcCol="1270" anchor="ctr" anchorCtr="0">
            <a:noAutofit/>
          </a:bodyPr>
          <a:lstStyle/>
          <a:p>
            <a:pPr marL="0" lvl="0" indent="0" algn="ctr" defTabSz="800100">
              <a:lnSpc>
                <a:spcPct val="90000"/>
              </a:lnSpc>
              <a:spcBef>
                <a:spcPct val="0"/>
              </a:spcBef>
              <a:spcAft>
                <a:spcPct val="35000"/>
              </a:spcAft>
              <a:buNone/>
            </a:pPr>
            <a:r>
              <a:rPr lang="en-US" kern="1200"/>
              <a:t>Employment</a:t>
            </a:r>
          </a:p>
        </p:txBody>
      </p:sp>
      <p:sp>
        <p:nvSpPr>
          <p:cNvPr id="17" name="Freeform 16">
            <a:extLst>
              <a:ext uri="{FF2B5EF4-FFF2-40B4-BE49-F238E27FC236}">
                <a16:creationId xmlns:a16="http://schemas.microsoft.com/office/drawing/2014/main" id="{4D540A45-5C24-AC48-B3EC-BCC497316C1D}"/>
              </a:ext>
            </a:extLst>
          </p:cNvPr>
          <p:cNvSpPr/>
          <p:nvPr/>
        </p:nvSpPr>
        <p:spPr>
          <a:xfrm>
            <a:off x="3462484" y="4631152"/>
            <a:ext cx="1964334" cy="1963560"/>
          </a:xfrm>
          <a:custGeom>
            <a:avLst/>
            <a:gdLst>
              <a:gd name="connsiteX0" fmla="*/ 0 w 1837319"/>
              <a:gd name="connsiteY0" fmla="*/ 918660 h 1837319"/>
              <a:gd name="connsiteX1" fmla="*/ 918660 w 1837319"/>
              <a:gd name="connsiteY1" fmla="*/ 0 h 1837319"/>
              <a:gd name="connsiteX2" fmla="*/ 1837320 w 1837319"/>
              <a:gd name="connsiteY2" fmla="*/ 918660 h 1837319"/>
              <a:gd name="connsiteX3" fmla="*/ 918660 w 1837319"/>
              <a:gd name="connsiteY3" fmla="*/ 1837320 h 1837319"/>
              <a:gd name="connsiteX4" fmla="*/ 0 w 1837319"/>
              <a:gd name="connsiteY4" fmla="*/ 918660 h 1837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319" h="1837319">
                <a:moveTo>
                  <a:pt x="0" y="918660"/>
                </a:moveTo>
                <a:cubicBezTo>
                  <a:pt x="0" y="411298"/>
                  <a:pt x="411298" y="0"/>
                  <a:pt x="918660" y="0"/>
                </a:cubicBezTo>
                <a:cubicBezTo>
                  <a:pt x="1426022" y="0"/>
                  <a:pt x="1837320" y="411298"/>
                  <a:pt x="1837320" y="918660"/>
                </a:cubicBezTo>
                <a:cubicBezTo>
                  <a:pt x="1837320" y="1426022"/>
                  <a:pt x="1426022" y="1837320"/>
                  <a:pt x="918660" y="1837320"/>
                </a:cubicBezTo>
                <a:cubicBezTo>
                  <a:pt x="411298" y="1837320"/>
                  <a:pt x="0" y="1426022"/>
                  <a:pt x="0" y="918660"/>
                </a:cubicBezTo>
                <a:close/>
              </a:path>
            </a:pathLst>
          </a:custGeom>
          <a:solidFill>
            <a:schemeClr val="bg1"/>
          </a:solidFill>
          <a:ln w="28575"/>
        </p:spPr>
        <p:style>
          <a:lnRef idx="2">
            <a:schemeClr val="accent2"/>
          </a:lnRef>
          <a:fillRef idx="1">
            <a:schemeClr val="lt1"/>
          </a:fillRef>
          <a:effectRef idx="0">
            <a:schemeClr val="accent2"/>
          </a:effectRef>
          <a:fontRef idx="minor">
            <a:schemeClr val="dk1"/>
          </a:fontRef>
        </p:style>
        <p:txBody>
          <a:bodyPr spcFirstLastPara="0" vert="horz" wrap="square" lIns="291929" tIns="291929" rIns="291929" bIns="291929" numCol="1" spcCol="1270" anchor="ctr" anchorCtr="0">
            <a:noAutofit/>
          </a:bodyPr>
          <a:lstStyle/>
          <a:p>
            <a:pPr marL="0" lvl="0" indent="0" algn="ctr" defTabSz="800100">
              <a:lnSpc>
                <a:spcPct val="90000"/>
              </a:lnSpc>
              <a:spcBef>
                <a:spcPct val="0"/>
              </a:spcBef>
              <a:spcAft>
                <a:spcPct val="35000"/>
              </a:spcAft>
              <a:buNone/>
            </a:pPr>
            <a:r>
              <a:rPr lang="en-US" kern="1200"/>
              <a:t>Community involvement</a:t>
            </a:r>
          </a:p>
        </p:txBody>
      </p:sp>
      <p:sp>
        <p:nvSpPr>
          <p:cNvPr id="18" name="Freeform 17">
            <a:extLst>
              <a:ext uri="{FF2B5EF4-FFF2-40B4-BE49-F238E27FC236}">
                <a16:creationId xmlns:a16="http://schemas.microsoft.com/office/drawing/2014/main" id="{1A18FAEE-75CB-0F4C-9EC6-232AAA58B026}"/>
              </a:ext>
            </a:extLst>
          </p:cNvPr>
          <p:cNvSpPr/>
          <p:nvPr/>
        </p:nvSpPr>
        <p:spPr>
          <a:xfrm>
            <a:off x="740182" y="4337249"/>
            <a:ext cx="2214154" cy="2214154"/>
          </a:xfrm>
          <a:custGeom>
            <a:avLst/>
            <a:gdLst>
              <a:gd name="connsiteX0" fmla="*/ 0 w 1864299"/>
              <a:gd name="connsiteY0" fmla="*/ 932150 h 1864299"/>
              <a:gd name="connsiteX1" fmla="*/ 932150 w 1864299"/>
              <a:gd name="connsiteY1" fmla="*/ 0 h 1864299"/>
              <a:gd name="connsiteX2" fmla="*/ 1864300 w 1864299"/>
              <a:gd name="connsiteY2" fmla="*/ 932150 h 1864299"/>
              <a:gd name="connsiteX3" fmla="*/ 932150 w 1864299"/>
              <a:gd name="connsiteY3" fmla="*/ 1864300 h 1864299"/>
              <a:gd name="connsiteX4" fmla="*/ 0 w 1864299"/>
              <a:gd name="connsiteY4" fmla="*/ 932150 h 1864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299" h="1864299">
                <a:moveTo>
                  <a:pt x="0" y="932150"/>
                </a:moveTo>
                <a:cubicBezTo>
                  <a:pt x="0" y="417338"/>
                  <a:pt x="417338" y="0"/>
                  <a:pt x="932150" y="0"/>
                </a:cubicBezTo>
                <a:cubicBezTo>
                  <a:pt x="1446962" y="0"/>
                  <a:pt x="1864300" y="417338"/>
                  <a:pt x="1864300" y="932150"/>
                </a:cubicBezTo>
                <a:cubicBezTo>
                  <a:pt x="1864300" y="1446962"/>
                  <a:pt x="1446962" y="1864300"/>
                  <a:pt x="932150" y="1864300"/>
                </a:cubicBezTo>
                <a:cubicBezTo>
                  <a:pt x="417338" y="1864300"/>
                  <a:pt x="0" y="1446962"/>
                  <a:pt x="0" y="932150"/>
                </a:cubicBezTo>
                <a:close/>
              </a:path>
            </a:pathLst>
          </a:custGeom>
          <a:solidFill>
            <a:schemeClr val="bg1"/>
          </a:solidFill>
          <a:ln w="28575">
            <a:solidFill>
              <a:schemeClr val="accent4"/>
            </a:solidFill>
          </a:ln>
        </p:spPr>
        <p:style>
          <a:lnRef idx="2">
            <a:schemeClr val="accent2"/>
          </a:lnRef>
          <a:fillRef idx="1">
            <a:schemeClr val="lt1"/>
          </a:fillRef>
          <a:effectRef idx="0">
            <a:schemeClr val="accent2"/>
          </a:effectRef>
          <a:fontRef idx="minor">
            <a:schemeClr val="dk1"/>
          </a:fontRef>
        </p:style>
        <p:txBody>
          <a:bodyPr spcFirstLastPara="0" vert="horz" wrap="square" lIns="295880" tIns="295880" rIns="295880" bIns="295880" numCol="1" spcCol="1270" anchor="ctr" anchorCtr="0">
            <a:noAutofit/>
          </a:bodyPr>
          <a:lstStyle/>
          <a:p>
            <a:pPr marL="0" lvl="0" indent="0" algn="ctr" defTabSz="800100">
              <a:lnSpc>
                <a:spcPct val="90000"/>
              </a:lnSpc>
              <a:spcBef>
                <a:spcPct val="0"/>
              </a:spcBef>
              <a:spcAft>
                <a:spcPct val="35000"/>
              </a:spcAft>
              <a:buNone/>
            </a:pPr>
            <a:r>
              <a:rPr lang="en-US" kern="1200"/>
              <a:t>Volunteering</a:t>
            </a:r>
          </a:p>
        </p:txBody>
      </p:sp>
      <p:sp>
        <p:nvSpPr>
          <p:cNvPr id="19" name="Freeform 18">
            <a:extLst>
              <a:ext uri="{FF2B5EF4-FFF2-40B4-BE49-F238E27FC236}">
                <a16:creationId xmlns:a16="http://schemas.microsoft.com/office/drawing/2014/main" id="{FF499072-4B7B-E541-8DB3-119D82B3FDCD}"/>
              </a:ext>
            </a:extLst>
          </p:cNvPr>
          <p:cNvSpPr/>
          <p:nvPr/>
        </p:nvSpPr>
        <p:spPr>
          <a:xfrm>
            <a:off x="7636061" y="4577583"/>
            <a:ext cx="2180051" cy="2119361"/>
          </a:xfrm>
          <a:custGeom>
            <a:avLst/>
            <a:gdLst>
              <a:gd name="connsiteX0" fmla="*/ 0 w 2081113"/>
              <a:gd name="connsiteY0" fmla="*/ 1040557 h 2081113"/>
              <a:gd name="connsiteX1" fmla="*/ 1040557 w 2081113"/>
              <a:gd name="connsiteY1" fmla="*/ 0 h 2081113"/>
              <a:gd name="connsiteX2" fmla="*/ 2081114 w 2081113"/>
              <a:gd name="connsiteY2" fmla="*/ 1040557 h 2081113"/>
              <a:gd name="connsiteX3" fmla="*/ 1040557 w 2081113"/>
              <a:gd name="connsiteY3" fmla="*/ 2081114 h 2081113"/>
              <a:gd name="connsiteX4" fmla="*/ 0 w 2081113"/>
              <a:gd name="connsiteY4" fmla="*/ 1040557 h 2081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113" h="2081113">
                <a:moveTo>
                  <a:pt x="0" y="1040557"/>
                </a:moveTo>
                <a:cubicBezTo>
                  <a:pt x="0" y="465873"/>
                  <a:pt x="465873" y="0"/>
                  <a:pt x="1040557" y="0"/>
                </a:cubicBezTo>
                <a:cubicBezTo>
                  <a:pt x="1615241" y="0"/>
                  <a:pt x="2081114" y="465873"/>
                  <a:pt x="2081114" y="1040557"/>
                </a:cubicBezTo>
                <a:cubicBezTo>
                  <a:pt x="2081114" y="1615241"/>
                  <a:pt x="1615241" y="2081114"/>
                  <a:pt x="1040557" y="2081114"/>
                </a:cubicBezTo>
                <a:cubicBezTo>
                  <a:pt x="465873" y="2081114"/>
                  <a:pt x="0" y="1615241"/>
                  <a:pt x="0" y="1040557"/>
                </a:cubicBezTo>
                <a:close/>
              </a:path>
            </a:pathLst>
          </a:custGeom>
          <a:solidFill>
            <a:schemeClr val="bg1"/>
          </a:solidFill>
          <a:ln w="28575">
            <a:solidFill>
              <a:schemeClr val="accent4"/>
            </a:solidFill>
          </a:ln>
        </p:spPr>
        <p:style>
          <a:lnRef idx="2">
            <a:schemeClr val="accent2"/>
          </a:lnRef>
          <a:fillRef idx="1">
            <a:schemeClr val="lt1"/>
          </a:fillRef>
          <a:effectRef idx="0">
            <a:schemeClr val="accent2"/>
          </a:effectRef>
          <a:fontRef idx="minor">
            <a:schemeClr val="dk1"/>
          </a:fontRef>
        </p:style>
        <p:txBody>
          <a:bodyPr spcFirstLastPara="0" vert="horz" wrap="square" lIns="327632" tIns="327632" rIns="327632" bIns="327632" numCol="1" spcCol="1270" anchor="ctr" anchorCtr="0">
            <a:noAutofit/>
          </a:bodyPr>
          <a:lstStyle/>
          <a:p>
            <a:pPr marL="0" lvl="0" indent="0" algn="ctr" defTabSz="800100">
              <a:lnSpc>
                <a:spcPct val="90000"/>
              </a:lnSpc>
              <a:spcBef>
                <a:spcPct val="0"/>
              </a:spcBef>
              <a:spcAft>
                <a:spcPct val="35000"/>
              </a:spcAft>
              <a:buNone/>
            </a:pPr>
            <a:r>
              <a:rPr lang="en-US" kern="1200"/>
              <a:t>Hobbies and interests</a:t>
            </a:r>
          </a:p>
        </p:txBody>
      </p:sp>
      <p:sp>
        <p:nvSpPr>
          <p:cNvPr id="20" name="Freeform 19">
            <a:extLst>
              <a:ext uri="{FF2B5EF4-FFF2-40B4-BE49-F238E27FC236}">
                <a16:creationId xmlns:a16="http://schemas.microsoft.com/office/drawing/2014/main" id="{F77F41C9-41B2-0C4E-8ADF-2C2CE8C908ED}"/>
              </a:ext>
            </a:extLst>
          </p:cNvPr>
          <p:cNvSpPr/>
          <p:nvPr/>
        </p:nvSpPr>
        <p:spPr>
          <a:xfrm>
            <a:off x="1467723" y="1976611"/>
            <a:ext cx="2360638" cy="2360638"/>
          </a:xfrm>
          <a:custGeom>
            <a:avLst/>
            <a:gdLst>
              <a:gd name="connsiteX0" fmla="*/ 0 w 2088192"/>
              <a:gd name="connsiteY0" fmla="*/ 1044096 h 2088192"/>
              <a:gd name="connsiteX1" fmla="*/ 1044096 w 2088192"/>
              <a:gd name="connsiteY1" fmla="*/ 0 h 2088192"/>
              <a:gd name="connsiteX2" fmla="*/ 2088192 w 2088192"/>
              <a:gd name="connsiteY2" fmla="*/ 1044096 h 2088192"/>
              <a:gd name="connsiteX3" fmla="*/ 1044096 w 2088192"/>
              <a:gd name="connsiteY3" fmla="*/ 2088192 h 2088192"/>
              <a:gd name="connsiteX4" fmla="*/ 0 w 2088192"/>
              <a:gd name="connsiteY4" fmla="*/ 1044096 h 2088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192" h="2088192">
                <a:moveTo>
                  <a:pt x="0" y="1044096"/>
                </a:moveTo>
                <a:cubicBezTo>
                  <a:pt x="0" y="467458"/>
                  <a:pt x="467458" y="0"/>
                  <a:pt x="1044096" y="0"/>
                </a:cubicBezTo>
                <a:cubicBezTo>
                  <a:pt x="1620734" y="0"/>
                  <a:pt x="2088192" y="467458"/>
                  <a:pt x="2088192" y="1044096"/>
                </a:cubicBezTo>
                <a:cubicBezTo>
                  <a:pt x="2088192" y="1620734"/>
                  <a:pt x="1620734" y="2088192"/>
                  <a:pt x="1044096" y="2088192"/>
                </a:cubicBezTo>
                <a:cubicBezTo>
                  <a:pt x="467458" y="2088192"/>
                  <a:pt x="0" y="1620734"/>
                  <a:pt x="0" y="1044096"/>
                </a:cubicBezTo>
                <a:close/>
              </a:path>
            </a:pathLst>
          </a:custGeom>
          <a:solidFill>
            <a:schemeClr val="bg1"/>
          </a:solidFill>
          <a:ln w="28575">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spcFirstLastPara="0" vert="horz" wrap="square" lIns="328669" tIns="328669" rIns="328669" bIns="328669" numCol="1" spcCol="1270" anchor="ctr" anchorCtr="0">
            <a:noAutofit/>
          </a:bodyPr>
          <a:lstStyle/>
          <a:p>
            <a:pPr marL="0" lvl="0" indent="0" algn="ctr" defTabSz="800100">
              <a:lnSpc>
                <a:spcPct val="90000"/>
              </a:lnSpc>
              <a:spcBef>
                <a:spcPct val="0"/>
              </a:spcBef>
              <a:spcAft>
                <a:spcPct val="35000"/>
              </a:spcAft>
              <a:buNone/>
            </a:pPr>
            <a:r>
              <a:rPr lang="en-US" kern="1200"/>
              <a:t>Relationships with friends and family</a:t>
            </a:r>
          </a:p>
        </p:txBody>
      </p:sp>
      <p:sp>
        <p:nvSpPr>
          <p:cNvPr id="43" name="Freeform 42">
            <a:extLst>
              <a:ext uri="{FF2B5EF4-FFF2-40B4-BE49-F238E27FC236}">
                <a16:creationId xmlns:a16="http://schemas.microsoft.com/office/drawing/2014/main" id="{4C136BE0-33B2-B84B-9B0B-BB408AEC1A29}"/>
              </a:ext>
            </a:extLst>
          </p:cNvPr>
          <p:cNvSpPr/>
          <p:nvPr/>
        </p:nvSpPr>
        <p:spPr>
          <a:xfrm>
            <a:off x="4878974" y="2625368"/>
            <a:ext cx="2505046" cy="2596988"/>
          </a:xfrm>
          <a:custGeom>
            <a:avLst/>
            <a:gdLst>
              <a:gd name="connsiteX0" fmla="*/ 0 w 2432827"/>
              <a:gd name="connsiteY0" fmla="*/ 1216414 h 2432827"/>
              <a:gd name="connsiteX1" fmla="*/ 1216414 w 2432827"/>
              <a:gd name="connsiteY1" fmla="*/ 0 h 2432827"/>
              <a:gd name="connsiteX2" fmla="*/ 2432828 w 2432827"/>
              <a:gd name="connsiteY2" fmla="*/ 1216414 h 2432827"/>
              <a:gd name="connsiteX3" fmla="*/ 1216414 w 2432827"/>
              <a:gd name="connsiteY3" fmla="*/ 2432828 h 2432827"/>
              <a:gd name="connsiteX4" fmla="*/ 0 w 2432827"/>
              <a:gd name="connsiteY4" fmla="*/ 1216414 h 2432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27" h="2432827">
                <a:moveTo>
                  <a:pt x="0" y="1216414"/>
                </a:moveTo>
                <a:cubicBezTo>
                  <a:pt x="0" y="544607"/>
                  <a:pt x="544607" y="0"/>
                  <a:pt x="1216414" y="0"/>
                </a:cubicBezTo>
                <a:cubicBezTo>
                  <a:pt x="1888221" y="0"/>
                  <a:pt x="2432828" y="544607"/>
                  <a:pt x="2432828" y="1216414"/>
                </a:cubicBezTo>
                <a:cubicBezTo>
                  <a:pt x="2432828" y="1888221"/>
                  <a:pt x="1888221" y="2432828"/>
                  <a:pt x="1216414" y="2432828"/>
                </a:cubicBezTo>
                <a:cubicBezTo>
                  <a:pt x="544607" y="2432828"/>
                  <a:pt x="0" y="1888221"/>
                  <a:pt x="0" y="1216414"/>
                </a:cubicBezTo>
                <a:close/>
              </a:path>
            </a:pathLst>
          </a:custGeom>
          <a:solidFill>
            <a:schemeClr val="accent6"/>
          </a:solidFill>
          <a:ln w="28575">
            <a:solidFill>
              <a:schemeClr val="accent1"/>
            </a:solidFill>
          </a:ln>
        </p:spPr>
        <p:style>
          <a:lnRef idx="2">
            <a:schemeClr val="accent2"/>
          </a:lnRef>
          <a:fillRef idx="1">
            <a:schemeClr val="lt1"/>
          </a:fillRef>
          <a:effectRef idx="0">
            <a:schemeClr val="accent2"/>
          </a:effectRef>
          <a:fontRef idx="minor">
            <a:schemeClr val="dk1"/>
          </a:fontRef>
        </p:style>
        <p:txBody>
          <a:bodyPr spcFirstLastPara="0" vert="horz" wrap="square" lIns="391839" tIns="391839" rIns="391839" bIns="391839" numCol="1" spcCol="1270" anchor="ctr" anchorCtr="0">
            <a:noAutofit/>
          </a:bodyPr>
          <a:lstStyle/>
          <a:p>
            <a:pPr marL="0" lvl="0" indent="0" algn="ctr" defTabSz="1244600">
              <a:lnSpc>
                <a:spcPct val="90000"/>
              </a:lnSpc>
              <a:spcBef>
                <a:spcPct val="0"/>
              </a:spcBef>
              <a:spcAft>
                <a:spcPct val="35000"/>
              </a:spcAft>
              <a:buNone/>
            </a:pPr>
            <a:r>
              <a:rPr lang="en-US" sz="2400" b="1" kern="1200">
                <a:solidFill>
                  <a:schemeClr val="bg1"/>
                </a:solidFill>
              </a:rPr>
              <a:t>Strengths, Values, Interests</a:t>
            </a:r>
          </a:p>
        </p:txBody>
      </p:sp>
    </p:spTree>
    <p:custDataLst>
      <p:tags r:id="rId1"/>
    </p:custDataLst>
    <p:extLst>
      <p:ext uri="{BB962C8B-B14F-4D97-AF65-F5344CB8AC3E}">
        <p14:creationId xmlns:p14="http://schemas.microsoft.com/office/powerpoint/2010/main" val="2540060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ACTIVITY: QIN’S STORY</a:t>
            </a:r>
          </a:p>
        </p:txBody>
      </p:sp>
      <p:sp>
        <p:nvSpPr>
          <p:cNvPr id="8" name="Content Placeholder 2">
            <a:extLst>
              <a:ext uri="{FF2B5EF4-FFF2-40B4-BE49-F238E27FC236}">
                <a16:creationId xmlns:a16="http://schemas.microsoft.com/office/drawing/2014/main" id="{A9DB27ED-C941-754C-8F58-FD77CD9AF369}"/>
              </a:ext>
            </a:extLst>
          </p:cNvPr>
          <p:cNvSpPr>
            <a:spLocks noGrp="1"/>
          </p:cNvSpPr>
          <p:nvPr>
            <p:ph sz="half" idx="1"/>
          </p:nvPr>
        </p:nvSpPr>
        <p:spPr>
          <a:xfrm>
            <a:off x="848298" y="1219200"/>
            <a:ext cx="5080000" cy="5150536"/>
          </a:xfrm>
        </p:spPr>
        <p:txBody>
          <a:bodyPr vert="horz" lIns="91440" tIns="45720" rIns="91440" bIns="45720" rtlCol="0" anchor="t">
            <a:normAutofit lnSpcReduction="10000"/>
          </a:bodyPr>
          <a:lstStyle/>
          <a:p>
            <a:r>
              <a:rPr lang="en-CA" sz="2200" b="1">
                <a:ea typeface="Verdana"/>
                <a:cs typeface="Arial"/>
              </a:rPr>
              <a:t>Qin</a:t>
            </a:r>
            <a:r>
              <a:rPr lang="en-CA" sz="2200">
                <a:ea typeface="Verdana"/>
                <a:cs typeface="Arial"/>
              </a:rPr>
              <a:t> has always been an athlete. Growing up playing soccer, she loved playing team sports and the rush of competition. In university, she played for the Varsity team, and in her fourth year, she became team captain. </a:t>
            </a:r>
            <a:endParaRPr lang="en-CA" sz="2200"/>
          </a:p>
          <a:p>
            <a:r>
              <a:rPr lang="en-CA" sz="2200">
                <a:ea typeface="Verdana"/>
                <a:cs typeface="Arial"/>
              </a:rPr>
              <a:t>Along with practicing and playing </a:t>
            </a:r>
            <a:br>
              <a:rPr lang="en-CA" sz="2200">
                <a:ea typeface="Verdana"/>
                <a:cs typeface="Arial"/>
              </a:rPr>
            </a:br>
            <a:r>
              <a:rPr lang="en-CA" sz="2200">
                <a:ea typeface="Verdana"/>
                <a:cs typeface="Arial"/>
              </a:rPr>
              <a:t>six times per week, she also coached </a:t>
            </a:r>
            <a:br>
              <a:rPr lang="en-CA" sz="2200">
                <a:ea typeface="Verdana"/>
                <a:cs typeface="Arial"/>
              </a:rPr>
            </a:br>
            <a:r>
              <a:rPr lang="en-CA" sz="2200">
                <a:ea typeface="Verdana"/>
                <a:cs typeface="Arial"/>
              </a:rPr>
              <a:t>a kids' soccer team. </a:t>
            </a:r>
            <a:endParaRPr lang="en-CA" sz="2200"/>
          </a:p>
          <a:p>
            <a:r>
              <a:rPr lang="en-CA" sz="2200">
                <a:ea typeface="Verdana"/>
                <a:cs typeface="Arial"/>
              </a:rPr>
              <a:t>What </a:t>
            </a:r>
            <a:r>
              <a:rPr lang="en-CA" sz="2200" b="1">
                <a:ea typeface="Verdana"/>
                <a:cs typeface="Arial"/>
              </a:rPr>
              <a:t>strengths, values </a:t>
            </a:r>
            <a:r>
              <a:rPr lang="en-CA" sz="2200">
                <a:ea typeface="Verdana"/>
                <a:cs typeface="Arial"/>
              </a:rPr>
              <a:t>or</a:t>
            </a:r>
            <a:r>
              <a:rPr lang="en-CA" sz="2200" b="1">
                <a:ea typeface="Verdana"/>
                <a:cs typeface="Arial"/>
              </a:rPr>
              <a:t> interests </a:t>
            </a:r>
            <a:r>
              <a:rPr lang="en-CA" sz="2200">
                <a:ea typeface="Verdana"/>
                <a:cs typeface="Arial"/>
              </a:rPr>
              <a:t>do you think Qin developed through her love of sports? How is Qin demonstrating each of these qualities in this experience?</a:t>
            </a:r>
            <a:endParaRPr lang="en-CA" sz="2200">
              <a:ea typeface="+mn-lt"/>
              <a:cs typeface="+mn-lt"/>
            </a:endParaRPr>
          </a:p>
          <a:p>
            <a:endParaRPr lang="en-CA" sz="2200"/>
          </a:p>
          <a:p>
            <a:endParaRPr lang="en-US" sz="2200"/>
          </a:p>
          <a:p>
            <a:endParaRPr lang="en-US" sz="2200"/>
          </a:p>
        </p:txBody>
      </p:sp>
      <p:sp>
        <p:nvSpPr>
          <p:cNvPr id="29" name="Content Placeholder 28">
            <a:extLst>
              <a:ext uri="{FF2B5EF4-FFF2-40B4-BE49-F238E27FC236}">
                <a16:creationId xmlns:a16="http://schemas.microsoft.com/office/drawing/2014/main" id="{86370500-F923-D041-8621-CFB0741C0C79}"/>
              </a:ext>
            </a:extLst>
          </p:cNvPr>
          <p:cNvSpPr>
            <a:spLocks noGrp="1"/>
          </p:cNvSpPr>
          <p:nvPr>
            <p:ph sz="half" idx="15"/>
          </p:nvPr>
        </p:nvSpPr>
        <p:spPr>
          <a:xfrm>
            <a:off x="6131497" y="1686330"/>
            <a:ext cx="3041077" cy="2967038"/>
          </a:xfrm>
        </p:spPr>
        <p:txBody>
          <a:bodyPr>
            <a:normAutofit/>
          </a:bodyPr>
          <a:lstStyle/>
          <a:p>
            <a:pPr marL="342900" indent="-342900">
              <a:buFont typeface="Wingdings" pitchFamily="2" charset="2"/>
              <a:buChar char="q"/>
            </a:pPr>
            <a:r>
              <a:rPr lang="en-CA" sz="2200"/>
              <a:t>Teamwork	</a:t>
            </a:r>
          </a:p>
          <a:p>
            <a:pPr marL="342900" indent="-342900">
              <a:buFont typeface="Wingdings" pitchFamily="2" charset="2"/>
              <a:buChar char="q"/>
            </a:pPr>
            <a:r>
              <a:rPr lang="en-CA" sz="2200"/>
              <a:t>Healthy lifestyle</a:t>
            </a:r>
          </a:p>
          <a:p>
            <a:pPr marL="342900" indent="-342900">
              <a:buFont typeface="Wingdings" pitchFamily="2" charset="2"/>
              <a:buChar char="q"/>
            </a:pPr>
            <a:r>
              <a:rPr lang="en-CA" sz="2200"/>
              <a:t>Time Management	</a:t>
            </a:r>
          </a:p>
          <a:p>
            <a:pPr marL="342900" indent="-342900">
              <a:buFont typeface="Wingdings" pitchFamily="2" charset="2"/>
              <a:buChar char="q"/>
            </a:pPr>
            <a:r>
              <a:rPr lang="en-CA" sz="2200"/>
              <a:t>Leadership</a:t>
            </a:r>
          </a:p>
          <a:p>
            <a:endParaRPr lang="en-CA" sz="2200"/>
          </a:p>
          <a:p>
            <a:endParaRPr lang="en-CA" sz="2200"/>
          </a:p>
          <a:p>
            <a:endParaRPr lang="en-US" sz="2200"/>
          </a:p>
        </p:txBody>
      </p:sp>
      <p:pic>
        <p:nvPicPr>
          <p:cNvPr id="19" name="Picture 18">
            <a:extLst>
              <a:ext uri="{FF2B5EF4-FFF2-40B4-BE49-F238E27FC236}">
                <a16:creationId xmlns:a16="http://schemas.microsoft.com/office/drawing/2014/main" id="{6D598D2F-E95B-EF4E-B358-07AA44B612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30508" y="10758"/>
            <a:ext cx="828338" cy="828338"/>
          </a:xfrm>
          <a:prstGeom prst="rect">
            <a:avLst/>
          </a:prstGeom>
        </p:spPr>
      </p:pic>
      <p:sp>
        <p:nvSpPr>
          <p:cNvPr id="30" name="Content Placeholder 28">
            <a:extLst>
              <a:ext uri="{FF2B5EF4-FFF2-40B4-BE49-F238E27FC236}">
                <a16:creationId xmlns:a16="http://schemas.microsoft.com/office/drawing/2014/main" id="{120646B3-DE8F-5243-AD7E-232A09299890}"/>
              </a:ext>
            </a:extLst>
          </p:cNvPr>
          <p:cNvSpPr txBox="1">
            <a:spLocks/>
          </p:cNvSpPr>
          <p:nvPr/>
        </p:nvSpPr>
        <p:spPr>
          <a:xfrm>
            <a:off x="9041386" y="1686330"/>
            <a:ext cx="3150614" cy="296703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1pPr>
            <a:lvl2pPr marL="2286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2pPr>
            <a:lvl3pPr marL="6858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3pPr>
            <a:lvl4pPr marL="11430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4pPr>
            <a:lvl5pPr marL="16002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9pPr>
          </a:lstStyle>
          <a:p>
            <a:pPr marL="342900" indent="-342900">
              <a:buFont typeface="Wingdings" pitchFamily="2" charset="2"/>
              <a:buChar char="q"/>
            </a:pPr>
            <a:r>
              <a:rPr lang="en-CA" sz="2200"/>
              <a:t>Facilitation</a:t>
            </a:r>
          </a:p>
          <a:p>
            <a:pPr marL="342900" indent="-342900">
              <a:buFont typeface="Wingdings" pitchFamily="2" charset="2"/>
              <a:buChar char="q"/>
            </a:pPr>
            <a:r>
              <a:rPr lang="en-CA" sz="2200"/>
              <a:t>Social Intelligence</a:t>
            </a:r>
          </a:p>
          <a:p>
            <a:pPr marL="342900" indent="-342900">
              <a:buFont typeface="Wingdings" pitchFamily="2" charset="2"/>
              <a:buChar char="q"/>
            </a:pPr>
            <a:r>
              <a:rPr lang="en-CA" sz="2200"/>
              <a:t>Patience	</a:t>
            </a:r>
          </a:p>
          <a:p>
            <a:pPr marL="342900" indent="-342900">
              <a:buFont typeface="Wingdings" pitchFamily="2" charset="2"/>
              <a:buChar char="q"/>
            </a:pPr>
            <a:r>
              <a:rPr lang="en-CA" sz="2200"/>
              <a:t>Communication</a:t>
            </a:r>
          </a:p>
          <a:p>
            <a:endParaRPr lang="en-CA" sz="2200"/>
          </a:p>
          <a:p>
            <a:endParaRPr lang="en-CA" sz="2200"/>
          </a:p>
          <a:p>
            <a:endParaRPr lang="en-US" sz="2200"/>
          </a:p>
        </p:txBody>
      </p:sp>
      <p:sp>
        <p:nvSpPr>
          <p:cNvPr id="31" name="Content Placeholder 28">
            <a:extLst>
              <a:ext uri="{FF2B5EF4-FFF2-40B4-BE49-F238E27FC236}">
                <a16:creationId xmlns:a16="http://schemas.microsoft.com/office/drawing/2014/main" id="{E63AFE42-28DD-484A-87CE-0D1D0D61465D}"/>
              </a:ext>
            </a:extLst>
          </p:cNvPr>
          <p:cNvSpPr txBox="1">
            <a:spLocks/>
          </p:cNvSpPr>
          <p:nvPr/>
        </p:nvSpPr>
        <p:spPr>
          <a:xfrm>
            <a:off x="6136358" y="4653368"/>
            <a:ext cx="5679405" cy="1716368"/>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1pPr>
            <a:lvl2pPr marL="2286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2pPr>
            <a:lvl3pPr marL="6858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3pPr>
            <a:lvl4pPr marL="11430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4pPr>
            <a:lvl5pPr marL="16002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9pPr>
          </a:lstStyle>
          <a:p>
            <a:endParaRPr lang="en-CA"/>
          </a:p>
          <a:p>
            <a:endParaRPr lang="en-US"/>
          </a:p>
        </p:txBody>
      </p:sp>
    </p:spTree>
    <p:custDataLst>
      <p:tags r:id="rId1"/>
    </p:custDataLst>
    <p:extLst>
      <p:ext uri="{BB962C8B-B14F-4D97-AF65-F5344CB8AC3E}">
        <p14:creationId xmlns:p14="http://schemas.microsoft.com/office/powerpoint/2010/main" val="2852635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367" y="1036821"/>
            <a:ext cx="5619136" cy="131018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r"/>
            <a:r>
              <a:rPr lang="en-CA" sz="2000" b="1">
                <a:solidFill>
                  <a:srgbClr val="167CB2"/>
                </a:solidFill>
              </a:rPr>
              <a:t>Teamwork</a:t>
            </a:r>
          </a:p>
          <a:p>
            <a:pPr algn="r"/>
            <a:r>
              <a:rPr lang="en-CA" sz="1600"/>
              <a:t>Qin learned about her teammates’ </a:t>
            </a:r>
            <a:br>
              <a:rPr lang="en-CA" sz="1600"/>
            </a:br>
            <a:r>
              <a:rPr lang="en-CA" sz="1600"/>
              <a:t>strengths and weaknesses, and enjoyed working </a:t>
            </a:r>
            <a:br>
              <a:rPr lang="en-CA" sz="1600"/>
            </a:br>
            <a:r>
              <a:rPr lang="en-CA" sz="1600"/>
              <a:t>with her team towards a common goal. </a:t>
            </a:r>
          </a:p>
        </p:txBody>
      </p:sp>
      <p:sp>
        <p:nvSpPr>
          <p:cNvPr id="6" name="Rounded Rectangle 5"/>
          <p:cNvSpPr/>
          <p:nvPr/>
        </p:nvSpPr>
        <p:spPr>
          <a:xfrm>
            <a:off x="-100720" y="2327771"/>
            <a:ext cx="4928817" cy="1317009"/>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r"/>
            <a:r>
              <a:rPr lang="en-CA" sz="2000" b="1">
                <a:solidFill>
                  <a:srgbClr val="007FA3"/>
                </a:solidFill>
              </a:rPr>
              <a:t>Time management</a:t>
            </a:r>
          </a:p>
          <a:p>
            <a:pPr algn="r"/>
            <a:r>
              <a:rPr lang="en-CA" sz="1600"/>
              <a:t>Qin had to develop strong time management </a:t>
            </a:r>
            <a:br>
              <a:rPr lang="en-CA" sz="1600"/>
            </a:br>
            <a:r>
              <a:rPr lang="en-CA" sz="1600"/>
              <a:t>skills to accommodate all her athletic, </a:t>
            </a:r>
            <a:br>
              <a:rPr lang="en-CA" sz="1600"/>
            </a:br>
            <a:r>
              <a:rPr lang="en-CA" sz="1600"/>
              <a:t>educational and personal commitments in her life.</a:t>
            </a:r>
          </a:p>
        </p:txBody>
      </p:sp>
      <p:sp>
        <p:nvSpPr>
          <p:cNvPr id="7" name="Rounded Rectangle 6"/>
          <p:cNvSpPr/>
          <p:nvPr/>
        </p:nvSpPr>
        <p:spPr>
          <a:xfrm>
            <a:off x="0" y="3871311"/>
            <a:ext cx="4572394" cy="131018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r"/>
            <a:r>
              <a:rPr lang="en-CA" sz="2000" b="1">
                <a:solidFill>
                  <a:srgbClr val="007FA3"/>
                </a:solidFill>
              </a:rPr>
              <a:t>Healthy lifestyle</a:t>
            </a:r>
          </a:p>
          <a:p>
            <a:pPr algn="r"/>
            <a:r>
              <a:rPr lang="en-CA" sz="1600">
                <a:solidFill>
                  <a:schemeClr val="tx1"/>
                </a:solidFill>
              </a:rPr>
              <a:t>Qin knows the value of exercise </a:t>
            </a:r>
            <a:br>
              <a:rPr lang="en-CA" sz="1600">
                <a:solidFill>
                  <a:schemeClr val="tx1"/>
                </a:solidFill>
              </a:rPr>
            </a:br>
            <a:r>
              <a:rPr lang="en-CA" sz="1600">
                <a:solidFill>
                  <a:schemeClr val="tx1"/>
                </a:solidFill>
              </a:rPr>
              <a:t>to her physical and mental heath and enjoys helping others lead a healthy lifestyle.</a:t>
            </a:r>
          </a:p>
        </p:txBody>
      </p:sp>
      <p:sp>
        <p:nvSpPr>
          <p:cNvPr id="8" name="Rounded Rectangle 7"/>
          <p:cNvSpPr/>
          <p:nvPr/>
        </p:nvSpPr>
        <p:spPr>
          <a:xfrm>
            <a:off x="-90890" y="5401440"/>
            <a:ext cx="4442279" cy="131018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r"/>
            <a:r>
              <a:rPr lang="en-CA" sz="2000" b="1">
                <a:solidFill>
                  <a:srgbClr val="007FA3"/>
                </a:solidFill>
              </a:rPr>
              <a:t>Facilitation</a:t>
            </a:r>
          </a:p>
          <a:p>
            <a:pPr algn="r"/>
            <a:r>
              <a:rPr lang="en-CA" sz="1600"/>
              <a:t>Qin plans and facilitates practice drills. </a:t>
            </a:r>
            <a:br>
              <a:rPr lang="en-CA" sz="1600"/>
            </a:br>
            <a:r>
              <a:rPr lang="en-CA" sz="1600"/>
              <a:t>She also ensures everyone feels included, </a:t>
            </a:r>
            <a:br>
              <a:rPr lang="en-CA" sz="1600"/>
            </a:br>
            <a:r>
              <a:rPr lang="en-CA" sz="1600"/>
              <a:t>and addresses concerns as they arise. </a:t>
            </a:r>
          </a:p>
        </p:txBody>
      </p:sp>
      <p:sp>
        <p:nvSpPr>
          <p:cNvPr id="9" name="Rounded Rectangle 8"/>
          <p:cNvSpPr/>
          <p:nvPr/>
        </p:nvSpPr>
        <p:spPr>
          <a:xfrm>
            <a:off x="5958692" y="5388658"/>
            <a:ext cx="4776575" cy="131018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en-CA" sz="2000" b="1">
                <a:solidFill>
                  <a:srgbClr val="007FA3"/>
                </a:solidFill>
              </a:rPr>
              <a:t>Patience</a:t>
            </a:r>
          </a:p>
          <a:p>
            <a:r>
              <a:rPr lang="en-CA" sz="1600"/>
              <a:t>Qin loves the challenge of working with </a:t>
            </a:r>
            <a:br>
              <a:rPr lang="en-CA" sz="1600"/>
            </a:br>
            <a:r>
              <a:rPr lang="en-CA" sz="1600"/>
              <a:t>a large group of children who all have very different personalities and need a lot of support and direction to achieve the team goals.</a:t>
            </a:r>
          </a:p>
        </p:txBody>
      </p:sp>
      <p:sp>
        <p:nvSpPr>
          <p:cNvPr id="10" name="Rounded Rectangle 9"/>
          <p:cNvSpPr/>
          <p:nvPr/>
        </p:nvSpPr>
        <p:spPr>
          <a:xfrm>
            <a:off x="7705853" y="4091255"/>
            <a:ext cx="3711003" cy="131018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en-CA" sz="2000" b="1">
                <a:solidFill>
                  <a:srgbClr val="167CB2"/>
                </a:solidFill>
              </a:rPr>
              <a:t>Leadership</a:t>
            </a:r>
          </a:p>
          <a:p>
            <a:r>
              <a:rPr lang="en-CA" sz="1600"/>
              <a:t>Through motivating both her </a:t>
            </a:r>
            <a:br>
              <a:rPr lang="en-CA" sz="1600"/>
            </a:br>
            <a:r>
              <a:rPr lang="en-CA" sz="1600"/>
              <a:t>teammates and the children she coaches, Qin demonstrated leadership. </a:t>
            </a:r>
          </a:p>
        </p:txBody>
      </p:sp>
      <p:sp>
        <p:nvSpPr>
          <p:cNvPr id="11" name="Rounded Rectangle 10"/>
          <p:cNvSpPr/>
          <p:nvPr/>
        </p:nvSpPr>
        <p:spPr>
          <a:xfrm>
            <a:off x="7865925" y="2451594"/>
            <a:ext cx="3831958" cy="131018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en-CA" sz="2000" b="1">
                <a:solidFill>
                  <a:srgbClr val="007FA3"/>
                </a:solidFill>
              </a:rPr>
              <a:t>Communication</a:t>
            </a:r>
          </a:p>
          <a:p>
            <a:r>
              <a:rPr lang="en-CA" sz="1600"/>
              <a:t>As a team captain and coach, </a:t>
            </a:r>
            <a:br>
              <a:rPr lang="en-CA" sz="1600"/>
            </a:br>
            <a:r>
              <a:rPr lang="en-CA" sz="1600"/>
              <a:t>Qin had to be clear about expectations</a:t>
            </a:r>
            <a:br>
              <a:rPr lang="en-CA" sz="1600"/>
            </a:br>
            <a:r>
              <a:rPr lang="en-CA" sz="1600"/>
              <a:t>and goals, and had to communicate </a:t>
            </a:r>
            <a:br>
              <a:rPr lang="en-CA" sz="1600"/>
            </a:br>
            <a:r>
              <a:rPr lang="en-CA" sz="1600"/>
              <a:t>with people of different ages. </a:t>
            </a:r>
          </a:p>
        </p:txBody>
      </p:sp>
      <p:sp>
        <p:nvSpPr>
          <p:cNvPr id="12" name="Rounded Rectangle 11"/>
          <p:cNvSpPr/>
          <p:nvPr/>
        </p:nvSpPr>
        <p:spPr>
          <a:xfrm>
            <a:off x="6977220" y="1036821"/>
            <a:ext cx="3855843" cy="131018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en-CA" sz="2000" b="1">
                <a:solidFill>
                  <a:srgbClr val="167CB2"/>
                </a:solidFill>
              </a:rPr>
              <a:t>Social intelligence</a:t>
            </a:r>
          </a:p>
          <a:p>
            <a:r>
              <a:rPr lang="en-CA" sz="1600"/>
              <a:t>Qin developed positive relationships </a:t>
            </a:r>
            <a:br>
              <a:rPr lang="en-CA" sz="1600"/>
            </a:br>
            <a:r>
              <a:rPr lang="en-CA" sz="1600"/>
              <a:t>with others, treated them with respect, </a:t>
            </a:r>
            <a:br>
              <a:rPr lang="en-CA" sz="1600"/>
            </a:br>
            <a:r>
              <a:rPr lang="en-CA" sz="1600"/>
              <a:t>and managed interpersonal conflicts. </a:t>
            </a:r>
          </a:p>
        </p:txBody>
      </p:sp>
      <p:cxnSp>
        <p:nvCxnSpPr>
          <p:cNvPr id="14" name="Straight Connector 13"/>
          <p:cNvCxnSpPr>
            <a:cxnSpLocks/>
          </p:cNvCxnSpPr>
          <p:nvPr/>
        </p:nvCxnSpPr>
        <p:spPr>
          <a:xfrm>
            <a:off x="5444930" y="2274894"/>
            <a:ext cx="356953" cy="595653"/>
          </a:xfrm>
          <a:prstGeom prst="line">
            <a:avLst/>
          </a:prstGeom>
          <a:ln w="19050">
            <a:headEnd type="oval" w="lg" len="lg"/>
            <a:tailEnd type="none" w="lg" len="lg"/>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p:cNvCxnSpPr>
          <p:nvPr/>
        </p:nvCxnSpPr>
        <p:spPr>
          <a:xfrm>
            <a:off x="4850261" y="2712246"/>
            <a:ext cx="662971" cy="473969"/>
          </a:xfrm>
          <a:prstGeom prst="line">
            <a:avLst/>
          </a:prstGeom>
          <a:ln w="19050">
            <a:headEnd type="oval" w="lg" len="lg"/>
            <a:tailEnd type="none" w="lg" len="lg"/>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cxnSpLocks/>
          </p:cNvCxnSpPr>
          <p:nvPr/>
        </p:nvCxnSpPr>
        <p:spPr>
          <a:xfrm flipV="1">
            <a:off x="4568610" y="3761779"/>
            <a:ext cx="876320" cy="412157"/>
          </a:xfrm>
          <a:prstGeom prst="line">
            <a:avLst/>
          </a:prstGeom>
          <a:ln w="19050">
            <a:headEnd type="oval" w="lg" len="lg"/>
            <a:tailEnd type="none" w="lg" len="lg"/>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cxnSpLocks/>
          </p:cNvCxnSpPr>
          <p:nvPr/>
        </p:nvCxnSpPr>
        <p:spPr>
          <a:xfrm flipH="1">
            <a:off x="6390119" y="1451555"/>
            <a:ext cx="578048" cy="1357472"/>
          </a:xfrm>
          <a:prstGeom prst="line">
            <a:avLst/>
          </a:prstGeom>
          <a:ln w="19050">
            <a:headEnd type="oval" w="lg" len="lg"/>
            <a:tailEnd type="none" w="lg" len="lg"/>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cxnSpLocks/>
          </p:cNvCxnSpPr>
          <p:nvPr/>
        </p:nvCxnSpPr>
        <p:spPr>
          <a:xfrm flipH="1">
            <a:off x="6883501" y="2625737"/>
            <a:ext cx="940955" cy="649525"/>
          </a:xfrm>
          <a:prstGeom prst="line">
            <a:avLst/>
          </a:prstGeom>
          <a:ln w="19050">
            <a:headEnd type="oval" w="lg" len="lg"/>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cxnSpLocks/>
          </p:cNvCxnSpPr>
          <p:nvPr/>
        </p:nvCxnSpPr>
        <p:spPr>
          <a:xfrm flipH="1" flipV="1">
            <a:off x="6836668" y="3898013"/>
            <a:ext cx="859954" cy="264550"/>
          </a:xfrm>
          <a:prstGeom prst="line">
            <a:avLst/>
          </a:prstGeom>
          <a:ln w="19050">
            <a:headEnd type="oval" w="lg" len="lg"/>
            <a:tailEnd type="none" w="lg" len="lg"/>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cxnSpLocks/>
          </p:cNvCxnSpPr>
          <p:nvPr/>
        </p:nvCxnSpPr>
        <p:spPr>
          <a:xfrm flipV="1">
            <a:off x="4367545" y="4160294"/>
            <a:ext cx="1413030" cy="1500527"/>
          </a:xfrm>
          <a:prstGeom prst="line">
            <a:avLst/>
          </a:prstGeom>
          <a:ln w="19050">
            <a:headEnd type="oval" w="lg" len="lg"/>
            <a:tailEnd type="none" w="lg" len="lg"/>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p:cNvCxnSpPr>
          <p:nvPr/>
        </p:nvCxnSpPr>
        <p:spPr>
          <a:xfrm flipH="1" flipV="1">
            <a:off x="6390119" y="4260327"/>
            <a:ext cx="232772" cy="1007099"/>
          </a:xfrm>
          <a:prstGeom prst="line">
            <a:avLst/>
          </a:prstGeom>
          <a:ln w="19050">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5409280" y="2784815"/>
            <a:ext cx="1518459" cy="1475512"/>
          </a:xfrm>
          <a:prstGeom prst="ellipse">
            <a:avLst/>
          </a:prstGeom>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CA">
              <a:solidFill>
                <a:srgbClr val="09A1BA"/>
              </a:solidFill>
            </a:endParaRPr>
          </a:p>
        </p:txBody>
      </p:sp>
      <p:sp>
        <p:nvSpPr>
          <p:cNvPr id="23" name="TextBox 22"/>
          <p:cNvSpPr txBox="1"/>
          <p:nvPr/>
        </p:nvSpPr>
        <p:spPr>
          <a:xfrm>
            <a:off x="5513232" y="3161495"/>
            <a:ext cx="1195912" cy="646331"/>
          </a:xfrm>
          <a:prstGeom prst="rect">
            <a:avLst/>
          </a:prstGeom>
          <a:noFill/>
        </p:spPr>
        <p:txBody>
          <a:bodyPr wrap="square" rtlCol="0">
            <a:spAutoFit/>
          </a:bodyPr>
          <a:lstStyle/>
          <a:p>
            <a:pPr algn="ctr"/>
            <a:r>
              <a:rPr lang="en-CA" sz="3600" b="1">
                <a:solidFill>
                  <a:schemeClr val="accent5">
                    <a:lumMod val="75000"/>
                  </a:schemeClr>
                </a:solidFill>
                <a:latin typeface="+mj-lt"/>
              </a:rPr>
              <a:t>QIN</a:t>
            </a:r>
          </a:p>
        </p:txBody>
      </p:sp>
      <p:sp>
        <p:nvSpPr>
          <p:cNvPr id="2" name="Title 1">
            <a:extLst>
              <a:ext uri="{FF2B5EF4-FFF2-40B4-BE49-F238E27FC236}">
                <a16:creationId xmlns:a16="http://schemas.microsoft.com/office/drawing/2014/main" id="{8BA2743F-F6CF-8C49-B9EE-FD7966F2A6FB}"/>
              </a:ext>
            </a:extLst>
          </p:cNvPr>
          <p:cNvSpPr>
            <a:spLocks noGrp="1"/>
          </p:cNvSpPr>
          <p:nvPr>
            <p:ph type="title"/>
          </p:nvPr>
        </p:nvSpPr>
        <p:spPr/>
        <p:txBody>
          <a:bodyPr/>
          <a:lstStyle/>
          <a:p>
            <a:r>
              <a:rPr lang="en-US"/>
              <a:t>QIN’S STRENGTH’S, VALUES AND INTERESTS</a:t>
            </a:r>
          </a:p>
        </p:txBody>
      </p:sp>
      <p:pic>
        <p:nvPicPr>
          <p:cNvPr id="3" name="Picture 2">
            <a:extLst>
              <a:ext uri="{FF2B5EF4-FFF2-40B4-BE49-F238E27FC236}">
                <a16:creationId xmlns:a16="http://schemas.microsoft.com/office/drawing/2014/main" id="{64FF07CB-C295-4D0A-91CC-3308A9EC65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30507" y="10757"/>
            <a:ext cx="828338" cy="828338"/>
          </a:xfrm>
          <a:prstGeom prst="rect">
            <a:avLst/>
          </a:prstGeom>
        </p:spPr>
      </p:pic>
    </p:spTree>
    <p:custDataLst>
      <p:tags r:id="rId1"/>
    </p:custDataLst>
    <p:extLst>
      <p:ext uri="{BB962C8B-B14F-4D97-AF65-F5344CB8AC3E}">
        <p14:creationId xmlns:p14="http://schemas.microsoft.com/office/powerpoint/2010/main" val="2915305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Two people standing in front of a building&#10;&#10;Description generated with very high confidence">
            <a:extLst>
              <a:ext uri="{FF2B5EF4-FFF2-40B4-BE49-F238E27FC236}">
                <a16:creationId xmlns:a16="http://schemas.microsoft.com/office/drawing/2014/main" id="{73D44F2A-60DB-4C4C-B475-BC6139E09DB8}"/>
              </a:ext>
            </a:extLst>
          </p:cNvPr>
          <p:cNvPicPr>
            <a:picLocks noChangeAspect="1"/>
          </p:cNvPicPr>
          <p:nvPr/>
        </p:nvPicPr>
        <p:blipFill rotWithShape="1">
          <a:blip r:embed="rId4"/>
          <a:srcRect t="12308"/>
          <a:stretch/>
        </p:blipFill>
        <p:spPr>
          <a:xfrm>
            <a:off x="0" y="-219046"/>
            <a:ext cx="12253731" cy="7077046"/>
          </a:xfrm>
          <a:prstGeom prst="rect">
            <a:avLst/>
          </a:prstGeom>
        </p:spPr>
      </p:pic>
      <p:sp>
        <p:nvSpPr>
          <p:cNvPr id="10" name="Rectangle 9"/>
          <p:cNvSpPr/>
          <p:nvPr/>
        </p:nvSpPr>
        <p:spPr>
          <a:xfrm>
            <a:off x="0" y="-219046"/>
            <a:ext cx="12316368" cy="7077046"/>
          </a:xfrm>
          <a:prstGeom prst="rect">
            <a:avLst/>
          </a:prstGeom>
          <a:gradFill flip="none" rotWithShape="1">
            <a:gsLst>
              <a:gs pos="0">
                <a:schemeClr val="accent4">
                  <a:alpha val="30000"/>
                </a:schemeClr>
              </a:gs>
              <a:gs pos="72000">
                <a:schemeClr val="accent5">
                  <a:alpha val="73000"/>
                </a:schemeClr>
              </a:gs>
              <a:gs pos="38000">
                <a:schemeClr val="accent3">
                  <a:lumMod val="75000"/>
                  <a:alpha val="75000"/>
                </a:schemeClr>
              </a:gs>
              <a:gs pos="100000">
                <a:schemeClr val="accent5">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p:cNvSpPr>
            <a:spLocks noGrp="1"/>
          </p:cNvSpPr>
          <p:nvPr>
            <p:ph type="title"/>
          </p:nvPr>
        </p:nvSpPr>
        <p:spPr/>
        <p:txBody>
          <a:bodyPr/>
          <a:lstStyle/>
          <a:p>
            <a:r>
              <a:rPr lang="en-US"/>
              <a:t>Articulating your Strengths, Values and Interests</a:t>
            </a:r>
            <a:endParaRPr lang="en-CA"/>
          </a:p>
        </p:txBody>
      </p:sp>
    </p:spTree>
    <p:custDataLst>
      <p:tags r:id="rId1"/>
    </p:custDataLst>
    <p:extLst>
      <p:ext uri="{BB962C8B-B14F-4D97-AF65-F5344CB8AC3E}">
        <p14:creationId xmlns:p14="http://schemas.microsoft.com/office/powerpoint/2010/main" val="40580844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el-students-blue-teal">
  <a:themeElements>
    <a:clrScheme name="theme-el-uoft-may-26-19">
      <a:dk1>
        <a:srgbClr val="000000"/>
      </a:dk1>
      <a:lt1>
        <a:srgbClr val="FFFFFF"/>
      </a:lt1>
      <a:dk2>
        <a:srgbClr val="007FA3"/>
      </a:dk2>
      <a:lt2>
        <a:srgbClr val="002554"/>
      </a:lt2>
      <a:accent1>
        <a:srgbClr val="177CB3"/>
      </a:accent1>
      <a:accent2>
        <a:srgbClr val="0988BA"/>
      </a:accent2>
      <a:accent3>
        <a:srgbClr val="007FA3"/>
      </a:accent3>
      <a:accent4>
        <a:srgbClr val="09A0BA"/>
      </a:accent4>
      <a:accent5>
        <a:srgbClr val="0BA5B3"/>
      </a:accent5>
      <a:accent6>
        <a:srgbClr val="1490CE"/>
      </a:accent6>
      <a:hlink>
        <a:srgbClr val="114986"/>
      </a:hlink>
      <a:folHlink>
        <a:srgbClr val="1762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rmAutofit/>
      </a:bodyPr>
      <a:lstStyle>
        <a:defPPr>
          <a:defRPr b="1" dirty="0">
            <a:solidFill>
              <a:srgbClr val="005F7A"/>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EB6DCAA5ADE9B4ABF040436C01CFA65" ma:contentTypeVersion="7" ma:contentTypeDescription="Create a new document." ma:contentTypeScope="" ma:versionID="7c7385cd836741ac21ec257130feda32">
  <xsd:schema xmlns:xsd="http://www.w3.org/2001/XMLSchema" xmlns:xs="http://www.w3.org/2001/XMLSchema" xmlns:p="http://schemas.microsoft.com/office/2006/metadata/properties" xmlns:ns2="c574565b-df9f-441e-9b72-ba842ddeaaae" xmlns:ns3="1585722f-55ba-4c5d-b3cf-ae646fe44a8d" targetNamespace="http://schemas.microsoft.com/office/2006/metadata/properties" ma:root="true" ma:fieldsID="c7bb76f15eaddca96cba8eb7348c4908" ns2:_="" ns3:_="">
    <xsd:import namespace="c574565b-df9f-441e-9b72-ba842ddeaaae"/>
    <xsd:import namespace="1585722f-55ba-4c5d-b3cf-ae646fe44a8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EventHashCode" minOccurs="0"/>
                <xsd:element ref="ns2:MediaServiceGenerationTime"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74565b-df9f-441e-9b72-ba842ddeaa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Tags" ma:index="14" nillable="true" ma:displayName="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585722f-55ba-4c5d-b3cf-ae646fe44a8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79F9748-D96C-4E75-8306-BEFAE6611902}">
  <ds:schemaRefs>
    <ds:schemaRef ds:uri="http://schemas.microsoft.com/sharepoint/v3/contenttype/forms"/>
  </ds:schemaRefs>
</ds:datastoreItem>
</file>

<file path=customXml/itemProps2.xml><?xml version="1.0" encoding="utf-8"?>
<ds:datastoreItem xmlns:ds="http://schemas.openxmlformats.org/officeDocument/2006/customXml" ds:itemID="{9C84BD1F-A921-4A7B-AC89-7EA4EEB5B659}">
  <ds:schemaRefs>
    <ds:schemaRef ds:uri="1585722f-55ba-4c5d-b3cf-ae646fe44a8d"/>
    <ds:schemaRef ds:uri="c574565b-df9f-441e-9b72-ba842ddeaaa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B60F71D-090C-4404-B245-4864E014312C}">
  <ds:schemaRefs>
    <ds:schemaRef ds:uri="1585722f-55ba-4c5d-b3cf-ae646fe44a8d"/>
    <ds:schemaRef ds:uri="c574565b-df9f-441e-9b72-ba842ddeaaa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1230</Words>
  <Application>Microsoft Office PowerPoint</Application>
  <PresentationFormat>Widescreen</PresentationFormat>
  <Paragraphs>132</Paragraphs>
  <Slides>16</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Wingdings</vt:lpstr>
      <vt:lpstr>el-students-blue-teal</vt:lpstr>
      <vt:lpstr>  Understanding  Your Strengths, Values  and Interests</vt:lpstr>
      <vt:lpstr>MODULE OBJECTIVES</vt:lpstr>
      <vt:lpstr>WHY CONSIDER YOUR STRENGTHS, VALUES AND INTERESTS?</vt:lpstr>
      <vt:lpstr>WHAT ARE STRENGTHS, VALUES AND INTERESTS?</vt:lpstr>
      <vt:lpstr>Identifying Strengths, Values and Interests from Experience</vt:lpstr>
      <vt:lpstr>YOUR STRENGTHS, VALUES AND INTERESTS</vt:lpstr>
      <vt:lpstr>ACTIVITY: QIN’S STORY</vt:lpstr>
      <vt:lpstr>QIN’S STRENGTH’S, VALUES AND INTERESTS</vt:lpstr>
      <vt:lpstr>Articulating your Strengths, Values and Interests</vt:lpstr>
      <vt:lpstr>YOUR TURN: PREVIOUS SUCCESSFUL EXPERIENCE</vt:lpstr>
      <vt:lpstr>YOUR TURN: WHAT STRENGTHS ARE REVEALED BY YOUR STORY?</vt:lpstr>
      <vt:lpstr>YOUR TURN: WHAT VALUES ARE REVEALED BY YOUR STORY?</vt:lpstr>
      <vt:lpstr>YOUR TURN: WHAT INTERESTS ARE REVEALED BY YOUR STORY?</vt:lpstr>
      <vt:lpstr>YOUR STRENGTHS, VALUES AND INTERESTS IN ACTION</vt:lpstr>
      <vt:lpstr>REFERENCES</vt:lpstr>
      <vt:lpstr>PowerPoint Presentation</vt:lpstr>
    </vt:vector>
  </TitlesOfParts>
  <Company>University of Toronto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Reflection</dc:title>
  <dc:creator>Selena Panchoo;Sheila Eaton</dc:creator>
  <cp:lastModifiedBy>Will Heikoop</cp:lastModifiedBy>
  <cp:revision>2</cp:revision>
  <dcterms:created xsi:type="dcterms:W3CDTF">2019-01-15T16:30:46Z</dcterms:created>
  <dcterms:modified xsi:type="dcterms:W3CDTF">2022-01-19T15:19:33Z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0x0101004EB6DCAA5ADE9B4ABF040436C01CFA65</vt:lpwstr>
  </property>
  <property fmtid="{D5CDD505-2E9C-101B-9397-08002B2CF9AE}" pid="3" name="ArticulateGUID">
    <vt:lpwstr>73FF2A00-4797-4E02-9C4D-BED006ECF0D6</vt:lpwstr>
  </property>
  <property fmtid="{D5CDD505-2E9C-101B-9397-08002B2CF9AE}" pid="4" name="ArticulatePath">
    <vt:lpwstr>mod-6-strengths-values-Jul-4-19-SE</vt:lpwstr>
  </property>
</Properties>
</file>